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77" r:id="rId2"/>
    <p:sldId id="258" r:id="rId3"/>
    <p:sldId id="278" r:id="rId4"/>
    <p:sldId id="306" r:id="rId5"/>
    <p:sldId id="307" r:id="rId6"/>
    <p:sldId id="308" r:id="rId7"/>
    <p:sldId id="309" r:id="rId8"/>
    <p:sldId id="263" r:id="rId9"/>
    <p:sldId id="310" r:id="rId10"/>
    <p:sldId id="311" r:id="rId11"/>
    <p:sldId id="312" r:id="rId12"/>
    <p:sldId id="270" r:id="rId13"/>
    <p:sldId id="313" r:id="rId14"/>
    <p:sldId id="314" r:id="rId15"/>
    <p:sldId id="315" r:id="rId16"/>
    <p:sldId id="31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58"/>
          </p14:sldIdLst>
        </p14:section>
        <p14:section name="Author Your Presentation" id="{16378913-E5ED-4281-BAF5-F1F938CB0BED}">
          <p14:sldIdLst>
            <p14:sldId id="278"/>
            <p14:sldId id="306"/>
            <p14:sldId id="307"/>
            <p14:sldId id="308"/>
            <p14:sldId id="309"/>
          </p14:sldIdLst>
        </p14:section>
        <p14:section name="Enrich Your Presentation" id="{E2D565D1-BA5E-44E6-A40E-50A644912248}">
          <p14:sldIdLst>
            <p14:sldId id="263"/>
            <p14:sldId id="310"/>
            <p14:sldId id="311"/>
            <p14:sldId id="312"/>
          </p14:sldIdLst>
        </p14:section>
        <p14:section name="Deliver Your Presentation" id="{71D59651-8EFA-4415-9623-98B4C4A8699C}">
          <p14:sldIdLst>
            <p14:sldId id="270"/>
            <p14:sldId id="313"/>
            <p14:sldId id="314"/>
            <p14:sldId id="315"/>
            <p14:sldId id="316"/>
          </p14:sldIdLst>
        </p14:section>
        <p14:section name="There's More!" id="{2E16B512-814A-4DC1-A986-25475E10E0E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varScale="1">
        <p:scale>
          <a:sx n="67" d="100"/>
          <a:sy n="67" d="100"/>
        </p:scale>
        <p:origin x="-1326" y="-9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6/15/2013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844126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10</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6/15/2013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6/15/2013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6/15/2013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6/15/2013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6/15/2013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6/15/2013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6/15/2013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6/15/2013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6/15/2013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6/15/2013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6/15/2013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6/15/2013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6/15/2013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6/15/2013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ormAutofit/>
          </a:bodyPr>
          <a:lstStyle/>
          <a:p>
            <a:pPr algn="l">
              <a:lnSpc>
                <a:spcPts val="6400"/>
              </a:lnSpc>
            </a:pPr>
            <a:r>
              <a:rPr lang="en-US" sz="2800" b="0" dirty="0" smtClean="0">
                <a:solidFill>
                  <a:srgbClr val="7BCF27"/>
                </a:solidFill>
                <a:latin typeface="Calibri" pitchFamily="34" charset="0"/>
              </a:rPr>
              <a:t>As for me and my house, we will</a:t>
            </a:r>
            <a:r>
              <a:rPr lang="en-US" sz="2400" b="0" dirty="0">
                <a:solidFill>
                  <a:srgbClr val="262626"/>
                </a:solidFill>
              </a:rPr>
              <a:t/>
            </a:r>
            <a:br>
              <a:rPr lang="en-US" sz="2400" b="0" dirty="0">
                <a:solidFill>
                  <a:srgbClr val="262626"/>
                </a:solidFill>
              </a:rPr>
            </a:br>
            <a:r>
              <a:rPr lang="en-US" sz="6400" dirty="0" smtClean="0">
                <a:solidFill>
                  <a:prstClr val="white"/>
                </a:solidFill>
              </a:rPr>
              <a:t>Serve the Lord</a:t>
            </a:r>
            <a:endParaRPr lang="en-US" sz="6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838200" y="1965960"/>
            <a:ext cx="7391400" cy="3681770"/>
          </a:xfrm>
          <a:prstGeom prst="rect">
            <a:avLst/>
          </a:prstGeom>
          <a:noFill/>
        </p:spPr>
        <p:txBody>
          <a:bodyPr wrap="square" rtlCol="0" anchor="t">
            <a:normAutofit/>
          </a:bodyPr>
          <a:lstStyle/>
          <a:p>
            <a:r>
              <a:rPr lang="en-US" sz="2500" dirty="0" smtClean="0">
                <a:solidFill>
                  <a:prstClr val="black">
                    <a:lumMod val="85000"/>
                    <a:lumOff val="15000"/>
                  </a:prstClr>
                </a:solidFill>
              </a:rPr>
              <a:t>Then the people answered, “Far be it from us that we should forsake the LORD to serve other gods… we also will </a:t>
            </a:r>
            <a:r>
              <a:rPr lang="en-US" sz="2500" b="1" u="sng" dirty="0" smtClean="0">
                <a:solidFill>
                  <a:prstClr val="black">
                    <a:lumMod val="85000"/>
                    <a:lumOff val="15000"/>
                  </a:prstClr>
                </a:solidFill>
              </a:rPr>
              <a:t>serve</a:t>
            </a:r>
            <a:r>
              <a:rPr lang="en-US" sz="2500" dirty="0" smtClean="0">
                <a:solidFill>
                  <a:prstClr val="black">
                    <a:lumMod val="85000"/>
                    <a:lumOff val="15000"/>
                  </a:prstClr>
                </a:solidFill>
              </a:rPr>
              <a:t> the </a:t>
            </a:r>
            <a:r>
              <a:rPr lang="en-US" sz="2500" b="1" u="sng" dirty="0" smtClean="0">
                <a:solidFill>
                  <a:prstClr val="black">
                    <a:lumMod val="85000"/>
                    <a:lumOff val="15000"/>
                  </a:prstClr>
                </a:solidFill>
              </a:rPr>
              <a:t>LORD</a:t>
            </a:r>
            <a:r>
              <a:rPr lang="en-US" sz="2500" dirty="0" smtClean="0">
                <a:solidFill>
                  <a:prstClr val="black">
                    <a:lumMod val="85000"/>
                    <a:lumOff val="15000"/>
                  </a:prstClr>
                </a:solidFill>
              </a:rPr>
              <a:t>, for he is our God.” v. 16, 18</a:t>
            </a:r>
          </a:p>
          <a:p>
            <a:endParaRPr lang="en-US" sz="2500" dirty="0" smtClean="0">
              <a:solidFill>
                <a:prstClr val="black">
                  <a:lumMod val="85000"/>
                  <a:lumOff val="15000"/>
                </a:prstClr>
              </a:solidFill>
            </a:endParaRPr>
          </a:p>
          <a:p>
            <a:endParaRPr lang="en-US" sz="2500" dirty="0">
              <a:solidFill>
                <a:prstClr val="black">
                  <a:lumMod val="85000"/>
                  <a:lumOff val="15000"/>
                </a:prstClr>
              </a:solidFill>
            </a:endParaRPr>
          </a:p>
          <a:p>
            <a:r>
              <a:rPr lang="en-US" sz="2500" dirty="0" smtClean="0">
                <a:solidFill>
                  <a:prstClr val="black">
                    <a:lumMod val="85000"/>
                    <a:lumOff val="15000"/>
                  </a:prstClr>
                </a:solidFill>
              </a:rPr>
              <a:t>But Joshua said to the people, “You are </a:t>
            </a:r>
            <a:r>
              <a:rPr lang="en-US" sz="2500" b="1" u="sng" dirty="0" smtClean="0">
                <a:solidFill>
                  <a:prstClr val="black">
                    <a:lumMod val="85000"/>
                    <a:lumOff val="15000"/>
                  </a:prstClr>
                </a:solidFill>
              </a:rPr>
              <a:t>not</a:t>
            </a:r>
            <a:r>
              <a:rPr lang="en-US" sz="2500" dirty="0" smtClean="0">
                <a:solidFill>
                  <a:prstClr val="black">
                    <a:lumMod val="85000"/>
                    <a:lumOff val="15000"/>
                  </a:prstClr>
                </a:solidFill>
              </a:rPr>
              <a:t> </a:t>
            </a:r>
            <a:r>
              <a:rPr lang="en-US" sz="2500" b="1" u="sng" dirty="0" smtClean="0">
                <a:solidFill>
                  <a:prstClr val="black">
                    <a:lumMod val="85000"/>
                    <a:lumOff val="15000"/>
                  </a:prstClr>
                </a:solidFill>
              </a:rPr>
              <a:t>able</a:t>
            </a:r>
            <a:r>
              <a:rPr lang="en-US" sz="2500" dirty="0" smtClean="0">
                <a:solidFill>
                  <a:prstClr val="black">
                    <a:lumMod val="85000"/>
                    <a:lumOff val="15000"/>
                  </a:prstClr>
                </a:solidFill>
              </a:rPr>
              <a:t> to serve the LORD…” v. 19</a:t>
            </a:r>
          </a:p>
        </p:txBody>
      </p:sp>
      <p:sp>
        <p:nvSpPr>
          <p:cNvPr id="2" name="Title 1"/>
          <p:cNvSpPr>
            <a:spLocks noGrp="1"/>
          </p:cNvSpPr>
          <p:nvPr>
            <p:ph type="title"/>
          </p:nvPr>
        </p:nvSpPr>
        <p:spPr>
          <a:xfrm>
            <a:off x="-1" y="414866"/>
            <a:ext cx="9144001" cy="457200"/>
          </a:xfrm>
        </p:spPr>
        <p:txBody>
          <a:bodyPr>
            <a:noAutofit/>
          </a:bodyPr>
          <a:lstStyle/>
          <a:p>
            <a:r>
              <a:rPr lang="en-US" dirty="0" smtClean="0">
                <a:solidFill>
                  <a:prstClr val="white"/>
                </a:solidFill>
              </a:rPr>
              <a:t>     </a:t>
            </a:r>
            <a:r>
              <a:rPr lang="en-US" b="0" dirty="0" smtClean="0">
                <a:solidFill>
                  <a:prstClr val="white"/>
                </a:solidFill>
              </a:rPr>
              <a:t>A </a:t>
            </a:r>
            <a:r>
              <a:rPr lang="en-US" dirty="0" smtClean="0">
                <a:solidFill>
                  <a:prstClr val="white"/>
                </a:solidFill>
              </a:rPr>
              <a:t>surprising response </a:t>
            </a:r>
            <a:r>
              <a:rPr lang="en-US" b="0" dirty="0" smtClean="0">
                <a:solidFill>
                  <a:prstClr val="white"/>
                </a:solidFill>
              </a:rPr>
              <a:t>from Joshua…</a:t>
            </a:r>
            <a:endParaRPr lang="en-US" dirty="0"/>
          </a:p>
        </p:txBody>
      </p:sp>
    </p:spTree>
    <p:custDataLst>
      <p:tags r:id="rId1"/>
    </p:custDataLst>
    <p:extLst>
      <p:ext uri="{BB962C8B-B14F-4D97-AF65-F5344CB8AC3E}">
        <p14:creationId xmlns:p14="http://schemas.microsoft.com/office/powerpoint/2010/main" val="93060892"/>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3" end="3"/>
                                            </p:txEl>
                                          </p:spTgt>
                                        </p:tgtEl>
                                        <p:attrNameLst>
                                          <p:attrName>style.visibility</p:attrName>
                                        </p:attrNameLst>
                                      </p:cBhvr>
                                      <p:to>
                                        <p:strVal val="visible"/>
                                      </p:to>
                                    </p:set>
                                    <p:animEffect transition="in" filter="fade">
                                      <p:cBhvr>
                                        <p:cTn id="12" dur="5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custDataLst>
              <p:tags r:id="rId1"/>
            </p:custDataLst>
          </p:nvPr>
        </p:nvSpPr>
        <p:spPr>
          <a:xfrm>
            <a:off x="1447800" y="2677159"/>
            <a:ext cx="6248400" cy="4775201"/>
          </a:xfrm>
          <a:prstGeom prst="rect">
            <a:avLst/>
          </a:prstGeom>
          <a:noFill/>
        </p:spPr>
        <p:txBody>
          <a:bodyPr wrap="square" rtlCol="0">
            <a:normAutofit/>
          </a:bodyPr>
          <a:lstStyle/>
          <a:p>
            <a:pPr algn="ctr"/>
            <a:r>
              <a:rPr lang="en-US" sz="2600" dirty="0" smtClean="0">
                <a:solidFill>
                  <a:prstClr val="black">
                    <a:lumMod val="85000"/>
                    <a:lumOff val="15000"/>
                  </a:prstClr>
                </a:solidFill>
              </a:rPr>
              <a:t>Abram passed through the land to the place at </a:t>
            </a:r>
            <a:r>
              <a:rPr lang="en-US" sz="2600" dirty="0" err="1" smtClean="0">
                <a:solidFill>
                  <a:prstClr val="black">
                    <a:lumMod val="85000"/>
                    <a:lumOff val="15000"/>
                  </a:prstClr>
                </a:solidFill>
              </a:rPr>
              <a:t>Shechem</a:t>
            </a:r>
            <a:r>
              <a:rPr lang="en-US" sz="2600" dirty="0" smtClean="0">
                <a:solidFill>
                  <a:prstClr val="black">
                    <a:lumMod val="85000"/>
                    <a:lumOff val="15000"/>
                  </a:prstClr>
                </a:solidFill>
              </a:rPr>
              <a:t>… So he built there an </a:t>
            </a:r>
            <a:r>
              <a:rPr lang="en-US" sz="2600" b="1" u="sng" dirty="0" smtClean="0">
                <a:solidFill>
                  <a:prstClr val="black">
                    <a:lumMod val="85000"/>
                    <a:lumOff val="15000"/>
                  </a:prstClr>
                </a:solidFill>
              </a:rPr>
              <a:t>altar</a:t>
            </a:r>
            <a:r>
              <a:rPr lang="en-US" sz="2600" dirty="0" smtClean="0">
                <a:solidFill>
                  <a:prstClr val="black">
                    <a:lumMod val="85000"/>
                    <a:lumOff val="15000"/>
                  </a:prstClr>
                </a:solidFill>
              </a:rPr>
              <a:t> to the LORD, who had appeared to him. </a:t>
            </a:r>
          </a:p>
          <a:p>
            <a:pPr algn="ctr"/>
            <a:r>
              <a:rPr lang="en-US" sz="2600" dirty="0" smtClean="0">
                <a:solidFill>
                  <a:prstClr val="black">
                    <a:lumMod val="85000"/>
                    <a:lumOff val="15000"/>
                  </a:prstClr>
                </a:solidFill>
              </a:rPr>
              <a:t>Genesis 12:6, 7</a:t>
            </a:r>
            <a:endParaRPr lang="en-US" sz="3200" dirty="0" smtClean="0">
              <a:solidFill>
                <a:prstClr val="black">
                  <a:lumMod val="85000"/>
                  <a:lumOff val="15000"/>
                </a:prstClr>
              </a:solidFill>
            </a:endParaRPr>
          </a:p>
        </p:txBody>
      </p:sp>
      <p:sp>
        <p:nvSpPr>
          <p:cNvPr id="19" name="Title 18"/>
          <p:cNvSpPr>
            <a:spLocks noGrp="1"/>
          </p:cNvSpPr>
          <p:nvPr>
            <p:ph type="title"/>
          </p:nvPr>
        </p:nvSpPr>
        <p:spPr>
          <a:xfrm>
            <a:off x="445911" y="76200"/>
            <a:ext cx="8229600" cy="1143000"/>
          </a:xfrm>
        </p:spPr>
        <p:txBody>
          <a:bodyPr>
            <a:normAutofit/>
          </a:bodyPr>
          <a:lstStyle/>
          <a:p>
            <a:pPr lvl="0">
              <a:spcBef>
                <a:spcPts val="0"/>
              </a:spcBef>
            </a:pPr>
            <a:r>
              <a:rPr lang="en-US" dirty="0" smtClean="0">
                <a:solidFill>
                  <a:prstClr val="black">
                    <a:lumMod val="50000"/>
                    <a:lumOff val="50000"/>
                  </a:prstClr>
                </a:solidFill>
                <a:ea typeface="+mn-ea"/>
                <a:cs typeface="+mn-cs"/>
              </a:rPr>
              <a:t>Give up your </a:t>
            </a:r>
            <a:r>
              <a:rPr lang="en-US" b="1" dirty="0" smtClean="0">
                <a:solidFill>
                  <a:prstClr val="black">
                    <a:lumMod val="85000"/>
                    <a:lumOff val="15000"/>
                  </a:prstClr>
                </a:solidFill>
              </a:rPr>
              <a:t>idols</a:t>
            </a:r>
            <a:endParaRPr lang="en-US" dirty="0"/>
          </a:p>
        </p:txBody>
      </p:sp>
      <p:sp>
        <p:nvSpPr>
          <p:cNvPr id="5" name="TextBox 4"/>
          <p:cNvSpPr txBox="1"/>
          <p:nvPr>
            <p:custDataLst>
              <p:tags r:id="rId2"/>
            </p:custDataLst>
          </p:nvPr>
        </p:nvSpPr>
        <p:spPr>
          <a:xfrm>
            <a:off x="1447800" y="2128519"/>
            <a:ext cx="6248400" cy="4775201"/>
          </a:xfrm>
          <a:prstGeom prst="rect">
            <a:avLst/>
          </a:prstGeom>
          <a:noFill/>
        </p:spPr>
        <p:txBody>
          <a:bodyPr wrap="square" rtlCol="0">
            <a:normAutofit/>
          </a:bodyPr>
          <a:lstStyle/>
          <a:p>
            <a:pPr algn="ctr"/>
            <a:r>
              <a:rPr lang="en-US" sz="2400" dirty="0" smtClean="0">
                <a:solidFill>
                  <a:prstClr val="black">
                    <a:lumMod val="85000"/>
                    <a:lumOff val="15000"/>
                  </a:prstClr>
                </a:solidFill>
              </a:rPr>
              <a:t>So Jacob said to his household and to all who were with him, “</a:t>
            </a:r>
            <a:r>
              <a:rPr lang="en-US" sz="2400" b="1" u="sng" dirty="0" smtClean="0">
                <a:solidFill>
                  <a:prstClr val="black">
                    <a:lumMod val="85000"/>
                    <a:lumOff val="15000"/>
                  </a:prstClr>
                </a:solidFill>
              </a:rPr>
              <a:t>Put</a:t>
            </a:r>
            <a:r>
              <a:rPr lang="en-US" sz="2400" b="1" dirty="0" smtClean="0">
                <a:solidFill>
                  <a:prstClr val="black">
                    <a:lumMod val="85000"/>
                    <a:lumOff val="15000"/>
                  </a:prstClr>
                </a:solidFill>
              </a:rPr>
              <a:t> </a:t>
            </a:r>
            <a:r>
              <a:rPr lang="en-US" sz="2400" b="1" u="sng" dirty="0" smtClean="0">
                <a:solidFill>
                  <a:prstClr val="black">
                    <a:lumMod val="85000"/>
                    <a:lumOff val="15000"/>
                  </a:prstClr>
                </a:solidFill>
              </a:rPr>
              <a:t>away</a:t>
            </a:r>
            <a:r>
              <a:rPr lang="en-US" sz="2400" dirty="0" smtClean="0">
                <a:solidFill>
                  <a:prstClr val="black">
                    <a:lumMod val="85000"/>
                    <a:lumOff val="15000"/>
                  </a:prstClr>
                </a:solidFill>
              </a:rPr>
              <a:t> the foreign gods that are among you… Then let us arise and go up to Bethel, so that I may make there an altar to the God who answers me in the day of my distress and has been with me wherever I have gone.” </a:t>
            </a:r>
          </a:p>
          <a:p>
            <a:pPr algn="ctr"/>
            <a:r>
              <a:rPr lang="en-US" sz="2400" dirty="0" smtClean="0">
                <a:solidFill>
                  <a:prstClr val="black">
                    <a:lumMod val="85000"/>
                    <a:lumOff val="15000"/>
                  </a:prstClr>
                </a:solidFill>
              </a:rPr>
              <a:t>Genesis 35:2, 3</a:t>
            </a:r>
          </a:p>
        </p:txBody>
      </p:sp>
    </p:spTree>
    <p:extLst>
      <p:ext uri="{BB962C8B-B14F-4D97-AF65-F5344CB8AC3E}">
        <p14:creationId xmlns:p14="http://schemas.microsoft.com/office/powerpoint/2010/main" val="1585939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
                                            <p:txEl>
                                              <p:pRg st="0" end="0"/>
                                            </p:txEl>
                                          </p:spTgt>
                                        </p:tgtEl>
                                      </p:cBhvr>
                                    </p:animEffect>
                                    <p:set>
                                      <p:cBhvr>
                                        <p:cTn id="19" dur="1" fill="hold">
                                          <p:stCondLst>
                                            <p:cond delay="499"/>
                                          </p:stCondLst>
                                        </p:cTn>
                                        <p:tgtEl>
                                          <p:spTgt spid="4">
                                            <p:txEl>
                                              <p:pRg st="0" end="0"/>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4">
                                            <p:txEl>
                                              <p:pRg st="1" end="1"/>
                                            </p:txEl>
                                          </p:spTgt>
                                        </p:tgtEl>
                                      </p:cBhvr>
                                    </p:animEffect>
                                    <p:set>
                                      <p:cBhvr>
                                        <p:cTn id="22" dur="1" fill="hold">
                                          <p:stCondLst>
                                            <p:cond delay="499"/>
                                          </p:stCondLst>
                                        </p:cTn>
                                        <p:tgtEl>
                                          <p:spTgt spid="4">
                                            <p:txEl>
                                              <p:pRg st="1" end="1"/>
                                            </p:txEl>
                                          </p:spTgt>
                                        </p:tgtEl>
                                        <p:attrNameLst>
                                          <p:attrName>style.visibility</p:attrName>
                                        </p:attrNameLst>
                                      </p:cBhvr>
                                      <p:to>
                                        <p:strVal val="hidden"/>
                                      </p:to>
                                    </p:set>
                                  </p:childTnLst>
                                </p:cTn>
                              </p:par>
                              <p:par>
                                <p:cTn id="23" presetID="42" presetClass="entr" presetSubtype="0" fill="hold"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1000"/>
                                        <p:tgtEl>
                                          <p:spTgt spid="5">
                                            <p:txEl>
                                              <p:pRg st="0" end="0"/>
                                            </p:txEl>
                                          </p:spTgt>
                                        </p:tgtEl>
                                      </p:cBhvr>
                                    </p:animEffect>
                                    <p:anim calcmode="lin" valueType="num">
                                      <p:cBhvr>
                                        <p:cTn id="2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1000"/>
                                        <p:tgtEl>
                                          <p:spTgt spid="5">
                                            <p:txEl>
                                              <p:pRg st="1" end="1"/>
                                            </p:txEl>
                                          </p:spTgt>
                                        </p:tgtEl>
                                      </p:cBhvr>
                                    </p:animEffect>
                                    <p:anim calcmode="lin" valueType="num">
                                      <p:cBhvr>
                                        <p:cTn id="3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3900" b="0" cap="none" dirty="0">
                <a:solidFill>
                  <a:prstClr val="black">
                    <a:lumMod val="50000"/>
                    <a:lumOff val="50000"/>
                  </a:prstClr>
                </a:solidFill>
              </a:rPr>
              <a:t>Others are </a:t>
            </a:r>
            <a:r>
              <a:rPr lang="en-US" sz="3900" cap="none" dirty="0">
                <a:solidFill>
                  <a:prstClr val="black">
                    <a:lumMod val="85000"/>
                    <a:lumOff val="15000"/>
                  </a:prstClr>
                </a:solidFill>
                <a:ea typeface="+mn-ea"/>
                <a:cs typeface="+mn-cs"/>
              </a:rPr>
              <a:t>d</a:t>
            </a:r>
            <a:r>
              <a:rPr lang="en-US" sz="3900" cap="none" dirty="0" smtClean="0">
                <a:solidFill>
                  <a:prstClr val="black">
                    <a:lumMod val="85000"/>
                    <a:lumOff val="15000"/>
                  </a:prstClr>
                </a:solidFill>
                <a:ea typeface="+mn-ea"/>
                <a:cs typeface="+mn-cs"/>
              </a:rPr>
              <a:t>epending </a:t>
            </a:r>
            <a:r>
              <a:rPr lang="en-US" sz="3900" b="0" cap="none" dirty="0" smtClean="0">
                <a:solidFill>
                  <a:prstClr val="black">
                    <a:lumMod val="50000"/>
                    <a:lumOff val="50000"/>
                  </a:prstClr>
                </a:solidFill>
                <a:ea typeface="+mn-ea"/>
                <a:cs typeface="+mn-cs"/>
              </a:rPr>
              <a:t>on us</a:t>
            </a:r>
            <a:endParaRPr lang="en-US" sz="3900" dirty="0"/>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21000"/>
            <a:ext cx="7086600" cy="2133600"/>
          </a:xfrm>
        </p:spPr>
        <p:txBody>
          <a:bodyPr>
            <a:normAutofit/>
          </a:bodyPr>
          <a:lstStyle/>
          <a:p>
            <a:pPr lvl="0">
              <a:spcBef>
                <a:spcPts val="0"/>
              </a:spcBef>
            </a:pPr>
            <a:r>
              <a:rPr lang="en-US" sz="2200" dirty="0" smtClean="0">
                <a:solidFill>
                  <a:prstClr val="white"/>
                </a:solidFill>
              </a:rPr>
              <a:t>After these things Joshua the son of Nun, the </a:t>
            </a:r>
            <a:r>
              <a:rPr lang="en-US" sz="2200" b="1" u="sng" dirty="0" smtClean="0">
                <a:solidFill>
                  <a:prstClr val="white"/>
                </a:solidFill>
              </a:rPr>
              <a:t>servant</a:t>
            </a:r>
            <a:r>
              <a:rPr lang="en-US" sz="2200" dirty="0" smtClean="0">
                <a:solidFill>
                  <a:prstClr val="white"/>
                </a:solidFill>
              </a:rPr>
              <a:t> of the LORD, died, being 110 years old.  v. 29</a:t>
            </a:r>
            <a:endParaRPr lang="en-US" dirty="0"/>
          </a:p>
        </p:txBody>
      </p:sp>
    </p:spTree>
    <p:extLst>
      <p:ext uri="{BB962C8B-B14F-4D97-AF65-F5344CB8AC3E}">
        <p14:creationId xmlns:p14="http://schemas.microsoft.com/office/powerpoint/2010/main" val="24015277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David\AppData\Local\Microsoft\Windows\Temporary Internet Files\Content.IE5\TC6YIVOO\MC900442102[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032310" y="3440374"/>
            <a:ext cx="5044180" cy="2000306"/>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David\AppData\Local\Microsoft\Windows\Temporary Internet Files\Content.IE5\20SNOZTW\MC900442088[1].wm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81201" y="3520439"/>
            <a:ext cx="5223805" cy="1914802"/>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838200" y="1452864"/>
            <a:ext cx="7391400" cy="1920240"/>
          </a:xfrm>
          <a:prstGeom prst="rect">
            <a:avLst/>
          </a:prstGeom>
          <a:noFill/>
        </p:spPr>
        <p:txBody>
          <a:bodyPr wrap="square" rtlCol="0" anchor="t">
            <a:normAutofit/>
          </a:bodyPr>
          <a:lstStyle/>
          <a:p>
            <a:pPr algn="ctr"/>
            <a:r>
              <a:rPr lang="en-US" sz="2500" dirty="0" smtClean="0">
                <a:solidFill>
                  <a:prstClr val="black">
                    <a:lumMod val="85000"/>
                    <a:lumOff val="15000"/>
                  </a:prstClr>
                </a:solidFill>
              </a:rPr>
              <a:t>Israel </a:t>
            </a:r>
            <a:r>
              <a:rPr lang="en-US" sz="2500" b="1" u="sng" dirty="0" smtClean="0">
                <a:solidFill>
                  <a:prstClr val="black">
                    <a:lumMod val="85000"/>
                    <a:lumOff val="15000"/>
                  </a:prstClr>
                </a:solidFill>
              </a:rPr>
              <a:t>served</a:t>
            </a:r>
            <a:r>
              <a:rPr lang="en-US" sz="2500" dirty="0" smtClean="0">
                <a:solidFill>
                  <a:prstClr val="black">
                    <a:lumMod val="85000"/>
                    <a:lumOff val="15000"/>
                  </a:prstClr>
                </a:solidFill>
              </a:rPr>
              <a:t> the </a:t>
            </a:r>
            <a:r>
              <a:rPr lang="en-US" sz="2500" b="1" u="sng" dirty="0" smtClean="0">
                <a:solidFill>
                  <a:prstClr val="black">
                    <a:lumMod val="85000"/>
                    <a:lumOff val="15000"/>
                  </a:prstClr>
                </a:solidFill>
              </a:rPr>
              <a:t>LORD</a:t>
            </a:r>
            <a:r>
              <a:rPr lang="en-US" sz="2500" dirty="0" smtClean="0">
                <a:solidFill>
                  <a:prstClr val="black">
                    <a:lumMod val="85000"/>
                    <a:lumOff val="15000"/>
                  </a:prstClr>
                </a:solidFill>
              </a:rPr>
              <a:t> all the days of Joshua, and all the days of the elders who outlived Joshua… </a:t>
            </a:r>
          </a:p>
          <a:p>
            <a:pPr algn="ctr"/>
            <a:r>
              <a:rPr lang="en-US" sz="2500" dirty="0" smtClean="0">
                <a:solidFill>
                  <a:prstClr val="black">
                    <a:lumMod val="85000"/>
                    <a:lumOff val="15000"/>
                  </a:prstClr>
                </a:solidFill>
              </a:rPr>
              <a:t>Joshua 24:31</a:t>
            </a:r>
          </a:p>
        </p:txBody>
      </p:sp>
      <p:sp>
        <p:nvSpPr>
          <p:cNvPr id="27" name="TextBox 26"/>
          <p:cNvSpPr txBox="1"/>
          <p:nvPr/>
        </p:nvSpPr>
        <p:spPr>
          <a:xfrm>
            <a:off x="838200" y="1495963"/>
            <a:ext cx="7391400" cy="1030010"/>
          </a:xfrm>
          <a:prstGeom prst="rect">
            <a:avLst/>
          </a:prstGeom>
          <a:noFill/>
        </p:spPr>
        <p:txBody>
          <a:bodyPr wrap="square" rtlCol="0" anchor="t">
            <a:noAutofit/>
          </a:bodyPr>
          <a:lstStyle/>
          <a:p>
            <a:pPr algn="ctr"/>
            <a:r>
              <a:rPr lang="en-US" sz="2500" dirty="0" smtClean="0">
                <a:solidFill>
                  <a:prstClr val="black">
                    <a:lumMod val="85000"/>
                    <a:lumOff val="15000"/>
                  </a:prstClr>
                </a:solidFill>
              </a:rPr>
              <a:t>There arose another generation after them who did not </a:t>
            </a:r>
            <a:r>
              <a:rPr lang="en-US" sz="2500" b="1" u="sng" dirty="0" smtClean="0">
                <a:solidFill>
                  <a:prstClr val="black">
                    <a:lumMod val="85000"/>
                    <a:lumOff val="15000"/>
                  </a:prstClr>
                </a:solidFill>
              </a:rPr>
              <a:t>know</a:t>
            </a:r>
            <a:r>
              <a:rPr lang="en-US" sz="2500" dirty="0" smtClean="0">
                <a:solidFill>
                  <a:prstClr val="black">
                    <a:lumMod val="85000"/>
                    <a:lumOff val="15000"/>
                  </a:prstClr>
                </a:solidFill>
              </a:rPr>
              <a:t> the </a:t>
            </a:r>
            <a:r>
              <a:rPr lang="en-US" sz="2500" b="1" u="sng" dirty="0" smtClean="0">
                <a:solidFill>
                  <a:prstClr val="black">
                    <a:lumMod val="85000"/>
                    <a:lumOff val="15000"/>
                  </a:prstClr>
                </a:solidFill>
              </a:rPr>
              <a:t>LORD</a:t>
            </a:r>
            <a:r>
              <a:rPr lang="en-US" sz="2500" dirty="0" smtClean="0">
                <a:solidFill>
                  <a:prstClr val="black">
                    <a:lumMod val="85000"/>
                    <a:lumOff val="15000"/>
                  </a:prstClr>
                </a:solidFill>
              </a:rPr>
              <a:t> or the work that he had done for Israel. Judges 2:10</a:t>
            </a:r>
          </a:p>
        </p:txBody>
      </p:sp>
    </p:spTree>
    <p:extLst>
      <p:ext uri="{BB962C8B-B14F-4D97-AF65-F5344CB8AC3E}">
        <p14:creationId xmlns:p14="http://schemas.microsoft.com/office/powerpoint/2010/main" val="2878102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3075"/>
                                        </p:tgtEl>
                                        <p:attrNameLst>
                                          <p:attrName>style.visibility</p:attrName>
                                        </p:attrNameLst>
                                      </p:cBhvr>
                                      <p:to>
                                        <p:strVal val="visible"/>
                                      </p:to>
                                    </p:set>
                                    <p:animEffect transition="in" filter="fade">
                                      <p:cBhvr>
                                        <p:cTn id="11" dur="500"/>
                                        <p:tgtEl>
                                          <p:spTgt spid="307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3075"/>
                                        </p:tgtEl>
                                      </p:cBhvr>
                                    </p:animEffect>
                                    <p:set>
                                      <p:cBhvr>
                                        <p:cTn id="16" dur="1" fill="hold">
                                          <p:stCondLst>
                                            <p:cond delay="499"/>
                                          </p:stCondLst>
                                        </p:cTn>
                                        <p:tgtEl>
                                          <p:spTgt spid="3075"/>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par>
                          <p:cTn id="23" fill="hold">
                            <p:stCondLst>
                              <p:cond delay="500"/>
                            </p:stCondLst>
                            <p:childTnLst>
                              <p:par>
                                <p:cTn id="24" presetID="10" presetClass="entr" presetSubtype="0" fill="hold" nodeType="afterEffect">
                                  <p:stCondLst>
                                    <p:cond delay="500"/>
                                  </p:stCondLst>
                                  <p:childTnLst>
                                    <p:set>
                                      <p:cBhvr>
                                        <p:cTn id="25" dur="1" fill="hold">
                                          <p:stCondLst>
                                            <p:cond delay="0"/>
                                          </p:stCondLst>
                                        </p:cTn>
                                        <p:tgtEl>
                                          <p:spTgt spid="3080"/>
                                        </p:tgtEl>
                                        <p:attrNameLst>
                                          <p:attrName>style.visibility</p:attrName>
                                        </p:attrNameLst>
                                      </p:cBhvr>
                                      <p:to>
                                        <p:strVal val="visible"/>
                                      </p:to>
                                    </p:set>
                                    <p:animEffect transition="in" filter="fade">
                                      <p:cBhvr>
                                        <p:cTn id="26" dur="5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400" y="2194560"/>
            <a:ext cx="7010400" cy="1143000"/>
          </a:xfrm>
        </p:spPr>
        <p:txBody>
          <a:bodyPr>
            <a:normAutofit/>
          </a:bodyPr>
          <a:lstStyle/>
          <a:p>
            <a:r>
              <a:rPr lang="en-US" sz="5400" b="1" dirty="0" smtClean="0"/>
              <a:t>Homework</a:t>
            </a:r>
            <a:endParaRPr lang="en-US" sz="5400" b="1" dirty="0"/>
          </a:p>
        </p:txBody>
      </p:sp>
    </p:spTree>
    <p:extLst>
      <p:ext uri="{BB962C8B-B14F-4D97-AF65-F5344CB8AC3E}">
        <p14:creationId xmlns:p14="http://schemas.microsoft.com/office/powerpoint/2010/main" val="124951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3" y="4617720"/>
            <a:ext cx="7743825" cy="1981200"/>
          </a:xfrm>
          <a:prstGeom prst="rect">
            <a:avLst/>
          </a:prstGeom>
          <a:noFill/>
        </p:spPr>
        <p:txBody>
          <a:bodyPr wrap="square" rtlCol="0">
            <a:normAutofit/>
          </a:bodyPr>
          <a:lstStyle/>
          <a:p>
            <a:pPr algn="r"/>
            <a:r>
              <a:rPr lang="en-US" dirty="0" smtClean="0">
                <a:solidFill>
                  <a:prstClr val="black">
                    <a:lumMod val="65000"/>
                    <a:lumOff val="35000"/>
                  </a:prstClr>
                </a:solidFill>
              </a:rPr>
              <a:t>	</a:t>
            </a:r>
            <a:r>
              <a:rPr lang="en-US" sz="2200" dirty="0" smtClean="0">
                <a:solidFill>
                  <a:prstClr val="black">
                    <a:lumMod val="65000"/>
                    <a:lumOff val="35000"/>
                  </a:prstClr>
                </a:solidFill>
              </a:rPr>
              <a:t>A commitment is worthless if</a:t>
            </a:r>
          </a:p>
          <a:p>
            <a:pPr algn="r"/>
            <a:r>
              <a:rPr lang="en-US" sz="2200" dirty="0" smtClean="0">
                <a:solidFill>
                  <a:prstClr val="black">
                    <a:lumMod val="65000"/>
                    <a:lumOff val="35000"/>
                  </a:prstClr>
                </a:solidFill>
              </a:rPr>
              <a:t>it does not lead to action!</a:t>
            </a:r>
            <a:endParaRPr lang="en-US" sz="2200" b="1" dirty="0" smtClean="0">
              <a:solidFill>
                <a:srgbClr val="0065B0"/>
              </a:solidFill>
            </a:endParaRPr>
          </a:p>
          <a:p>
            <a:pPr algn="r"/>
            <a:endParaRPr lang="en-US" sz="500" dirty="0">
              <a:solidFill>
                <a:srgbClr val="0065B0"/>
              </a:solidFill>
            </a:endParaRPr>
          </a:p>
          <a:p>
            <a:pPr algn="r"/>
            <a:r>
              <a:rPr lang="en-US" sz="2200" dirty="0" smtClean="0">
                <a:solidFill>
                  <a:prstClr val="black">
                    <a:lumMod val="65000"/>
                    <a:lumOff val="35000"/>
                  </a:prstClr>
                </a:solidFill>
              </a:rPr>
              <a:t>What will you do </a:t>
            </a:r>
            <a:r>
              <a:rPr lang="en-US" sz="2200" b="1" dirty="0" smtClean="0">
                <a:solidFill>
                  <a:srgbClr val="0065B0"/>
                </a:solidFill>
              </a:rPr>
              <a:t>today</a:t>
            </a:r>
            <a:r>
              <a:rPr lang="en-US" sz="2200" dirty="0">
                <a:solidFill>
                  <a:prstClr val="black">
                    <a:lumMod val="65000"/>
                    <a:lumOff val="35000"/>
                  </a:prstClr>
                </a:solidFill>
              </a:rPr>
              <a:t> </a:t>
            </a:r>
            <a:r>
              <a:rPr lang="en-US" sz="2200" dirty="0" smtClean="0">
                <a:solidFill>
                  <a:prstClr val="black">
                    <a:lumMod val="65000"/>
                    <a:lumOff val="35000"/>
                  </a:prstClr>
                </a:solidFill>
              </a:rPr>
              <a:t>to</a:t>
            </a:r>
          </a:p>
          <a:p>
            <a:pPr algn="r"/>
            <a:r>
              <a:rPr lang="en-US" sz="2200" dirty="0" smtClean="0">
                <a:solidFill>
                  <a:prstClr val="black">
                    <a:lumMod val="65000"/>
                    <a:lumOff val="35000"/>
                  </a:prstClr>
                </a:solidFill>
              </a:rPr>
              <a:t>better serve the Lord?</a:t>
            </a:r>
          </a:p>
        </p:txBody>
      </p:sp>
      <p:sp>
        <p:nvSpPr>
          <p:cNvPr id="5" name="Title 4"/>
          <p:cNvSpPr>
            <a:spLocks noGrp="1"/>
          </p:cNvSpPr>
          <p:nvPr>
            <p:ph type="title"/>
          </p:nvPr>
        </p:nvSpPr>
        <p:spPr>
          <a:xfrm>
            <a:off x="290400" y="2943000"/>
            <a:ext cx="8686800" cy="1095600"/>
          </a:xfrm>
        </p:spPr>
        <p:txBody>
          <a:bodyPr>
            <a:noAutofit/>
          </a:bodyPr>
          <a:lstStyle/>
          <a:p>
            <a:pPr lvl="0" algn="ctr">
              <a:lnSpc>
                <a:spcPct val="80000"/>
              </a:lnSpc>
              <a:spcBef>
                <a:spcPts val="0"/>
              </a:spcBef>
            </a:pPr>
            <a:r>
              <a:rPr lang="en-US" sz="105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THIS DAY!</a:t>
            </a:r>
            <a:endParaRPr lang="en-US" sz="10500" dirty="0"/>
          </a:p>
        </p:txBody>
      </p:sp>
      <p:sp>
        <p:nvSpPr>
          <p:cNvPr id="6" name="Text Placeholder 5"/>
          <p:cNvSpPr>
            <a:spLocks noGrp="1"/>
          </p:cNvSpPr>
          <p:nvPr>
            <p:ph type="body" idx="1"/>
          </p:nvPr>
        </p:nvSpPr>
        <p:spPr>
          <a:xfrm>
            <a:off x="228600" y="2057400"/>
            <a:ext cx="8694000" cy="639763"/>
          </a:xfrm>
        </p:spPr>
        <p:txBody>
          <a:bodyPr>
            <a:normAutofit/>
          </a:bodyPr>
          <a:lstStyle/>
          <a:p>
            <a:pPr lvl="0">
              <a:lnSpc>
                <a:spcPct val="80000"/>
              </a:lnSpc>
              <a:spcBef>
                <a:spcPts val="0"/>
              </a:spcBef>
            </a:pPr>
            <a:r>
              <a:rPr lang="en-US" sz="3600" dirty="0" smtClean="0"/>
              <a:t>Choose whom you will serve</a:t>
            </a:r>
            <a:endParaRPr lang="en-US" sz="3600" dirty="0"/>
          </a:p>
        </p:txBody>
      </p:sp>
    </p:spTree>
    <p:extLst>
      <p:ext uri="{BB962C8B-B14F-4D97-AF65-F5344CB8AC3E}">
        <p14:creationId xmlns:p14="http://schemas.microsoft.com/office/powerpoint/2010/main" val="236225008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Reasons</a:t>
            </a:r>
            <a:r>
              <a:rPr lang="en-US" sz="4000" dirty="0" smtClean="0">
                <a:latin typeface="+mj-lt"/>
              </a:rPr>
              <a:t> </a:t>
            </a:r>
            <a:r>
              <a:rPr lang="en-US" sz="4000" dirty="0" smtClean="0">
                <a:solidFill>
                  <a:schemeClr val="tx1">
                    <a:lumMod val="50000"/>
                    <a:lumOff val="50000"/>
                  </a:schemeClr>
                </a:solidFill>
                <a:latin typeface="+mj-lt"/>
              </a:rPr>
              <a:t>For Faithfulness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lnSpcReduction="10000"/>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God’s Faithfulness</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65431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Our Confession</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374640" y="2674651"/>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Our Stewardship</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God</a:t>
            </a:r>
            <a:r>
              <a:rPr lang="en-US" sz="4000" cap="none" dirty="0" smtClean="0">
                <a:solidFill>
                  <a:prstClr val="black">
                    <a:lumMod val="85000"/>
                    <a:lumOff val="15000"/>
                  </a:prstClr>
                </a:solidFill>
                <a:ea typeface="+mn-ea"/>
                <a:cs typeface="+mn-cs"/>
              </a:rPr>
              <a:t> </a:t>
            </a:r>
            <a:r>
              <a:rPr lang="en-US" sz="4000" b="0" cap="none" dirty="0" smtClean="0">
                <a:solidFill>
                  <a:prstClr val="black">
                    <a:lumMod val="50000"/>
                    <a:lumOff val="50000"/>
                  </a:prstClr>
                </a:solidFill>
                <a:ea typeface="+mn-ea"/>
                <a:cs typeface="+mn-cs"/>
              </a:rPr>
              <a:t>has been faithful to us</a:t>
            </a:r>
            <a:endParaRPr lang="en-US" sz="28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21000"/>
            <a:ext cx="7086600" cy="2133600"/>
          </a:xfrm>
        </p:spPr>
        <p:txBody>
          <a:bodyPr>
            <a:normAutofit/>
          </a:bodyPr>
          <a:lstStyle/>
          <a:p>
            <a:pPr>
              <a:spcBef>
                <a:spcPts val="0"/>
              </a:spcBef>
            </a:pPr>
            <a:r>
              <a:rPr lang="en-US" sz="2200" dirty="0">
                <a:solidFill>
                  <a:prstClr val="white"/>
                </a:solidFill>
              </a:rPr>
              <a:t>Joshua gathered all the tribes of Israel to </a:t>
            </a:r>
            <a:r>
              <a:rPr lang="en-US" sz="2200" b="1" u="sng" dirty="0" err="1">
                <a:solidFill>
                  <a:prstClr val="white"/>
                </a:solidFill>
              </a:rPr>
              <a:t>Shechem</a:t>
            </a:r>
            <a:r>
              <a:rPr lang="en-US" sz="2200" dirty="0">
                <a:solidFill>
                  <a:prstClr val="white"/>
                </a:solidFill>
              </a:rPr>
              <a:t>… v. </a:t>
            </a:r>
            <a:r>
              <a:rPr lang="en-US" sz="2200" dirty="0" smtClean="0">
                <a:solidFill>
                  <a:prstClr val="white"/>
                </a:solidFill>
              </a:rPr>
              <a:t>1</a:t>
            </a:r>
            <a:endParaRPr lang="en-US" dirty="0"/>
          </a:p>
        </p:txBody>
      </p:sp>
    </p:spTree>
    <p:extLst>
      <p:ext uri="{BB962C8B-B14F-4D97-AF65-F5344CB8AC3E}">
        <p14:creationId xmlns:p14="http://schemas.microsoft.com/office/powerpoint/2010/main" val="3786211596"/>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Media Placeholder 2"/>
          <p:cNvSpPr>
            <a:spLocks noGrp="1"/>
          </p:cNvSpPr>
          <p:nvPr>
            <p:ph type="media" sz="quarter" idx="13"/>
          </p:nvPr>
        </p:nvSpPr>
        <p:spPr/>
      </p:sp>
      <p:pic>
        <p:nvPicPr>
          <p:cNvPr id="5" name="Picture 4" descr="http://www.bible-history.com/maps/images/genesis_city_of_shechem.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457199"/>
            <a:ext cx="6248400" cy="5682977"/>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3048000" y="4038600"/>
            <a:ext cx="838200" cy="457200"/>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3"/>
          <p:cNvSpPr>
            <a:spLocks noGrp="1"/>
          </p:cNvSpPr>
          <p:nvPr>
            <p:ph type="body" sz="quarter" idx="14"/>
          </p:nvPr>
        </p:nvSpPr>
        <p:spPr>
          <a:xfrm>
            <a:off x="4419600" y="2727656"/>
            <a:ext cx="4267200" cy="3673144"/>
          </a:xfrm>
          <a:solidFill>
            <a:srgbClr val="262626"/>
          </a:solidFill>
        </p:spPr>
        <p:txBody>
          <a:bodyPr anchor="ctr">
            <a:normAutofit/>
          </a:bodyPr>
          <a:lstStyle/>
          <a:p>
            <a:pPr marL="342900" lvl="0" indent="-342900">
              <a:spcBef>
                <a:spcPts val="0"/>
              </a:spcBef>
              <a:buFont typeface="Arial" pitchFamily="34" charset="0"/>
              <a:buChar char="•"/>
            </a:pPr>
            <a:r>
              <a:rPr lang="en-US" sz="2000" dirty="0" smtClean="0">
                <a:solidFill>
                  <a:prstClr val="white"/>
                </a:solidFill>
                <a:effectLst>
                  <a:outerShdw blurRad="38100" dist="38100" dir="2700000" algn="tl">
                    <a:srgbClr val="000000">
                      <a:alpha val="43137"/>
                    </a:srgbClr>
                  </a:outerShdw>
                </a:effectLst>
              </a:rPr>
              <a:t>Promises to </a:t>
            </a:r>
            <a:r>
              <a:rPr lang="en-US" sz="2000" b="1" u="sng" dirty="0" smtClean="0">
                <a:solidFill>
                  <a:prstClr val="white"/>
                </a:solidFill>
                <a:effectLst>
                  <a:outerShdw blurRad="38100" dist="38100" dir="2700000" algn="tl">
                    <a:srgbClr val="000000">
                      <a:alpha val="43137"/>
                    </a:srgbClr>
                  </a:outerShdw>
                </a:effectLst>
              </a:rPr>
              <a:t>Abram</a:t>
            </a:r>
            <a:r>
              <a:rPr lang="en-US" sz="2000" dirty="0" smtClean="0">
                <a:solidFill>
                  <a:prstClr val="white"/>
                </a:solidFill>
                <a:effectLst>
                  <a:outerShdw blurRad="38100" dist="38100" dir="2700000" algn="tl">
                    <a:srgbClr val="000000">
                      <a:alpha val="43137"/>
                    </a:srgbClr>
                  </a:outerShdw>
                </a:effectLst>
              </a:rPr>
              <a:t> (Gen 12:6)</a:t>
            </a:r>
          </a:p>
          <a:p>
            <a:pPr marL="342900" lvl="0" indent="-342900">
              <a:spcBef>
                <a:spcPts val="0"/>
              </a:spcBef>
              <a:buFont typeface="Arial" pitchFamily="34" charset="0"/>
              <a:buChar char="•"/>
            </a:pPr>
            <a:endParaRPr lang="en-US" sz="2000" dirty="0">
              <a:solidFill>
                <a:prstClr val="white"/>
              </a:solidFill>
              <a:effectLst>
                <a:outerShdw blurRad="38100" dist="38100" dir="2700000" algn="tl">
                  <a:srgbClr val="000000">
                    <a:alpha val="43137"/>
                  </a:srgbClr>
                </a:outerShdw>
              </a:effectLst>
            </a:endParaRPr>
          </a:p>
          <a:p>
            <a:pPr marL="342900" lvl="0" indent="-342900">
              <a:spcBef>
                <a:spcPts val="0"/>
              </a:spcBef>
              <a:buFont typeface="Arial" pitchFamily="34" charset="0"/>
              <a:buChar char="•"/>
            </a:pPr>
            <a:r>
              <a:rPr lang="en-US" sz="2000" b="1" u="sng" dirty="0" smtClean="0">
                <a:solidFill>
                  <a:prstClr val="white"/>
                </a:solidFill>
                <a:effectLst>
                  <a:outerShdw blurRad="38100" dist="38100" dir="2700000" algn="tl">
                    <a:srgbClr val="000000">
                      <a:alpha val="43137"/>
                    </a:srgbClr>
                  </a:outerShdw>
                </a:effectLst>
              </a:rPr>
              <a:t>Jacob’s</a:t>
            </a:r>
            <a:r>
              <a:rPr lang="en-US" sz="2000" dirty="0" smtClean="0">
                <a:solidFill>
                  <a:prstClr val="white"/>
                </a:solidFill>
                <a:effectLst>
                  <a:outerShdw blurRad="38100" dist="38100" dir="2700000" algn="tl">
                    <a:srgbClr val="000000">
                      <a:alpha val="43137"/>
                    </a:srgbClr>
                  </a:outerShdw>
                </a:effectLst>
              </a:rPr>
              <a:t> return from </a:t>
            </a:r>
            <a:r>
              <a:rPr lang="en-US" sz="2000" dirty="0" err="1" smtClean="0">
                <a:solidFill>
                  <a:prstClr val="white"/>
                </a:solidFill>
                <a:effectLst>
                  <a:outerShdw blurRad="38100" dist="38100" dir="2700000" algn="tl">
                    <a:srgbClr val="000000">
                      <a:alpha val="43137"/>
                    </a:srgbClr>
                  </a:outerShdw>
                </a:effectLst>
              </a:rPr>
              <a:t>Paddan</a:t>
            </a:r>
            <a:r>
              <a:rPr lang="en-US" sz="2000" dirty="0" smtClean="0">
                <a:solidFill>
                  <a:prstClr val="white"/>
                </a:solidFill>
                <a:effectLst>
                  <a:outerShdw blurRad="38100" dist="38100" dir="2700000" algn="tl">
                    <a:srgbClr val="000000">
                      <a:alpha val="43137"/>
                    </a:srgbClr>
                  </a:outerShdw>
                </a:effectLst>
              </a:rPr>
              <a:t>-Aram (Gen 33:18-20)</a:t>
            </a:r>
          </a:p>
          <a:p>
            <a:pPr marL="342900" lvl="0" indent="-342900">
              <a:spcBef>
                <a:spcPts val="0"/>
              </a:spcBef>
              <a:buFont typeface="Arial" pitchFamily="34" charset="0"/>
              <a:buChar char="•"/>
            </a:pPr>
            <a:endParaRPr lang="en-US" sz="2000" dirty="0">
              <a:solidFill>
                <a:prstClr val="white"/>
              </a:solidFill>
              <a:effectLst>
                <a:outerShdw blurRad="38100" dist="38100" dir="2700000" algn="tl">
                  <a:srgbClr val="000000">
                    <a:alpha val="43137"/>
                  </a:srgbClr>
                </a:outerShdw>
              </a:effectLst>
            </a:endParaRPr>
          </a:p>
          <a:p>
            <a:pPr marL="342900" lvl="0" indent="-342900">
              <a:spcBef>
                <a:spcPts val="0"/>
              </a:spcBef>
              <a:buFont typeface="Arial" pitchFamily="34" charset="0"/>
              <a:buChar char="•"/>
            </a:pPr>
            <a:r>
              <a:rPr lang="en-US" sz="2000" dirty="0">
                <a:solidFill>
                  <a:prstClr val="white"/>
                </a:solidFill>
                <a:effectLst>
                  <a:outerShdw blurRad="38100" dist="38100" dir="2700000" algn="tl">
                    <a:srgbClr val="000000">
                      <a:alpha val="43137"/>
                    </a:srgbClr>
                  </a:outerShdw>
                </a:effectLst>
              </a:rPr>
              <a:t>Jacob buried his </a:t>
            </a:r>
            <a:r>
              <a:rPr lang="en-US" sz="2000" b="1" u="sng" dirty="0">
                <a:solidFill>
                  <a:prstClr val="white"/>
                </a:solidFill>
                <a:effectLst>
                  <a:outerShdw blurRad="38100" dist="38100" dir="2700000" algn="tl">
                    <a:srgbClr val="000000">
                      <a:alpha val="43137"/>
                    </a:srgbClr>
                  </a:outerShdw>
                </a:effectLst>
              </a:rPr>
              <a:t>idols</a:t>
            </a:r>
            <a:r>
              <a:rPr lang="en-US" sz="2000" dirty="0">
                <a:solidFill>
                  <a:prstClr val="white"/>
                </a:solidFill>
                <a:effectLst>
                  <a:outerShdw blurRad="38100" dist="38100" dir="2700000" algn="tl">
                    <a:srgbClr val="000000">
                      <a:alpha val="43137"/>
                    </a:srgbClr>
                  </a:outerShdw>
                </a:effectLst>
              </a:rPr>
              <a:t> (Gen 35:1-3)</a:t>
            </a:r>
          </a:p>
          <a:p>
            <a:pPr marL="342900" lvl="0" indent="-342900">
              <a:spcBef>
                <a:spcPts val="0"/>
              </a:spcBef>
              <a:buFont typeface="Arial" pitchFamily="34" charset="0"/>
              <a:buChar char="•"/>
            </a:pPr>
            <a:endParaRPr lang="en-US" sz="2000" dirty="0">
              <a:solidFill>
                <a:prstClr val="white"/>
              </a:solidFill>
              <a:effectLst>
                <a:outerShdw blurRad="38100" dist="38100" dir="2700000" algn="tl">
                  <a:srgbClr val="000000">
                    <a:alpha val="43137"/>
                  </a:srgbClr>
                </a:outerShdw>
              </a:effectLst>
            </a:endParaRPr>
          </a:p>
          <a:p>
            <a:pPr marL="342900" lvl="0" indent="-342900">
              <a:spcBef>
                <a:spcPts val="0"/>
              </a:spcBef>
              <a:buFont typeface="Arial" pitchFamily="34" charset="0"/>
              <a:buChar char="•"/>
            </a:pPr>
            <a:r>
              <a:rPr lang="en-US" sz="2000" b="1" u="sng" dirty="0" smtClean="0">
                <a:solidFill>
                  <a:prstClr val="white"/>
                </a:solidFill>
                <a:effectLst>
                  <a:outerShdw blurRad="38100" dist="38100" dir="2700000" algn="tl">
                    <a:srgbClr val="000000">
                      <a:alpha val="43137"/>
                    </a:srgbClr>
                  </a:outerShdw>
                </a:effectLst>
              </a:rPr>
              <a:t>Blessings</a:t>
            </a:r>
            <a:r>
              <a:rPr lang="en-US" sz="2000" dirty="0" smtClean="0">
                <a:solidFill>
                  <a:prstClr val="white"/>
                </a:solidFill>
                <a:effectLst>
                  <a:outerShdw blurRad="38100" dist="38100" dir="2700000" algn="tl">
                    <a:srgbClr val="000000">
                      <a:alpha val="43137"/>
                    </a:srgbClr>
                  </a:outerShdw>
                </a:effectLst>
              </a:rPr>
              <a:t> &amp; </a:t>
            </a:r>
            <a:r>
              <a:rPr lang="en-US" sz="2000" b="1" u="sng" dirty="0" smtClean="0">
                <a:solidFill>
                  <a:prstClr val="white"/>
                </a:solidFill>
                <a:effectLst>
                  <a:outerShdw blurRad="38100" dist="38100" dir="2700000" algn="tl">
                    <a:srgbClr val="000000">
                      <a:alpha val="43137"/>
                    </a:srgbClr>
                  </a:outerShdw>
                </a:effectLst>
              </a:rPr>
              <a:t>curses</a:t>
            </a:r>
            <a:r>
              <a:rPr lang="en-US" sz="2000" dirty="0" smtClean="0">
                <a:solidFill>
                  <a:prstClr val="white"/>
                </a:solidFill>
                <a:effectLst>
                  <a:outerShdw blurRad="38100" dist="38100" dir="2700000" algn="tl">
                    <a:srgbClr val="000000">
                      <a:alpha val="43137"/>
                    </a:srgbClr>
                  </a:outerShdw>
                </a:effectLst>
              </a:rPr>
              <a:t> of the Covenant (</a:t>
            </a:r>
            <a:r>
              <a:rPr lang="en-US" sz="2000" dirty="0" err="1" smtClean="0">
                <a:solidFill>
                  <a:prstClr val="white"/>
                </a:solidFill>
                <a:effectLst>
                  <a:outerShdw blurRad="38100" dist="38100" dir="2700000" algn="tl">
                    <a:srgbClr val="000000">
                      <a:alpha val="43137"/>
                    </a:srgbClr>
                  </a:outerShdw>
                </a:effectLst>
              </a:rPr>
              <a:t>Deut</a:t>
            </a:r>
            <a:r>
              <a:rPr lang="en-US" sz="2000" dirty="0" smtClean="0">
                <a:solidFill>
                  <a:prstClr val="white"/>
                </a:solidFill>
                <a:effectLst>
                  <a:outerShdw blurRad="38100" dist="38100" dir="2700000" algn="tl">
                    <a:srgbClr val="000000">
                      <a:alpha val="43137"/>
                    </a:srgbClr>
                  </a:outerShdw>
                </a:effectLst>
              </a:rPr>
              <a:t> 27:4; Josh 8:33)</a:t>
            </a:r>
          </a:p>
        </p:txBody>
      </p:sp>
    </p:spTree>
    <p:extLst>
      <p:ext uri="{BB962C8B-B14F-4D97-AF65-F5344CB8AC3E}">
        <p14:creationId xmlns:p14="http://schemas.microsoft.com/office/powerpoint/2010/main" val="378284242"/>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bg/>
                                          </p:spTgt>
                                        </p:tgtEl>
                                        <p:attrNameLst>
                                          <p:attrName>style.visibility</p:attrName>
                                        </p:attrNameLst>
                                      </p:cBhvr>
                                      <p:to>
                                        <p:strVal val="visible"/>
                                      </p:to>
                                    </p:set>
                                    <p:animEffect transition="in" filter="fade">
                                      <p:cBhvr>
                                        <p:cTn id="11" dur="500"/>
                                        <p:tgtEl>
                                          <p:spTgt spid="7">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5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bldLvl="3"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524000" y="1941790"/>
            <a:ext cx="6705600" cy="3956090"/>
          </a:xfrm>
          <a:prstGeom prst="rect">
            <a:avLst/>
          </a:prstGeom>
          <a:noFill/>
        </p:spPr>
        <p:txBody>
          <a:bodyPr wrap="square" rtlCol="0" anchor="t">
            <a:normAutofit/>
          </a:bodyPr>
          <a:lstStyle/>
          <a:p>
            <a:pPr>
              <a:lnSpc>
                <a:spcPct val="150000"/>
              </a:lnSpc>
            </a:pPr>
            <a:r>
              <a:rPr lang="en-US" sz="2800" dirty="0" err="1" smtClean="0">
                <a:solidFill>
                  <a:prstClr val="black">
                    <a:lumMod val="85000"/>
                    <a:lumOff val="15000"/>
                  </a:prstClr>
                </a:solidFill>
              </a:rPr>
              <a:t>Vs</a:t>
            </a:r>
            <a:r>
              <a:rPr lang="en-US" sz="2800" dirty="0" smtClean="0">
                <a:solidFill>
                  <a:prstClr val="black">
                    <a:lumMod val="85000"/>
                    <a:lumOff val="15000"/>
                  </a:prstClr>
                </a:solidFill>
              </a:rPr>
              <a:t> 2-4 – </a:t>
            </a:r>
            <a:r>
              <a:rPr lang="en-US" sz="2800" b="1" dirty="0" smtClean="0">
                <a:solidFill>
                  <a:prstClr val="black">
                    <a:lumMod val="85000"/>
                    <a:lumOff val="15000"/>
                  </a:prstClr>
                </a:solidFill>
              </a:rPr>
              <a:t>Abraham through Joseph</a:t>
            </a:r>
          </a:p>
          <a:p>
            <a:pPr>
              <a:lnSpc>
                <a:spcPct val="150000"/>
              </a:lnSpc>
            </a:pPr>
            <a:r>
              <a:rPr lang="en-US" sz="2800" dirty="0" err="1" smtClean="0">
                <a:solidFill>
                  <a:prstClr val="black">
                    <a:lumMod val="85000"/>
                    <a:lumOff val="15000"/>
                  </a:prstClr>
                </a:solidFill>
              </a:rPr>
              <a:t>Vs</a:t>
            </a:r>
            <a:r>
              <a:rPr lang="en-US" sz="2800" dirty="0" smtClean="0">
                <a:solidFill>
                  <a:prstClr val="black">
                    <a:lumMod val="85000"/>
                    <a:lumOff val="15000"/>
                  </a:prstClr>
                </a:solidFill>
              </a:rPr>
              <a:t> 5-7 – </a:t>
            </a:r>
            <a:r>
              <a:rPr lang="en-US" sz="2800" b="1" dirty="0" smtClean="0">
                <a:solidFill>
                  <a:prstClr val="black">
                    <a:lumMod val="85000"/>
                    <a:lumOff val="15000"/>
                  </a:prstClr>
                </a:solidFill>
              </a:rPr>
              <a:t>Moses </a:t>
            </a:r>
          </a:p>
          <a:p>
            <a:pPr>
              <a:lnSpc>
                <a:spcPct val="150000"/>
              </a:lnSpc>
            </a:pPr>
            <a:r>
              <a:rPr lang="en-US" sz="2800" dirty="0" err="1" smtClean="0">
                <a:solidFill>
                  <a:prstClr val="black">
                    <a:lumMod val="85000"/>
                    <a:lumOff val="15000"/>
                  </a:prstClr>
                </a:solidFill>
              </a:rPr>
              <a:t>Vs</a:t>
            </a:r>
            <a:r>
              <a:rPr lang="en-US" sz="2800" dirty="0" smtClean="0">
                <a:solidFill>
                  <a:prstClr val="black">
                    <a:lumMod val="85000"/>
                    <a:lumOff val="15000"/>
                  </a:prstClr>
                </a:solidFill>
              </a:rPr>
              <a:t> 8-10 – </a:t>
            </a:r>
            <a:r>
              <a:rPr lang="en-US" sz="2800" b="1" dirty="0" smtClean="0">
                <a:solidFill>
                  <a:prstClr val="black">
                    <a:lumMod val="85000"/>
                    <a:lumOff val="15000"/>
                  </a:prstClr>
                </a:solidFill>
              </a:rPr>
              <a:t>Two kings east of Jordan</a:t>
            </a:r>
          </a:p>
          <a:p>
            <a:pPr>
              <a:lnSpc>
                <a:spcPct val="150000"/>
              </a:lnSpc>
            </a:pPr>
            <a:r>
              <a:rPr lang="en-US" sz="2800" dirty="0" err="1" smtClean="0">
                <a:solidFill>
                  <a:prstClr val="black">
                    <a:lumMod val="85000"/>
                    <a:lumOff val="15000"/>
                  </a:prstClr>
                </a:solidFill>
              </a:rPr>
              <a:t>Vs</a:t>
            </a:r>
            <a:r>
              <a:rPr lang="en-US" sz="2800" dirty="0" smtClean="0">
                <a:solidFill>
                  <a:prstClr val="black">
                    <a:lumMod val="85000"/>
                    <a:lumOff val="15000"/>
                  </a:prstClr>
                </a:solidFill>
              </a:rPr>
              <a:t> 11-13 – </a:t>
            </a:r>
            <a:r>
              <a:rPr lang="en-US" sz="2800" b="1" dirty="0" smtClean="0">
                <a:solidFill>
                  <a:prstClr val="black">
                    <a:lumMod val="85000"/>
                    <a:lumOff val="15000"/>
                  </a:prstClr>
                </a:solidFill>
              </a:rPr>
              <a:t>Inhabitants of the land</a:t>
            </a:r>
          </a:p>
          <a:p>
            <a:pPr algn="ctr"/>
            <a:endParaRPr lang="en-US" dirty="0">
              <a:solidFill>
                <a:prstClr val="black"/>
              </a:solidFill>
            </a:endParaRPr>
          </a:p>
        </p:txBody>
      </p:sp>
      <p:sp>
        <p:nvSpPr>
          <p:cNvPr id="2" name="Title 1"/>
          <p:cNvSpPr>
            <a:spLocks noGrp="1"/>
          </p:cNvSpPr>
          <p:nvPr>
            <p:ph type="title"/>
          </p:nvPr>
        </p:nvSpPr>
        <p:spPr>
          <a:xfrm>
            <a:off x="-1" y="414866"/>
            <a:ext cx="9144001" cy="457200"/>
          </a:xfrm>
        </p:spPr>
        <p:txBody>
          <a:bodyPr>
            <a:noAutofit/>
          </a:bodyPr>
          <a:lstStyle/>
          <a:p>
            <a:r>
              <a:rPr lang="en-US" dirty="0" smtClean="0">
                <a:solidFill>
                  <a:prstClr val="white"/>
                </a:solidFill>
              </a:rPr>
              <a:t>     </a:t>
            </a:r>
            <a:r>
              <a:rPr lang="en-US" b="0" dirty="0" smtClean="0">
                <a:solidFill>
                  <a:prstClr val="white"/>
                </a:solidFill>
              </a:rPr>
              <a:t>Snapshots of God’s </a:t>
            </a:r>
            <a:r>
              <a:rPr lang="en-US" dirty="0" smtClean="0">
                <a:solidFill>
                  <a:prstClr val="white"/>
                </a:solidFill>
              </a:rPr>
              <a:t>faithfulness</a:t>
            </a:r>
            <a:endParaRPr lang="en-US" dirty="0"/>
          </a:p>
        </p:txBody>
      </p:sp>
    </p:spTree>
    <p:custDataLst>
      <p:tags r:id="rId1"/>
    </p:custDataLst>
    <p:extLst>
      <p:ext uri="{BB962C8B-B14F-4D97-AF65-F5344CB8AC3E}">
        <p14:creationId xmlns:p14="http://schemas.microsoft.com/office/powerpoint/2010/main" val="72836568"/>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500"/>
                                        <p:tgtEl>
                                          <p:spTgt spid="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xEl>
                                              <p:pRg st="3" end="3"/>
                                            </p:txEl>
                                          </p:spTgt>
                                        </p:tgtEl>
                                        <p:attrNameLst>
                                          <p:attrName>style.visibility</p:attrName>
                                        </p:attrNameLst>
                                      </p:cBhvr>
                                      <p:to>
                                        <p:strVal val="visible"/>
                                      </p:to>
                                    </p:set>
                                    <p:animEffect transition="in" filter="fade">
                                      <p:cBhvr>
                                        <p:cTn id="22" dur="5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custDataLst>
              <p:tags r:id="rId1"/>
            </p:custDataLst>
          </p:nvPr>
        </p:nvSpPr>
        <p:spPr>
          <a:xfrm>
            <a:off x="1295400" y="1783080"/>
            <a:ext cx="6477000" cy="4592321"/>
          </a:xfrm>
          <a:prstGeom prst="rect">
            <a:avLst/>
          </a:prstGeom>
          <a:noFill/>
        </p:spPr>
        <p:txBody>
          <a:bodyPr wrap="square" rtlCol="0">
            <a:normAutofit/>
          </a:bodyPr>
          <a:lstStyle/>
          <a:p>
            <a:pPr algn="ctr">
              <a:lnSpc>
                <a:spcPct val="200000"/>
              </a:lnSpc>
            </a:pPr>
            <a:r>
              <a:rPr lang="en-US" sz="4200" dirty="0" smtClean="0">
                <a:solidFill>
                  <a:prstClr val="black">
                    <a:lumMod val="85000"/>
                    <a:lumOff val="15000"/>
                  </a:prstClr>
                </a:solidFill>
              </a:rPr>
              <a:t>Faithfulness </a:t>
            </a:r>
            <a:r>
              <a:rPr lang="en-US" sz="4200" b="1" dirty="0" smtClean="0">
                <a:solidFill>
                  <a:srgbClr val="7BCF27"/>
                </a:solidFill>
              </a:rPr>
              <a:t>HISTORICALLY</a:t>
            </a:r>
            <a:endParaRPr lang="en-US" sz="4200" dirty="0" smtClean="0">
              <a:solidFill>
                <a:prstClr val="black">
                  <a:lumMod val="85000"/>
                  <a:lumOff val="15000"/>
                </a:prstClr>
              </a:solidFill>
            </a:endParaRPr>
          </a:p>
          <a:p>
            <a:pPr algn="ctr">
              <a:lnSpc>
                <a:spcPct val="200000"/>
              </a:lnSpc>
            </a:pPr>
            <a:r>
              <a:rPr lang="en-US" sz="4200" dirty="0" smtClean="0">
                <a:solidFill>
                  <a:prstClr val="black">
                    <a:lumMod val="85000"/>
                    <a:lumOff val="15000"/>
                  </a:prstClr>
                </a:solidFill>
              </a:rPr>
              <a:t>Faithfulness </a:t>
            </a:r>
            <a:r>
              <a:rPr lang="en-US" sz="4200" b="1" dirty="0" smtClean="0">
                <a:solidFill>
                  <a:srgbClr val="7BCF27"/>
                </a:solidFill>
              </a:rPr>
              <a:t>SPECIFICALLY</a:t>
            </a:r>
            <a:endParaRPr lang="en-US" sz="4200" dirty="0">
              <a:solidFill>
                <a:prstClr val="black">
                  <a:lumMod val="85000"/>
                  <a:lumOff val="15000"/>
                </a:prstClr>
              </a:solidFill>
            </a:endParaRPr>
          </a:p>
        </p:txBody>
      </p:sp>
      <p:sp>
        <p:nvSpPr>
          <p:cNvPr id="19" name="Title 18"/>
          <p:cNvSpPr>
            <a:spLocks noGrp="1"/>
          </p:cNvSpPr>
          <p:nvPr>
            <p:ph type="title"/>
          </p:nvPr>
        </p:nvSpPr>
        <p:spPr>
          <a:xfrm>
            <a:off x="445911" y="76200"/>
            <a:ext cx="8229600" cy="1143000"/>
          </a:xfrm>
        </p:spPr>
        <p:txBody>
          <a:bodyPr>
            <a:normAutofit/>
          </a:bodyPr>
          <a:lstStyle/>
          <a:p>
            <a:pPr lvl="0">
              <a:spcBef>
                <a:spcPts val="0"/>
              </a:spcBef>
            </a:pPr>
            <a:r>
              <a:rPr lang="en-US" dirty="0" smtClean="0">
                <a:solidFill>
                  <a:prstClr val="black">
                    <a:lumMod val="50000"/>
                    <a:lumOff val="50000"/>
                  </a:prstClr>
                </a:solidFill>
                <a:ea typeface="+mn-ea"/>
                <a:cs typeface="+mn-cs"/>
              </a:rPr>
              <a:t>God’s </a:t>
            </a:r>
            <a:r>
              <a:rPr lang="en-US" b="1" dirty="0" smtClean="0">
                <a:solidFill>
                  <a:prstClr val="black">
                    <a:lumMod val="85000"/>
                    <a:lumOff val="15000"/>
                  </a:prstClr>
                </a:solidFill>
              </a:rPr>
              <a:t>faithfulness</a:t>
            </a:r>
            <a:endParaRPr lang="en-US" dirty="0"/>
          </a:p>
        </p:txBody>
      </p:sp>
    </p:spTree>
    <p:extLst>
      <p:ext uri="{BB962C8B-B14F-4D97-AF65-F5344CB8AC3E}">
        <p14:creationId xmlns:p14="http://schemas.microsoft.com/office/powerpoint/2010/main" val="3260422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Our confession</a:t>
            </a:r>
            <a:r>
              <a:rPr lang="en-US" sz="4000" cap="none" dirty="0" smtClean="0">
                <a:solidFill>
                  <a:prstClr val="black">
                    <a:lumMod val="85000"/>
                    <a:lumOff val="15000"/>
                  </a:prstClr>
                </a:solidFill>
                <a:ea typeface="+mn-ea"/>
                <a:cs typeface="+mn-cs"/>
              </a:rPr>
              <a:t> </a:t>
            </a:r>
            <a:r>
              <a:rPr lang="en-US" sz="4000" b="0" cap="none" dirty="0" smtClean="0">
                <a:solidFill>
                  <a:prstClr val="black">
                    <a:lumMod val="50000"/>
                    <a:lumOff val="50000"/>
                  </a:prstClr>
                </a:solidFill>
                <a:ea typeface="+mn-ea"/>
                <a:cs typeface="+mn-cs"/>
              </a:rPr>
              <a:t>demands it</a:t>
            </a:r>
            <a:endParaRPr lang="en-US" sz="4000" b="0" cap="none" dirty="0">
              <a:solidFill>
                <a:prstClr val="black">
                  <a:lumMod val="50000"/>
                  <a:lumOff val="50000"/>
                </a:prstClr>
              </a:solidFill>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21000"/>
            <a:ext cx="7086600" cy="2133600"/>
          </a:xfrm>
        </p:spPr>
        <p:txBody>
          <a:bodyPr>
            <a:normAutofit/>
          </a:bodyPr>
          <a:lstStyle/>
          <a:p>
            <a:pPr lvl="0">
              <a:spcBef>
                <a:spcPts val="0"/>
              </a:spcBef>
            </a:pPr>
            <a:r>
              <a:rPr lang="en-US" sz="2200" dirty="0" smtClean="0">
                <a:solidFill>
                  <a:prstClr val="white"/>
                </a:solidFill>
              </a:rPr>
              <a:t>“But as for me and my house, we will </a:t>
            </a:r>
            <a:r>
              <a:rPr lang="en-US" sz="2200" b="1" u="sng" dirty="0" smtClean="0">
                <a:solidFill>
                  <a:prstClr val="white"/>
                </a:solidFill>
              </a:rPr>
              <a:t>serve</a:t>
            </a:r>
            <a:r>
              <a:rPr lang="en-US" sz="2200" dirty="0" smtClean="0">
                <a:solidFill>
                  <a:prstClr val="white"/>
                </a:solidFill>
              </a:rPr>
              <a:t> the </a:t>
            </a:r>
            <a:r>
              <a:rPr lang="en-US" sz="2200" b="1" u="sng" dirty="0" smtClean="0">
                <a:solidFill>
                  <a:prstClr val="white"/>
                </a:solidFill>
              </a:rPr>
              <a:t>LORD</a:t>
            </a:r>
            <a:r>
              <a:rPr lang="en-US" sz="2200" dirty="0" smtClean="0">
                <a:solidFill>
                  <a:prstClr val="white"/>
                </a:solidFill>
              </a:rPr>
              <a:t>.” v. 15</a:t>
            </a:r>
            <a:endParaRPr lang="en-US" dirty="0"/>
          </a:p>
        </p:txBody>
      </p:sp>
    </p:spTree>
    <p:extLst>
      <p:ext uri="{BB962C8B-B14F-4D97-AF65-F5344CB8AC3E}">
        <p14:creationId xmlns:p14="http://schemas.microsoft.com/office/powerpoint/2010/main" val="66156623"/>
      </p:ext>
    </p:extLst>
  </p:cSld>
  <p:clrMapOvr>
    <a:masterClrMapping/>
  </p:clrMapOvr>
  <p:transition spd="slow">
    <p:blinds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DVSECTIONID" val="otb5iYcBF5pNknMcsH5Nw4"/>
</p:tagLst>
</file>

<file path=ppt/tags/tag3.xml><?xml version="1.0" encoding="utf-8"?>
<p:tagLst xmlns:a="http://schemas.openxmlformats.org/drawingml/2006/main" xmlns:r="http://schemas.openxmlformats.org/officeDocument/2006/relationships" xmlns:p="http://schemas.openxmlformats.org/presentationml/2006/main">
  <p:tag name="DVSHAPEID" val="1zR10xIjSp9ydXfZCEUpfr"/>
</p:tagLst>
</file>

<file path=ppt/tags/tag4.xml><?xml version="1.0" encoding="utf-8"?>
<p:tagLst xmlns:a="http://schemas.openxmlformats.org/drawingml/2006/main" xmlns:r="http://schemas.openxmlformats.org/officeDocument/2006/relationships" xmlns:p="http://schemas.openxmlformats.org/presentationml/2006/main">
  <p:tag name="DVSECTIONID" val="otb5iYcBF5pNknMcsH5Nw4"/>
</p:tagLst>
</file>

<file path=ppt/tags/tag5.xml><?xml version="1.0" encoding="utf-8"?>
<p:tagLst xmlns:a="http://schemas.openxmlformats.org/drawingml/2006/main" xmlns:r="http://schemas.openxmlformats.org/officeDocument/2006/relationships" xmlns:p="http://schemas.openxmlformats.org/presentationml/2006/main">
  <p:tag name="DVSHAPEID" val="1zR10xIjSp9ydXfZCEUpfr"/>
</p:tagLst>
</file>

<file path=ppt/tags/tag6.xml><?xml version="1.0" encoding="utf-8"?>
<p:tagLst xmlns:a="http://schemas.openxmlformats.org/drawingml/2006/main" xmlns:r="http://schemas.openxmlformats.org/officeDocument/2006/relationships" xmlns:p="http://schemas.openxmlformats.org/presentationml/2006/main">
  <p:tag name="DVSHAPEID" val="1zR10xIjSp9ydXfZCEUpfr"/>
</p:tagLst>
</file>

<file path=ppt/theme/theme1.xml><?xml version="1.0" encoding="utf-8"?>
<a:theme xmlns:a="http://schemas.openxmlformats.org/drawingml/2006/main" name="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475</Words>
  <Application>Microsoft Office PowerPoint</Application>
  <PresentationFormat>On-screen Show (4:3)</PresentationFormat>
  <Paragraphs>81</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IntroducingPowerPoint2010</vt:lpstr>
      <vt:lpstr>As for me and my house, we will Serve the Lord</vt:lpstr>
      <vt:lpstr>PowerPoint Presentation</vt:lpstr>
      <vt:lpstr>God has been faithful to us</vt:lpstr>
      <vt:lpstr>Joshua gathered all the tribes of Israel to Shechem… v. 1</vt:lpstr>
      <vt:lpstr>PowerPoint Presentation</vt:lpstr>
      <vt:lpstr>     Snapshots of God’s faithfulness</vt:lpstr>
      <vt:lpstr>God’s faithfulness</vt:lpstr>
      <vt:lpstr>Our confession demands it</vt:lpstr>
      <vt:lpstr>“But as for me and my house, we will serve the LORD.” v. 15</vt:lpstr>
      <vt:lpstr>     A surprising response from Joshua…</vt:lpstr>
      <vt:lpstr>Give up your idols</vt:lpstr>
      <vt:lpstr>Others are depending on us</vt:lpstr>
      <vt:lpstr>After these things Joshua the son of Nun, the servant of the LORD, died, being 110 years old.  v. 29</vt:lpstr>
      <vt:lpstr>PowerPoint Presentation</vt:lpstr>
      <vt:lpstr>Homework</vt:lpstr>
      <vt:lpstr>THIS 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2013-06-15T23:10:14Z</dcterms:created>
  <dcterms:modified xsi:type="dcterms:W3CDTF">2013-06-16T13:01:22Z</dcterms:modified>
</cp:coreProperties>
</file>