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1" r:id="rId4"/>
    <p:sldId id="272" r:id="rId5"/>
    <p:sldId id="273" r:id="rId6"/>
    <p:sldId id="259" r:id="rId7"/>
    <p:sldId id="281" r:id="rId8"/>
    <p:sldId id="280" r:id="rId9"/>
    <p:sldId id="274" r:id="rId10"/>
    <p:sldId id="286" r:id="rId11"/>
    <p:sldId id="287" r:id="rId12"/>
    <p:sldId id="288" r:id="rId13"/>
    <p:sldId id="282" r:id="rId14"/>
    <p:sldId id="284" r:id="rId15"/>
    <p:sldId id="28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497D"/>
    <a:srgbClr val="4F81B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28" autoAdjust="0"/>
    <p:restoredTop sz="94660"/>
  </p:normalViewPr>
  <p:slideViewPr>
    <p:cSldViewPr showGuides="1">
      <p:cViewPr>
        <p:scale>
          <a:sx n="60" d="100"/>
          <a:sy n="60" d="100"/>
        </p:scale>
        <p:origin x="-1248" y="-3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6E8805-2926-4F10-9296-5F718B873C5A}" type="datetimeFigureOut">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3D90C-CBB9-4DD8-B193-D7E72189B9CF}" type="slidenum">
              <a:rPr lang="en-US" smtClean="0"/>
              <a:t>‹#›</a:t>
            </a:fld>
            <a:endParaRPr lang="en-US"/>
          </a:p>
        </p:txBody>
      </p:sp>
    </p:spTree>
    <p:extLst>
      <p:ext uri="{BB962C8B-B14F-4D97-AF65-F5344CB8AC3E}">
        <p14:creationId xmlns:p14="http://schemas.microsoft.com/office/powerpoint/2010/main" val="2744408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6E8805-2926-4F10-9296-5F718B873C5A}" type="datetimeFigureOut">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3D90C-CBB9-4DD8-B193-D7E72189B9CF}" type="slidenum">
              <a:rPr lang="en-US" smtClean="0"/>
              <a:t>‹#›</a:t>
            </a:fld>
            <a:endParaRPr lang="en-US"/>
          </a:p>
        </p:txBody>
      </p:sp>
    </p:spTree>
    <p:extLst>
      <p:ext uri="{BB962C8B-B14F-4D97-AF65-F5344CB8AC3E}">
        <p14:creationId xmlns:p14="http://schemas.microsoft.com/office/powerpoint/2010/main" val="4122240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6E8805-2926-4F10-9296-5F718B873C5A}" type="datetimeFigureOut">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3D90C-CBB9-4DD8-B193-D7E72189B9CF}" type="slidenum">
              <a:rPr lang="en-US" smtClean="0"/>
              <a:t>‹#›</a:t>
            </a:fld>
            <a:endParaRPr lang="en-US"/>
          </a:p>
        </p:txBody>
      </p:sp>
    </p:spTree>
    <p:extLst>
      <p:ext uri="{BB962C8B-B14F-4D97-AF65-F5344CB8AC3E}">
        <p14:creationId xmlns:p14="http://schemas.microsoft.com/office/powerpoint/2010/main" val="16260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6E8805-2926-4F10-9296-5F718B873C5A}" type="datetimeFigureOut">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3D90C-CBB9-4DD8-B193-D7E72189B9CF}" type="slidenum">
              <a:rPr lang="en-US" smtClean="0"/>
              <a:t>‹#›</a:t>
            </a:fld>
            <a:endParaRPr lang="en-US"/>
          </a:p>
        </p:txBody>
      </p:sp>
    </p:spTree>
    <p:extLst>
      <p:ext uri="{BB962C8B-B14F-4D97-AF65-F5344CB8AC3E}">
        <p14:creationId xmlns:p14="http://schemas.microsoft.com/office/powerpoint/2010/main" val="1665632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6E8805-2926-4F10-9296-5F718B873C5A}" type="datetimeFigureOut">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3D90C-CBB9-4DD8-B193-D7E72189B9CF}" type="slidenum">
              <a:rPr lang="en-US" smtClean="0"/>
              <a:t>‹#›</a:t>
            </a:fld>
            <a:endParaRPr lang="en-US"/>
          </a:p>
        </p:txBody>
      </p:sp>
    </p:spTree>
    <p:extLst>
      <p:ext uri="{BB962C8B-B14F-4D97-AF65-F5344CB8AC3E}">
        <p14:creationId xmlns:p14="http://schemas.microsoft.com/office/powerpoint/2010/main" val="2986336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6E8805-2926-4F10-9296-5F718B873C5A}" type="datetimeFigureOut">
              <a:rPr lang="en-US" smtClean="0"/>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83D90C-CBB9-4DD8-B193-D7E72189B9CF}" type="slidenum">
              <a:rPr lang="en-US" smtClean="0"/>
              <a:t>‹#›</a:t>
            </a:fld>
            <a:endParaRPr lang="en-US"/>
          </a:p>
        </p:txBody>
      </p:sp>
    </p:spTree>
    <p:extLst>
      <p:ext uri="{BB962C8B-B14F-4D97-AF65-F5344CB8AC3E}">
        <p14:creationId xmlns:p14="http://schemas.microsoft.com/office/powerpoint/2010/main" val="2321627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6E8805-2926-4F10-9296-5F718B873C5A}" type="datetimeFigureOut">
              <a:rPr lang="en-US" smtClean="0"/>
              <a:t>12/1/2013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83D90C-CBB9-4DD8-B193-D7E72189B9CF}" type="slidenum">
              <a:rPr lang="en-US" smtClean="0"/>
              <a:t>‹#›</a:t>
            </a:fld>
            <a:endParaRPr lang="en-US"/>
          </a:p>
        </p:txBody>
      </p:sp>
    </p:spTree>
    <p:extLst>
      <p:ext uri="{BB962C8B-B14F-4D97-AF65-F5344CB8AC3E}">
        <p14:creationId xmlns:p14="http://schemas.microsoft.com/office/powerpoint/2010/main" val="3479499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6E8805-2926-4F10-9296-5F718B873C5A}" type="datetimeFigureOut">
              <a:rPr lang="en-US" smtClean="0"/>
              <a:t>12/1/2013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83D90C-CBB9-4DD8-B193-D7E72189B9CF}" type="slidenum">
              <a:rPr lang="en-US" smtClean="0"/>
              <a:t>‹#›</a:t>
            </a:fld>
            <a:endParaRPr lang="en-US"/>
          </a:p>
        </p:txBody>
      </p:sp>
    </p:spTree>
    <p:extLst>
      <p:ext uri="{BB962C8B-B14F-4D97-AF65-F5344CB8AC3E}">
        <p14:creationId xmlns:p14="http://schemas.microsoft.com/office/powerpoint/2010/main" val="4160245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6E8805-2926-4F10-9296-5F718B873C5A}" type="datetimeFigureOut">
              <a:rPr lang="en-US" smtClean="0"/>
              <a:t>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83D90C-CBB9-4DD8-B193-D7E72189B9CF}" type="slidenum">
              <a:rPr lang="en-US" smtClean="0"/>
              <a:t>‹#›</a:t>
            </a:fld>
            <a:endParaRPr lang="en-US"/>
          </a:p>
        </p:txBody>
      </p:sp>
    </p:spTree>
    <p:extLst>
      <p:ext uri="{BB962C8B-B14F-4D97-AF65-F5344CB8AC3E}">
        <p14:creationId xmlns:p14="http://schemas.microsoft.com/office/powerpoint/2010/main" val="1430756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6E8805-2926-4F10-9296-5F718B873C5A}" type="datetimeFigureOut">
              <a:rPr lang="en-US" smtClean="0"/>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83D90C-CBB9-4DD8-B193-D7E72189B9CF}" type="slidenum">
              <a:rPr lang="en-US" smtClean="0"/>
              <a:t>‹#›</a:t>
            </a:fld>
            <a:endParaRPr lang="en-US"/>
          </a:p>
        </p:txBody>
      </p:sp>
    </p:spTree>
    <p:extLst>
      <p:ext uri="{BB962C8B-B14F-4D97-AF65-F5344CB8AC3E}">
        <p14:creationId xmlns:p14="http://schemas.microsoft.com/office/powerpoint/2010/main" val="820273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6E8805-2926-4F10-9296-5F718B873C5A}" type="datetimeFigureOut">
              <a:rPr lang="en-US" smtClean="0"/>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83D90C-CBB9-4DD8-B193-D7E72189B9CF}" type="slidenum">
              <a:rPr lang="en-US" smtClean="0"/>
              <a:t>‹#›</a:t>
            </a:fld>
            <a:endParaRPr lang="en-US"/>
          </a:p>
        </p:txBody>
      </p:sp>
    </p:spTree>
    <p:extLst>
      <p:ext uri="{BB962C8B-B14F-4D97-AF65-F5344CB8AC3E}">
        <p14:creationId xmlns:p14="http://schemas.microsoft.com/office/powerpoint/2010/main" val="261285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6E8805-2926-4F10-9296-5F718B873C5A}" type="datetimeFigureOut">
              <a:rPr lang="en-US" smtClean="0"/>
              <a:t>12/1/2013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3D90C-CBB9-4DD8-B193-D7E72189B9CF}" type="slidenum">
              <a:rPr lang="en-US" smtClean="0"/>
              <a:t>‹#›</a:t>
            </a:fld>
            <a:endParaRPr lang="en-US"/>
          </a:p>
        </p:txBody>
      </p:sp>
    </p:spTree>
    <p:extLst>
      <p:ext uri="{BB962C8B-B14F-4D97-AF65-F5344CB8AC3E}">
        <p14:creationId xmlns:p14="http://schemas.microsoft.com/office/powerpoint/2010/main" val="8132408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lassic.studylight.org/desk/?query=ps+78:3&amp;sr=1&amp;t=esv" TargetMode="External"/><Relationship Id="rId2" Type="http://schemas.openxmlformats.org/officeDocument/2006/relationships/hyperlink" Target="http://classic.studylight.org/desk/?query=ps+78:2&amp;sr=1&amp;t=esv" TargetMode="Externa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classic.studylight.org/desk/?query=ps+78:4&amp;sr=1&amp;t=es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classic.studylight.org/desk/?query=ps+78:6&amp;sr=1&amp;t=esv" TargetMode="External"/><Relationship Id="rId2" Type="http://schemas.openxmlformats.org/officeDocument/2006/relationships/hyperlink" Target="http://classic.studylight.org/desk/?query=ps+78:5&amp;sr=1&amp;t=esv" TargetMode="Externa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classic.studylight.org/desk/?query=ps+78:7&amp;sr=1&amp;t=es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51376"/>
            <a:ext cx="4191000" cy="69093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031" name="Picture 7" descr="C:\Users\David\AppData\Local\Microsoft\Windows\Temporary Internet Files\Content.IE5\JG8WHYOS\dglxasset[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7078" y="-381000"/>
            <a:ext cx="5016922" cy="75438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685800"/>
            <a:ext cx="8382000" cy="167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TextBox 3"/>
          <p:cNvSpPr txBox="1"/>
          <p:nvPr/>
        </p:nvSpPr>
        <p:spPr>
          <a:xfrm>
            <a:off x="419100" y="1625025"/>
            <a:ext cx="7658100" cy="615553"/>
          </a:xfrm>
          <a:prstGeom prst="rect">
            <a:avLst/>
          </a:prstGeom>
          <a:noFill/>
        </p:spPr>
        <p:txBody>
          <a:bodyPr wrap="square" rtlCol="0">
            <a:spAutoFit/>
          </a:bodyPr>
          <a:lstStyle/>
          <a:p>
            <a:pPr algn="r"/>
            <a:r>
              <a:rPr lang="en-US" sz="3400" b="1" dirty="0" smtClean="0"/>
              <a:t>A COMPASS TO GUIDE US HOME</a:t>
            </a:r>
            <a:endParaRPr lang="en-US" sz="3400" b="1" dirty="0"/>
          </a:p>
        </p:txBody>
      </p:sp>
      <p:sp>
        <p:nvSpPr>
          <p:cNvPr id="2" name="Title 1"/>
          <p:cNvSpPr>
            <a:spLocks noGrp="1"/>
          </p:cNvSpPr>
          <p:nvPr>
            <p:ph type="ctrTitle"/>
          </p:nvPr>
        </p:nvSpPr>
        <p:spPr>
          <a:xfrm>
            <a:off x="0" y="692908"/>
            <a:ext cx="8077200" cy="1219200"/>
          </a:xfrm>
        </p:spPr>
        <p:txBody>
          <a:bodyPr>
            <a:noAutofit/>
          </a:bodyPr>
          <a:lstStyle/>
          <a:p>
            <a:pPr algn="r">
              <a:lnSpc>
                <a:spcPct val="90000"/>
              </a:lnSpc>
            </a:pPr>
            <a:r>
              <a:rPr lang="en-US" sz="5600" b="1" dirty="0" smtClean="0">
                <a:solidFill>
                  <a:schemeClr val="accent5"/>
                </a:solidFill>
              </a:rPr>
              <a:t>Family Mission Statement</a:t>
            </a:r>
            <a:endParaRPr lang="en-US" sz="5600" b="1" dirty="0">
              <a:solidFill>
                <a:schemeClr val="accent5"/>
              </a:solidFill>
            </a:endParaRPr>
          </a:p>
        </p:txBody>
      </p:sp>
      <p:pic>
        <p:nvPicPr>
          <p:cNvPr id="1040" name="Picture 16" descr="C:\Users\David\AppData\Local\Microsoft\Windows\Temporary Internet Files\Content.IE5\4Y0PG5IC\MC90023901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3124200"/>
            <a:ext cx="2506235"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7094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3429000"/>
            <a:ext cx="7848600" cy="3124200"/>
          </a:xfrm>
        </p:spPr>
        <p:txBody>
          <a:bodyPr>
            <a:normAutofit/>
          </a:bodyPr>
          <a:lstStyle/>
          <a:p>
            <a:pPr marL="0" indent="0">
              <a:spcBef>
                <a:spcPts val="2400"/>
              </a:spcBef>
              <a:buNone/>
            </a:pPr>
            <a:r>
              <a:rPr lang="en-US" sz="3000" b="1" dirty="0" smtClean="0">
                <a:solidFill>
                  <a:srgbClr val="FFFF00"/>
                </a:solidFill>
              </a:rPr>
              <a:t>BEFORE YOU START:</a:t>
            </a:r>
            <a:r>
              <a:rPr lang="en-US" sz="3000" b="1" dirty="0" smtClean="0"/>
              <a:t> Remember that the process is more important than the end product.</a:t>
            </a:r>
          </a:p>
          <a:p>
            <a:pPr marL="0" indent="0">
              <a:spcBef>
                <a:spcPts val="2400"/>
              </a:spcBef>
              <a:buNone/>
            </a:pPr>
            <a:r>
              <a:rPr lang="en-US" sz="3000" b="1" dirty="0" smtClean="0">
                <a:solidFill>
                  <a:srgbClr val="FFFF00"/>
                </a:solidFill>
              </a:rPr>
              <a:t>STEP 1: </a:t>
            </a:r>
            <a:r>
              <a:rPr lang="en-US" sz="3000" b="1" dirty="0" smtClean="0"/>
              <a:t>Call a special family meeting.</a:t>
            </a:r>
          </a:p>
          <a:p>
            <a:pPr marL="0" indent="0">
              <a:spcBef>
                <a:spcPts val="2400"/>
              </a:spcBef>
              <a:buNone/>
            </a:pPr>
            <a:r>
              <a:rPr lang="en-US" sz="3000" b="1" dirty="0" smtClean="0">
                <a:solidFill>
                  <a:srgbClr val="FFFF00"/>
                </a:solidFill>
              </a:rPr>
              <a:t>STEP 2: </a:t>
            </a:r>
            <a:r>
              <a:rPr lang="en-US" sz="3000" b="1" dirty="0" smtClean="0"/>
              <a:t>Ask questions and discuss what your family is all about.</a:t>
            </a:r>
          </a:p>
        </p:txBody>
      </p:sp>
      <p:pic>
        <p:nvPicPr>
          <p:cNvPr id="3" name="Picture 7" descr="C:\Users\David\AppData\Local\Microsoft\Windows\Temporary Internet Files\Content.IE5\JG8WHYOS\dglxasset[2].jpg"/>
          <p:cNvPicPr>
            <a:picLocks noChangeAspect="1" noChangeArrowheads="1"/>
          </p:cNvPicPr>
          <p:nvPr/>
        </p:nvPicPr>
        <p:blipFill rotWithShape="1">
          <a:blip r:embed="rId2">
            <a:extLst>
              <a:ext uri="{28A0092B-C50C-407E-A947-70E740481C1C}">
                <a14:useLocalDpi xmlns:a14="http://schemas.microsoft.com/office/drawing/2010/main" val="0"/>
              </a:ext>
            </a:extLst>
          </a:blip>
          <a:srcRect t="38079" b="31814"/>
          <a:stretch/>
        </p:blipFill>
        <p:spPr bwMode="auto">
          <a:xfrm>
            <a:off x="1447800" y="228600"/>
            <a:ext cx="6227790"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5413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3429000"/>
            <a:ext cx="7848600" cy="3124200"/>
          </a:xfrm>
        </p:spPr>
        <p:txBody>
          <a:bodyPr>
            <a:normAutofit/>
          </a:bodyPr>
          <a:lstStyle/>
          <a:p>
            <a:pPr marL="0" indent="0">
              <a:spcBef>
                <a:spcPts val="2400"/>
              </a:spcBef>
              <a:buNone/>
            </a:pPr>
            <a:r>
              <a:rPr lang="en-US" sz="3000" b="1" dirty="0">
                <a:solidFill>
                  <a:srgbClr val="FFFF00"/>
                </a:solidFill>
              </a:rPr>
              <a:t>STEP 3: </a:t>
            </a:r>
            <a:r>
              <a:rPr lang="en-US" sz="3000" b="1" dirty="0"/>
              <a:t>Make a list of your family’s core values.</a:t>
            </a:r>
          </a:p>
          <a:p>
            <a:pPr marL="0" indent="0">
              <a:spcBef>
                <a:spcPts val="2400"/>
              </a:spcBef>
              <a:buNone/>
            </a:pPr>
            <a:r>
              <a:rPr lang="en-US" sz="3000" b="1" dirty="0" smtClean="0">
                <a:solidFill>
                  <a:srgbClr val="FFFF00"/>
                </a:solidFill>
              </a:rPr>
              <a:t>STEP 4: </a:t>
            </a:r>
            <a:r>
              <a:rPr lang="en-US" sz="3000" b="1" dirty="0" smtClean="0"/>
              <a:t>Think of phrases that capture the essence of your family values and goals.</a:t>
            </a:r>
          </a:p>
          <a:p>
            <a:pPr marL="0" indent="0">
              <a:spcBef>
                <a:spcPts val="2400"/>
              </a:spcBef>
              <a:buNone/>
            </a:pPr>
            <a:r>
              <a:rPr lang="en-US" sz="2800" b="1" dirty="0">
                <a:solidFill>
                  <a:srgbClr val="FFFF00"/>
                </a:solidFill>
              </a:rPr>
              <a:t>STEP 5:</a:t>
            </a:r>
            <a:r>
              <a:rPr lang="en-US" sz="2800" b="1" dirty="0"/>
              <a:t> Decide on 10 (or fewer) big ideas</a:t>
            </a:r>
            <a:r>
              <a:rPr lang="en-US" sz="2800" b="1" dirty="0" smtClean="0"/>
              <a:t>.</a:t>
            </a:r>
            <a:endParaRPr lang="en-US" sz="2800" b="1" dirty="0"/>
          </a:p>
        </p:txBody>
      </p:sp>
      <p:pic>
        <p:nvPicPr>
          <p:cNvPr id="3" name="Picture 7" descr="C:\Users\David\AppData\Local\Microsoft\Windows\Temporary Internet Files\Content.IE5\JG8WHYOS\dglxasset[2].jpg"/>
          <p:cNvPicPr>
            <a:picLocks noChangeAspect="1" noChangeArrowheads="1"/>
          </p:cNvPicPr>
          <p:nvPr/>
        </p:nvPicPr>
        <p:blipFill rotWithShape="1">
          <a:blip r:embed="rId2">
            <a:extLst>
              <a:ext uri="{28A0092B-C50C-407E-A947-70E740481C1C}">
                <a14:useLocalDpi xmlns:a14="http://schemas.microsoft.com/office/drawing/2010/main" val="0"/>
              </a:ext>
            </a:extLst>
          </a:blip>
          <a:srcRect t="38079" b="31814"/>
          <a:stretch/>
        </p:blipFill>
        <p:spPr bwMode="auto">
          <a:xfrm>
            <a:off x="1447800" y="228600"/>
            <a:ext cx="6227790"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3362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3429000"/>
            <a:ext cx="7848600" cy="3429000"/>
          </a:xfrm>
        </p:spPr>
        <p:txBody>
          <a:bodyPr>
            <a:normAutofit/>
          </a:bodyPr>
          <a:lstStyle/>
          <a:p>
            <a:pPr marL="0" indent="0">
              <a:spcBef>
                <a:spcPts val="2400"/>
              </a:spcBef>
              <a:buNone/>
            </a:pPr>
            <a:r>
              <a:rPr lang="en-US" sz="2800" b="1" dirty="0">
                <a:solidFill>
                  <a:srgbClr val="FFFF00"/>
                </a:solidFill>
              </a:rPr>
              <a:t>STEP 6: </a:t>
            </a:r>
            <a:r>
              <a:rPr lang="en-US" sz="2800" b="1" dirty="0"/>
              <a:t>Write out your family mission statement.</a:t>
            </a:r>
          </a:p>
          <a:p>
            <a:pPr marL="0" indent="0">
              <a:spcBef>
                <a:spcPts val="2400"/>
              </a:spcBef>
              <a:buNone/>
            </a:pPr>
            <a:r>
              <a:rPr lang="en-US" sz="2800" b="1" dirty="0">
                <a:solidFill>
                  <a:srgbClr val="FFFF00"/>
                </a:solidFill>
              </a:rPr>
              <a:t>STEP 7:</a:t>
            </a:r>
            <a:r>
              <a:rPr lang="en-US" sz="2800" b="1" dirty="0"/>
              <a:t> Hang your mission statement in a prominent place.</a:t>
            </a:r>
          </a:p>
          <a:p>
            <a:pPr marL="0" indent="0">
              <a:spcBef>
                <a:spcPts val="2400"/>
              </a:spcBef>
              <a:buNone/>
            </a:pPr>
            <a:r>
              <a:rPr lang="en-US" sz="2800" b="1" dirty="0">
                <a:solidFill>
                  <a:srgbClr val="FFFF00"/>
                </a:solidFill>
              </a:rPr>
              <a:t>STEP 8:</a:t>
            </a:r>
            <a:r>
              <a:rPr lang="en-US" sz="2800" b="1" dirty="0"/>
              <a:t> Refer to your mission statement daily.</a:t>
            </a:r>
          </a:p>
          <a:p>
            <a:pPr marL="0" indent="0">
              <a:spcBef>
                <a:spcPts val="2400"/>
              </a:spcBef>
              <a:buNone/>
            </a:pPr>
            <a:r>
              <a:rPr lang="en-US" sz="2800" b="1" dirty="0">
                <a:solidFill>
                  <a:srgbClr val="FFFF00"/>
                </a:solidFill>
              </a:rPr>
              <a:t>STEP 9:</a:t>
            </a:r>
            <a:r>
              <a:rPr lang="en-US" sz="2800" b="1" dirty="0"/>
              <a:t> Redraft when necessary.</a:t>
            </a:r>
          </a:p>
        </p:txBody>
      </p:sp>
      <p:pic>
        <p:nvPicPr>
          <p:cNvPr id="3" name="Picture 7" descr="C:\Users\David\AppData\Local\Microsoft\Windows\Temporary Internet Files\Content.IE5\JG8WHYOS\dglxasset[2].jpg"/>
          <p:cNvPicPr>
            <a:picLocks noChangeAspect="1" noChangeArrowheads="1"/>
          </p:cNvPicPr>
          <p:nvPr/>
        </p:nvPicPr>
        <p:blipFill rotWithShape="1">
          <a:blip r:embed="rId2">
            <a:extLst>
              <a:ext uri="{28A0092B-C50C-407E-A947-70E740481C1C}">
                <a14:useLocalDpi xmlns:a14="http://schemas.microsoft.com/office/drawing/2010/main" val="0"/>
              </a:ext>
            </a:extLst>
          </a:blip>
          <a:srcRect t="38079" b="31814"/>
          <a:stretch/>
        </p:blipFill>
        <p:spPr bwMode="auto">
          <a:xfrm>
            <a:off x="1447800" y="228600"/>
            <a:ext cx="6227790"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149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95800" y="457200"/>
            <a:ext cx="4419600" cy="5867400"/>
          </a:xfrm>
        </p:spPr>
        <p:txBody>
          <a:bodyPr anchor="ctr">
            <a:normAutofit/>
          </a:bodyPr>
          <a:lstStyle/>
          <a:p>
            <a:pPr marL="0" indent="0">
              <a:spcBef>
                <a:spcPts val="2400"/>
              </a:spcBef>
              <a:buNone/>
            </a:pPr>
            <a:r>
              <a:rPr lang="en-US" sz="3000" b="1" dirty="0" smtClean="0">
                <a:effectLst/>
              </a:rPr>
              <a:t>A newly married friend just asked - as many have- if there's anything he can do. I've been asking for a time machine, but nobody has had one yet. Today I came up with a better request:</a:t>
            </a:r>
            <a:endParaRPr lang="en-US" sz="3000" b="1" dirty="0" smtClean="0"/>
          </a:p>
        </p:txBody>
      </p:sp>
      <p:pic>
        <p:nvPicPr>
          <p:cNvPr id="1026" name="Picture 2" descr="https://scontent-b.xx.fbcdn.net/hphotos-frc1/999172_10202125900967282_856741508_n.jpg"/>
          <p:cNvPicPr>
            <a:picLocks noChangeAspect="1" noChangeArrowheads="1"/>
          </p:cNvPicPr>
          <p:nvPr/>
        </p:nvPicPr>
        <p:blipFill rotWithShape="1">
          <a:blip r:embed="rId2">
            <a:extLst>
              <a:ext uri="{28A0092B-C50C-407E-A947-70E740481C1C}">
                <a14:useLocalDpi xmlns:a14="http://schemas.microsoft.com/office/drawing/2010/main" val="0"/>
              </a:ext>
            </a:extLst>
          </a:blip>
          <a:srcRect l="11799" t="8496" r="11425" b="3261"/>
          <a:stretch/>
        </p:blipFill>
        <p:spPr bwMode="auto">
          <a:xfrm>
            <a:off x="472966" y="609600"/>
            <a:ext cx="3641834" cy="558099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910219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95800" y="457200"/>
            <a:ext cx="4419600" cy="5867400"/>
          </a:xfrm>
        </p:spPr>
        <p:txBody>
          <a:bodyPr anchor="ctr">
            <a:normAutofit/>
          </a:bodyPr>
          <a:lstStyle/>
          <a:p>
            <a:pPr marL="0" indent="0">
              <a:spcBef>
                <a:spcPts val="2400"/>
              </a:spcBef>
              <a:buNone/>
            </a:pPr>
            <a:r>
              <a:rPr lang="en-US" sz="3000" b="1" dirty="0"/>
              <a:t>Here's what you can do, you and that sweet wife of yours. Have a baby boy (girls are fantastic, have some of them too - but right now we are one short on the boys).</a:t>
            </a:r>
            <a:endParaRPr lang="en-US" sz="3000" b="1" dirty="0" smtClean="0"/>
          </a:p>
        </p:txBody>
      </p:sp>
      <p:pic>
        <p:nvPicPr>
          <p:cNvPr id="1026" name="Picture 2" descr="https://scontent-b.xx.fbcdn.net/hphotos-frc1/999172_10202125900967282_856741508_n.jpg"/>
          <p:cNvPicPr>
            <a:picLocks noChangeAspect="1" noChangeArrowheads="1"/>
          </p:cNvPicPr>
          <p:nvPr/>
        </p:nvPicPr>
        <p:blipFill rotWithShape="1">
          <a:blip r:embed="rId2">
            <a:extLst>
              <a:ext uri="{28A0092B-C50C-407E-A947-70E740481C1C}">
                <a14:useLocalDpi xmlns:a14="http://schemas.microsoft.com/office/drawing/2010/main" val="0"/>
              </a:ext>
            </a:extLst>
          </a:blip>
          <a:srcRect l="11799" t="8496" r="11425" b="3261"/>
          <a:stretch/>
        </p:blipFill>
        <p:spPr bwMode="auto">
          <a:xfrm>
            <a:off x="472966" y="609600"/>
            <a:ext cx="3641834" cy="558099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216052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95800" y="457200"/>
            <a:ext cx="4419600" cy="5867400"/>
          </a:xfrm>
        </p:spPr>
        <p:txBody>
          <a:bodyPr anchor="ctr">
            <a:normAutofit/>
          </a:bodyPr>
          <a:lstStyle/>
          <a:p>
            <a:pPr marL="0" indent="0">
              <a:spcBef>
                <a:spcPts val="2400"/>
              </a:spcBef>
              <a:buNone/>
            </a:pPr>
            <a:r>
              <a:rPr lang="en-US" sz="3000" b="1" dirty="0"/>
              <a:t>And for all of them, expect great things of them. And don't let the world get their hearts. And love them like crazy, and train them like they're going to be workers for the King of the Universe.</a:t>
            </a:r>
          </a:p>
        </p:txBody>
      </p:sp>
      <p:pic>
        <p:nvPicPr>
          <p:cNvPr id="1026" name="Picture 2" descr="https://scontent-b.xx.fbcdn.net/hphotos-frc1/999172_10202125900967282_856741508_n.jpg"/>
          <p:cNvPicPr>
            <a:picLocks noChangeAspect="1" noChangeArrowheads="1"/>
          </p:cNvPicPr>
          <p:nvPr/>
        </p:nvPicPr>
        <p:blipFill rotWithShape="1">
          <a:blip r:embed="rId2">
            <a:extLst>
              <a:ext uri="{28A0092B-C50C-407E-A947-70E740481C1C}">
                <a14:useLocalDpi xmlns:a14="http://schemas.microsoft.com/office/drawing/2010/main" val="0"/>
              </a:ext>
            </a:extLst>
          </a:blip>
          <a:srcRect l="11799" t="8496" r="11425" b="3261"/>
          <a:stretch/>
        </p:blipFill>
        <p:spPr bwMode="auto">
          <a:xfrm>
            <a:off x="472966" y="609600"/>
            <a:ext cx="3641834" cy="558099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400689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b="1" dirty="0" smtClean="0">
                <a:solidFill>
                  <a:schemeClr val="accent5"/>
                </a:solidFill>
              </a:rPr>
              <a:t>We owe a debt</a:t>
            </a:r>
            <a:endParaRPr lang="en-US" sz="4800" b="1" dirty="0">
              <a:solidFill>
                <a:schemeClr val="accent5"/>
              </a:solidFill>
            </a:endParaRPr>
          </a:p>
        </p:txBody>
      </p:sp>
      <p:sp>
        <p:nvSpPr>
          <p:cNvPr id="5" name="Content Placeholder 4"/>
          <p:cNvSpPr>
            <a:spLocks noGrp="1"/>
          </p:cNvSpPr>
          <p:nvPr>
            <p:ph idx="1"/>
          </p:nvPr>
        </p:nvSpPr>
        <p:spPr>
          <a:xfrm>
            <a:off x="609600" y="1722437"/>
            <a:ext cx="7848600" cy="4525963"/>
          </a:xfrm>
        </p:spPr>
        <p:txBody>
          <a:bodyPr/>
          <a:lstStyle/>
          <a:p>
            <a:pPr marL="0" indent="0">
              <a:buNone/>
            </a:pPr>
            <a:r>
              <a:rPr lang="en-US" b="1" baseline="30000" dirty="0" smtClean="0">
                <a:hlinkClick r:id="rId2"/>
              </a:rPr>
              <a:t>2</a:t>
            </a:r>
            <a:r>
              <a:rPr lang="en-US" b="1" dirty="0" smtClean="0"/>
              <a:t> I will open my mouth in a parable;</a:t>
            </a:r>
            <a:br>
              <a:rPr lang="en-US" b="1" dirty="0" smtClean="0"/>
            </a:br>
            <a:r>
              <a:rPr lang="en-US" b="1" dirty="0" smtClean="0"/>
              <a:t>I will utter dark sayings from of old, </a:t>
            </a:r>
            <a:br>
              <a:rPr lang="en-US" b="1" dirty="0" smtClean="0"/>
            </a:br>
            <a:r>
              <a:rPr lang="en-US" b="1" baseline="30000" dirty="0" smtClean="0">
                <a:hlinkClick r:id="rId3"/>
              </a:rPr>
              <a:t>3</a:t>
            </a:r>
            <a:r>
              <a:rPr lang="en-US" b="1" dirty="0" smtClean="0"/>
              <a:t> things that we have heard and known,</a:t>
            </a:r>
            <a:br>
              <a:rPr lang="en-US" b="1" dirty="0" smtClean="0"/>
            </a:br>
            <a:r>
              <a:rPr lang="en-US" b="1" u="sng" dirty="0" smtClean="0">
                <a:solidFill>
                  <a:srgbClr val="FFFF00"/>
                </a:solidFill>
              </a:rPr>
              <a:t>that our fathers have told us</a:t>
            </a:r>
            <a:r>
              <a:rPr lang="en-US" b="1" dirty="0" smtClean="0">
                <a:solidFill>
                  <a:srgbClr val="FFFF00"/>
                </a:solidFill>
              </a:rPr>
              <a:t>.</a:t>
            </a:r>
            <a:endParaRPr lang="en-US" b="1" dirty="0">
              <a:solidFill>
                <a:srgbClr val="FFFF00"/>
              </a:solidFill>
            </a:endParaRPr>
          </a:p>
        </p:txBody>
      </p:sp>
      <p:grpSp>
        <p:nvGrpSpPr>
          <p:cNvPr id="9" name="Group 8"/>
          <p:cNvGrpSpPr/>
          <p:nvPr/>
        </p:nvGrpSpPr>
        <p:grpSpPr>
          <a:xfrm>
            <a:off x="7696200" y="4800600"/>
            <a:ext cx="1447800" cy="2057401"/>
            <a:chOff x="0" y="5181600"/>
            <a:chExt cx="1219200" cy="1676399"/>
          </a:xfrm>
        </p:grpSpPr>
        <p:sp>
          <p:nvSpPr>
            <p:cNvPr id="10" name="Rectangle 9"/>
            <p:cNvSpPr/>
            <p:nvPr/>
          </p:nvSpPr>
          <p:spPr>
            <a:xfrm>
              <a:off x="0" y="5181600"/>
              <a:ext cx="1219200" cy="16763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1" name="Picture 16" descr="C:\Users\David\AppData\Local\Microsoft\Windows\Temporary Internet Files\Content.IE5\4Y0PG5IC\MC90023901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299050"/>
              <a:ext cx="1219200" cy="148275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973107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b="1" dirty="0" smtClean="0">
                <a:solidFill>
                  <a:schemeClr val="accent5"/>
                </a:solidFill>
              </a:rPr>
              <a:t>They aren’t our children</a:t>
            </a:r>
            <a:endParaRPr lang="en-US" sz="4800" b="1" dirty="0">
              <a:solidFill>
                <a:schemeClr val="accent5"/>
              </a:solidFill>
            </a:endParaRPr>
          </a:p>
        </p:txBody>
      </p:sp>
      <p:sp>
        <p:nvSpPr>
          <p:cNvPr id="5" name="Content Placeholder 4"/>
          <p:cNvSpPr>
            <a:spLocks noGrp="1"/>
          </p:cNvSpPr>
          <p:nvPr>
            <p:ph idx="1"/>
          </p:nvPr>
        </p:nvSpPr>
        <p:spPr>
          <a:xfrm>
            <a:off x="609600" y="1722437"/>
            <a:ext cx="7924800" cy="4525963"/>
          </a:xfrm>
        </p:spPr>
        <p:txBody>
          <a:bodyPr/>
          <a:lstStyle/>
          <a:p>
            <a:pPr marL="0" indent="0">
              <a:buNone/>
            </a:pPr>
            <a:r>
              <a:rPr lang="en-US" b="1" baseline="30000" dirty="0" smtClean="0">
                <a:hlinkClick r:id="rId2"/>
              </a:rPr>
              <a:t>4</a:t>
            </a:r>
            <a:r>
              <a:rPr lang="en-US" b="1" dirty="0" smtClean="0"/>
              <a:t> We will not hide them from </a:t>
            </a:r>
            <a:r>
              <a:rPr lang="en-US" b="1" u="sng" dirty="0" smtClean="0">
                <a:solidFill>
                  <a:srgbClr val="FFFF00"/>
                </a:solidFill>
              </a:rPr>
              <a:t>their children</a:t>
            </a:r>
            <a:r>
              <a:rPr lang="en-US" b="1" dirty="0" smtClean="0"/>
              <a:t>,</a:t>
            </a:r>
            <a:br>
              <a:rPr lang="en-US" b="1" dirty="0" smtClean="0"/>
            </a:br>
            <a:r>
              <a:rPr lang="en-US" b="1" dirty="0" smtClean="0"/>
              <a:t>but tell to the coming generation</a:t>
            </a:r>
            <a:br>
              <a:rPr lang="en-US" b="1" dirty="0" smtClean="0"/>
            </a:br>
            <a:r>
              <a:rPr lang="en-US" b="1" dirty="0" smtClean="0"/>
              <a:t>the glorious deeds of the Lord, and his might,</a:t>
            </a:r>
            <a:br>
              <a:rPr lang="en-US" b="1" dirty="0" smtClean="0"/>
            </a:br>
            <a:r>
              <a:rPr lang="en-US" b="1" dirty="0" smtClean="0"/>
              <a:t>and the wonders that he has done.</a:t>
            </a:r>
            <a:endParaRPr lang="en-US" b="1" dirty="0"/>
          </a:p>
        </p:txBody>
      </p:sp>
      <p:grpSp>
        <p:nvGrpSpPr>
          <p:cNvPr id="12" name="Group 11"/>
          <p:cNvGrpSpPr/>
          <p:nvPr/>
        </p:nvGrpSpPr>
        <p:grpSpPr>
          <a:xfrm>
            <a:off x="7696200" y="4800600"/>
            <a:ext cx="1447800" cy="2057401"/>
            <a:chOff x="0" y="5181600"/>
            <a:chExt cx="1219200" cy="1676399"/>
          </a:xfrm>
        </p:grpSpPr>
        <p:sp>
          <p:nvSpPr>
            <p:cNvPr id="13" name="Rectangle 12"/>
            <p:cNvSpPr/>
            <p:nvPr/>
          </p:nvSpPr>
          <p:spPr>
            <a:xfrm>
              <a:off x="0" y="5181600"/>
              <a:ext cx="1219200" cy="16763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4" name="Picture 16" descr="C:\Users\David\AppData\Local\Microsoft\Windows\Temporary Internet Files\Content.IE5\4Y0PG5IC\MC90023901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299050"/>
              <a:ext cx="1219200" cy="148275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41063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b="1" dirty="0" smtClean="0">
                <a:solidFill>
                  <a:schemeClr val="accent5"/>
                </a:solidFill>
              </a:rPr>
              <a:t>God’s plan for the home</a:t>
            </a:r>
            <a:endParaRPr lang="en-US" sz="4800" b="1" dirty="0">
              <a:solidFill>
                <a:schemeClr val="accent5"/>
              </a:solidFill>
            </a:endParaRPr>
          </a:p>
        </p:txBody>
      </p:sp>
      <p:sp>
        <p:nvSpPr>
          <p:cNvPr id="5" name="Content Placeholder 4"/>
          <p:cNvSpPr>
            <a:spLocks noGrp="1"/>
          </p:cNvSpPr>
          <p:nvPr>
            <p:ph idx="1"/>
          </p:nvPr>
        </p:nvSpPr>
        <p:spPr>
          <a:xfrm>
            <a:off x="609600" y="1722437"/>
            <a:ext cx="7924800" cy="4525963"/>
          </a:xfrm>
        </p:spPr>
        <p:txBody>
          <a:bodyPr/>
          <a:lstStyle/>
          <a:p>
            <a:pPr marL="0" indent="0">
              <a:buNone/>
            </a:pPr>
            <a:r>
              <a:rPr lang="en-US" b="1" baseline="30000" dirty="0" smtClean="0">
                <a:hlinkClick r:id="rId2"/>
              </a:rPr>
              <a:t>5</a:t>
            </a:r>
            <a:r>
              <a:rPr lang="en-US" b="1" dirty="0" smtClean="0"/>
              <a:t> He established a testimony in Jacob</a:t>
            </a:r>
            <a:br>
              <a:rPr lang="en-US" b="1" dirty="0" smtClean="0"/>
            </a:br>
            <a:r>
              <a:rPr lang="en-US" b="1" dirty="0" smtClean="0"/>
              <a:t>and appointed a law in Israel,</a:t>
            </a:r>
            <a:br>
              <a:rPr lang="en-US" b="1" dirty="0" smtClean="0"/>
            </a:br>
            <a:r>
              <a:rPr lang="en-US" b="1" dirty="0" smtClean="0"/>
              <a:t>which he commanded </a:t>
            </a:r>
            <a:r>
              <a:rPr lang="en-US" b="1" u="sng" dirty="0" smtClean="0">
                <a:solidFill>
                  <a:srgbClr val="FFFF00"/>
                </a:solidFill>
              </a:rPr>
              <a:t>our fathers</a:t>
            </a:r>
            <a:r>
              <a:rPr lang="en-US" b="1" dirty="0" smtClean="0"/>
              <a:t/>
            </a:r>
            <a:br>
              <a:rPr lang="en-US" b="1" dirty="0" smtClean="0"/>
            </a:br>
            <a:r>
              <a:rPr lang="en-US" b="1" dirty="0" smtClean="0"/>
              <a:t>to teach to </a:t>
            </a:r>
            <a:r>
              <a:rPr lang="en-US" b="1" u="sng" dirty="0" smtClean="0">
                <a:solidFill>
                  <a:srgbClr val="FFFF00"/>
                </a:solidFill>
              </a:rPr>
              <a:t>their children</a:t>
            </a:r>
            <a:r>
              <a:rPr lang="en-US" b="1" dirty="0" smtClean="0"/>
              <a:t>, </a:t>
            </a:r>
            <a:br>
              <a:rPr lang="en-US" b="1" dirty="0" smtClean="0"/>
            </a:br>
            <a:r>
              <a:rPr lang="en-US" b="1" baseline="30000" dirty="0" smtClean="0">
                <a:hlinkClick r:id="rId3"/>
              </a:rPr>
              <a:t>6</a:t>
            </a:r>
            <a:r>
              <a:rPr lang="en-US" b="1" dirty="0" smtClean="0"/>
              <a:t> that the next generation might know them,</a:t>
            </a:r>
            <a:br>
              <a:rPr lang="en-US" b="1" dirty="0" smtClean="0"/>
            </a:br>
            <a:r>
              <a:rPr lang="en-US" b="1" dirty="0" smtClean="0"/>
              <a:t>the children yet unborn,</a:t>
            </a:r>
            <a:br>
              <a:rPr lang="en-US" b="1" dirty="0" smtClean="0"/>
            </a:br>
            <a:r>
              <a:rPr lang="en-US" b="1" dirty="0" smtClean="0"/>
              <a:t>and arise and tell them to </a:t>
            </a:r>
            <a:r>
              <a:rPr lang="en-US" b="1" u="sng" dirty="0" smtClean="0">
                <a:solidFill>
                  <a:srgbClr val="FFFF00"/>
                </a:solidFill>
              </a:rPr>
              <a:t>their children</a:t>
            </a:r>
            <a:r>
              <a:rPr lang="en-US" b="1" dirty="0" smtClean="0"/>
              <a:t>,</a:t>
            </a:r>
            <a:endParaRPr lang="en-US" b="1" dirty="0"/>
          </a:p>
        </p:txBody>
      </p:sp>
      <p:grpSp>
        <p:nvGrpSpPr>
          <p:cNvPr id="9" name="Group 8"/>
          <p:cNvGrpSpPr/>
          <p:nvPr/>
        </p:nvGrpSpPr>
        <p:grpSpPr>
          <a:xfrm>
            <a:off x="7696200" y="4800600"/>
            <a:ext cx="1447800" cy="2057401"/>
            <a:chOff x="0" y="5181600"/>
            <a:chExt cx="1219200" cy="1676399"/>
          </a:xfrm>
        </p:grpSpPr>
        <p:sp>
          <p:nvSpPr>
            <p:cNvPr id="10" name="Rectangle 9"/>
            <p:cNvSpPr/>
            <p:nvPr/>
          </p:nvSpPr>
          <p:spPr>
            <a:xfrm>
              <a:off x="0" y="5181600"/>
              <a:ext cx="1219200" cy="16763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1" name="Picture 16" descr="C:\Users\David\AppData\Local\Microsoft\Windows\Temporary Internet Files\Content.IE5\4Y0PG5IC\MC90023901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299050"/>
              <a:ext cx="1219200" cy="148275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280934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b="1" dirty="0" smtClean="0">
                <a:solidFill>
                  <a:schemeClr val="accent5"/>
                </a:solidFill>
              </a:rPr>
              <a:t>Three objectives</a:t>
            </a:r>
            <a:endParaRPr lang="en-US" sz="4800" b="1" dirty="0">
              <a:solidFill>
                <a:schemeClr val="accent5"/>
              </a:solidFill>
            </a:endParaRPr>
          </a:p>
        </p:txBody>
      </p:sp>
      <p:sp>
        <p:nvSpPr>
          <p:cNvPr id="5" name="Content Placeholder 4"/>
          <p:cNvSpPr>
            <a:spLocks noGrp="1"/>
          </p:cNvSpPr>
          <p:nvPr>
            <p:ph idx="1"/>
          </p:nvPr>
        </p:nvSpPr>
        <p:spPr>
          <a:xfrm>
            <a:off x="609600" y="1722437"/>
            <a:ext cx="7924800" cy="4525963"/>
          </a:xfrm>
        </p:spPr>
        <p:txBody>
          <a:bodyPr/>
          <a:lstStyle/>
          <a:p>
            <a:pPr marL="0" indent="0">
              <a:buNone/>
            </a:pPr>
            <a:r>
              <a:rPr lang="en-US" b="1" baseline="30000" dirty="0" smtClean="0">
                <a:hlinkClick r:id="rId2"/>
              </a:rPr>
              <a:t>7</a:t>
            </a:r>
            <a:r>
              <a:rPr lang="en-US" b="1" dirty="0" smtClean="0"/>
              <a:t> so that they should </a:t>
            </a:r>
            <a:r>
              <a:rPr lang="en-US" b="1" u="sng" dirty="0" smtClean="0">
                <a:solidFill>
                  <a:srgbClr val="FFFF00"/>
                </a:solidFill>
              </a:rPr>
              <a:t>set their hope in God</a:t>
            </a:r>
            <a:r>
              <a:rPr lang="en-US" b="1" dirty="0" smtClean="0"/>
              <a:t/>
            </a:r>
            <a:br>
              <a:rPr lang="en-US" b="1" dirty="0" smtClean="0"/>
            </a:br>
            <a:r>
              <a:rPr lang="en-US" b="1" dirty="0" smtClean="0"/>
              <a:t>and </a:t>
            </a:r>
            <a:r>
              <a:rPr lang="en-US" b="1" u="sng" dirty="0" smtClean="0">
                <a:solidFill>
                  <a:srgbClr val="FFFF00"/>
                </a:solidFill>
              </a:rPr>
              <a:t>not forget the works of God</a:t>
            </a:r>
            <a:r>
              <a:rPr lang="en-US" b="1" dirty="0" smtClean="0"/>
              <a:t>,</a:t>
            </a:r>
            <a:br>
              <a:rPr lang="en-US" b="1" dirty="0" smtClean="0"/>
            </a:br>
            <a:r>
              <a:rPr lang="en-US" b="1" dirty="0" smtClean="0"/>
              <a:t>but </a:t>
            </a:r>
            <a:r>
              <a:rPr lang="en-US" b="1" u="sng" dirty="0" smtClean="0">
                <a:solidFill>
                  <a:srgbClr val="FFFF00"/>
                </a:solidFill>
              </a:rPr>
              <a:t>keep his commandments</a:t>
            </a:r>
            <a:r>
              <a:rPr lang="en-US" b="1" dirty="0" smtClean="0"/>
              <a:t>…</a:t>
            </a:r>
            <a:endParaRPr lang="en-US" b="1" dirty="0"/>
          </a:p>
        </p:txBody>
      </p:sp>
      <p:grpSp>
        <p:nvGrpSpPr>
          <p:cNvPr id="12" name="Group 11"/>
          <p:cNvGrpSpPr/>
          <p:nvPr/>
        </p:nvGrpSpPr>
        <p:grpSpPr>
          <a:xfrm>
            <a:off x="7696200" y="4800600"/>
            <a:ext cx="1447800" cy="2057401"/>
            <a:chOff x="0" y="5181600"/>
            <a:chExt cx="1219200" cy="1676399"/>
          </a:xfrm>
        </p:grpSpPr>
        <p:sp>
          <p:nvSpPr>
            <p:cNvPr id="13" name="Rectangle 12"/>
            <p:cNvSpPr/>
            <p:nvPr/>
          </p:nvSpPr>
          <p:spPr>
            <a:xfrm>
              <a:off x="0" y="5181600"/>
              <a:ext cx="1219200" cy="16763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4" name="Picture 16" descr="C:\Users\David\AppData\Local\Microsoft\Windows\Temporary Internet Files\Content.IE5\4Y0PG5IC\MC90023901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299050"/>
              <a:ext cx="1219200" cy="148275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137138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33800"/>
            <a:ext cx="8153400" cy="2697163"/>
          </a:xfrm>
        </p:spPr>
        <p:txBody>
          <a:bodyPr>
            <a:normAutofit/>
          </a:bodyPr>
          <a:lstStyle/>
          <a:p>
            <a:pPr marL="0" indent="0" algn="ctr">
              <a:buNone/>
            </a:pPr>
            <a:r>
              <a:rPr lang="en-US" sz="3000" b="1" dirty="0" smtClean="0"/>
              <a:t>“</a:t>
            </a:r>
            <a:r>
              <a:rPr lang="en-US" altLang="en-US" sz="3000" b="1" dirty="0"/>
              <a:t>We stand at the crossroads, each minute, each hour, each day, making choices. We choose the thoughts we allow ourselves to think, the passions we allow ourselves to feel, and the actions we allow ourselves to </a:t>
            </a:r>
            <a:r>
              <a:rPr lang="en-US" altLang="en-US" sz="3000" b="1" dirty="0" smtClean="0"/>
              <a:t>perform…</a:t>
            </a:r>
            <a:endParaRPr lang="en-US" sz="3000" b="1" dirty="0">
              <a:solidFill>
                <a:srgbClr val="FFFF00"/>
              </a:solidFill>
            </a:endParaRPr>
          </a:p>
        </p:txBody>
      </p:sp>
      <p:grpSp>
        <p:nvGrpSpPr>
          <p:cNvPr id="9" name="Group 8"/>
          <p:cNvGrpSpPr/>
          <p:nvPr/>
        </p:nvGrpSpPr>
        <p:grpSpPr>
          <a:xfrm>
            <a:off x="3505200" y="685800"/>
            <a:ext cx="2057400" cy="2704764"/>
            <a:chOff x="0" y="5181600"/>
            <a:chExt cx="1219200" cy="1676399"/>
          </a:xfrm>
        </p:grpSpPr>
        <p:sp>
          <p:nvSpPr>
            <p:cNvPr id="10" name="Rectangle 9"/>
            <p:cNvSpPr/>
            <p:nvPr/>
          </p:nvSpPr>
          <p:spPr>
            <a:xfrm>
              <a:off x="0" y="5181600"/>
              <a:ext cx="1219200" cy="16763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1" name="Picture 16" descr="C:\Users\David\AppData\Local\Microsoft\Windows\Temporary Internet Files\Content.IE5\4Y0PG5IC\MC90023901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299050"/>
              <a:ext cx="1219200" cy="148275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174322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33800"/>
            <a:ext cx="8229600" cy="2697163"/>
          </a:xfrm>
        </p:spPr>
        <p:txBody>
          <a:bodyPr>
            <a:normAutofit/>
          </a:bodyPr>
          <a:lstStyle/>
          <a:p>
            <a:pPr marL="0" indent="0" algn="ctr">
              <a:buNone/>
            </a:pPr>
            <a:r>
              <a:rPr lang="en-US" altLang="en-US" sz="3000" b="1" dirty="0" smtClean="0"/>
              <a:t>…Each </a:t>
            </a:r>
            <a:r>
              <a:rPr lang="en-US" altLang="en-US" sz="3000" b="1" dirty="0"/>
              <a:t>choice is made in the context of whatever value system we’ve selected to govern our lives. In selecting that value system, we are, in a very real way, making the most important choice we will ever make</a:t>
            </a:r>
            <a:r>
              <a:rPr lang="en-US" altLang="en-US" sz="3000" b="1" dirty="0" smtClean="0"/>
              <a:t>.” – Benjamin Franklin</a:t>
            </a:r>
            <a:endParaRPr lang="en-US" sz="3000" b="1" dirty="0">
              <a:solidFill>
                <a:srgbClr val="FFFF00"/>
              </a:solidFill>
            </a:endParaRPr>
          </a:p>
        </p:txBody>
      </p:sp>
      <p:grpSp>
        <p:nvGrpSpPr>
          <p:cNvPr id="9" name="Group 8"/>
          <p:cNvGrpSpPr/>
          <p:nvPr/>
        </p:nvGrpSpPr>
        <p:grpSpPr>
          <a:xfrm>
            <a:off x="3505200" y="685800"/>
            <a:ext cx="2057400" cy="2704764"/>
            <a:chOff x="0" y="5181600"/>
            <a:chExt cx="1219200" cy="1676399"/>
          </a:xfrm>
        </p:grpSpPr>
        <p:sp>
          <p:nvSpPr>
            <p:cNvPr id="10" name="Rectangle 9"/>
            <p:cNvSpPr/>
            <p:nvPr/>
          </p:nvSpPr>
          <p:spPr>
            <a:xfrm>
              <a:off x="0" y="5181600"/>
              <a:ext cx="1219200" cy="16763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1" name="Picture 16" descr="C:\Users\David\AppData\Local\Microsoft\Windows\Temporary Internet Files\Content.IE5\4Y0PG5IC\MC90023901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299050"/>
              <a:ext cx="1219200" cy="148275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668445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3733800"/>
            <a:ext cx="8305800" cy="2697163"/>
          </a:xfrm>
        </p:spPr>
        <p:txBody>
          <a:bodyPr>
            <a:normAutofit fontScale="92500"/>
          </a:bodyPr>
          <a:lstStyle/>
          <a:p>
            <a:pPr marL="0" indent="0" algn="ctr">
              <a:buNone/>
            </a:pPr>
            <a:r>
              <a:rPr lang="en-US" b="1" dirty="0" smtClean="0"/>
              <a:t>“A family mission statement is a combined, unified expression from all family members of what your family is all about — what it is you really want to do and be — and the principles you choose to govern your family life.” - Stephen Covey</a:t>
            </a:r>
            <a:endParaRPr lang="en-US" b="1" dirty="0">
              <a:solidFill>
                <a:srgbClr val="FFFF00"/>
              </a:solidFill>
            </a:endParaRPr>
          </a:p>
        </p:txBody>
      </p:sp>
      <p:grpSp>
        <p:nvGrpSpPr>
          <p:cNvPr id="9" name="Group 8"/>
          <p:cNvGrpSpPr/>
          <p:nvPr/>
        </p:nvGrpSpPr>
        <p:grpSpPr>
          <a:xfrm>
            <a:off x="3505200" y="685800"/>
            <a:ext cx="2057400" cy="2704764"/>
            <a:chOff x="0" y="5181600"/>
            <a:chExt cx="1219200" cy="1676399"/>
          </a:xfrm>
        </p:grpSpPr>
        <p:sp>
          <p:nvSpPr>
            <p:cNvPr id="10" name="Rectangle 9"/>
            <p:cNvSpPr/>
            <p:nvPr/>
          </p:nvSpPr>
          <p:spPr>
            <a:xfrm>
              <a:off x="0" y="5181600"/>
              <a:ext cx="1219200" cy="16763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1" name="Picture 16" descr="C:\Users\David\AppData\Local\Microsoft\Windows\Temporary Internet Files\Content.IE5\4Y0PG5IC\MC90023901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299050"/>
              <a:ext cx="1219200" cy="148275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668445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066800" y="1792617"/>
            <a:ext cx="2464052" cy="3236583"/>
            <a:chOff x="0" y="5181600"/>
            <a:chExt cx="1219200" cy="1676399"/>
          </a:xfrm>
        </p:grpSpPr>
        <p:sp>
          <p:nvSpPr>
            <p:cNvPr id="10" name="Rectangle 9"/>
            <p:cNvSpPr/>
            <p:nvPr/>
          </p:nvSpPr>
          <p:spPr>
            <a:xfrm>
              <a:off x="0" y="5181600"/>
              <a:ext cx="1219200" cy="16763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1" name="Picture 16" descr="C:\Users\David\AppData\Local\Microsoft\Windows\Temporary Internet Files\Content.IE5\4Y0PG5IC\MC90023901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299050"/>
              <a:ext cx="1219200" cy="1482750"/>
            </a:xfrm>
            <a:prstGeom prst="rect">
              <a:avLst/>
            </a:prstGeom>
            <a:noFill/>
            <a:extLst>
              <a:ext uri="{909E8E84-426E-40DD-AFC4-6F175D3DCCD1}">
                <a14:hiddenFill xmlns:a14="http://schemas.microsoft.com/office/drawing/2010/main">
                  <a:solidFill>
                    <a:srgbClr val="FFFFFF"/>
                  </a:solidFill>
                </a14:hiddenFill>
              </a:ext>
            </a:extLst>
          </p:spPr>
        </p:pic>
      </p:grpSp>
      <p:pic>
        <p:nvPicPr>
          <p:cNvPr id="12" name="Picture 7" descr="C:\Users\David\AppData\Local\Microsoft\Windows\Temporary Internet Files\Content.IE5\JG8WHYOS\dglxasset[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0"/>
            <a:ext cx="4572000" cy="6874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5341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882</TotalTime>
  <Words>405</Words>
  <Application>Microsoft Office PowerPoint</Application>
  <PresentationFormat>On-screen Show (4:3)</PresentationFormat>
  <Paragraphs>26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Family Mission Statement</vt:lpstr>
      <vt:lpstr>We owe a debt</vt:lpstr>
      <vt:lpstr>They aren’t our children</vt:lpstr>
      <vt:lpstr>God’s plan for the home</vt:lpstr>
      <vt:lpstr>Three 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Mission Statement</dc:title>
  <dc:creator>David</dc:creator>
  <cp:lastModifiedBy>David</cp:lastModifiedBy>
  <cp:revision>26</cp:revision>
  <dcterms:created xsi:type="dcterms:W3CDTF">2013-11-29T23:45:29Z</dcterms:created>
  <dcterms:modified xsi:type="dcterms:W3CDTF">2013-12-01T13:38:03Z</dcterms:modified>
</cp:coreProperties>
</file>