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56" r:id="rId3"/>
    <p:sldId id="270" r:id="rId4"/>
    <p:sldId id="257" r:id="rId5"/>
    <p:sldId id="258" r:id="rId6"/>
    <p:sldId id="259" r:id="rId7"/>
    <p:sldId id="260" r:id="rId8"/>
    <p:sldId id="264" r:id="rId9"/>
    <p:sldId id="265" r:id="rId10"/>
    <p:sldId id="261" r:id="rId11"/>
    <p:sldId id="266" r:id="rId12"/>
    <p:sldId id="269" r:id="rId13"/>
    <p:sldId id="262" r:id="rId14"/>
    <p:sldId id="26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-432" y="-96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785937"/>
            <a:ext cx="7358063" cy="183058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4900" spc="4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607594"/>
            <a:ext cx="7358063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160729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321457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482186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642915" algn="ctr">
              <a:spcBef>
                <a:spcPts val="422"/>
              </a:spcBef>
              <a:buSzTx/>
              <a:buFontTx/>
              <a:buNone/>
              <a:defRPr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2500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974290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EFEB-05F1-B941-9484-766EF63FBFB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7ACD-0A97-A143-8DF4-AB6492D7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94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607811" y="4475239"/>
            <a:ext cx="4364037" cy="1511490"/>
          </a:xfrm>
          <a:prstGeom prst="rect">
            <a:avLst/>
          </a:prstGeom>
          <a:solidFill>
            <a:srgbClr val="A65C26">
              <a:alpha val="7932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308510" y="4475239"/>
            <a:ext cx="4962640" cy="1511490"/>
          </a:xfrm>
          <a:prstGeom prst="rect">
            <a:avLst/>
          </a:prstGeom>
        </p:spPr>
        <p:txBody>
          <a:bodyPr anchor="ctr"/>
          <a:lstStyle>
            <a:lvl1pPr>
              <a:defRPr sz="7400" spc="74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5200" spc="52" dirty="0"/>
              <a:t>Welcome to Northwood!</a:t>
            </a:r>
          </a:p>
        </p:txBody>
      </p:sp>
    </p:spTree>
    <p:extLst>
      <p:ext uri="{BB962C8B-B14F-4D97-AF65-F5344CB8AC3E}">
        <p14:creationId xmlns:p14="http://schemas.microsoft.com/office/powerpoint/2010/main" val="820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534"/>
            <a:ext cx="8229600" cy="540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Inasmuch as many have undertaken to compile a narrative of the things that have been accomplished among us, </a:t>
            </a:r>
            <a:r>
              <a:rPr lang="en-US" dirty="0" smtClean="0"/>
              <a:t>just </a:t>
            </a:r>
            <a:r>
              <a:rPr lang="en-US" dirty="0"/>
              <a:t>as those who from the beginning were eyewitnesses and ministers of the word have delivered them to us, </a:t>
            </a:r>
            <a:r>
              <a:rPr lang="en-US" dirty="0" smtClean="0"/>
              <a:t>it </a:t>
            </a:r>
            <a:r>
              <a:rPr lang="en-US" dirty="0"/>
              <a:t>seemed good to me also, </a:t>
            </a:r>
            <a:r>
              <a:rPr lang="en-US" b="1" u="sng" dirty="0">
                <a:solidFill>
                  <a:srgbClr val="FFFF00"/>
                </a:solidFill>
              </a:rPr>
              <a:t>having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followed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all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things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closely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for some time past, to write an orderly account for you, most excellent </a:t>
            </a:r>
            <a:r>
              <a:rPr lang="en-US" dirty="0" err="1"/>
              <a:t>Theophilus</a:t>
            </a:r>
            <a:r>
              <a:rPr lang="en-US" dirty="0"/>
              <a:t>, </a:t>
            </a:r>
            <a:r>
              <a:rPr lang="en-US" dirty="0" smtClean="0"/>
              <a:t>that </a:t>
            </a:r>
            <a:r>
              <a:rPr lang="en-US" dirty="0"/>
              <a:t>you may have certainty concerning the things you have been taught.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0" y="1"/>
            <a:ext cx="9144000" cy="1308754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472" y="485911"/>
            <a:ext cx="597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lumOff val="50000"/>
                      <a:alpha val="40000"/>
                    </a:schemeClr>
                  </a:outerShdw>
                </a:effectLst>
                <a:latin typeface="Papyrus"/>
                <a:cs typeface="Papyrus"/>
              </a:rPr>
              <a:t>Luke’s Method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50000"/>
                    <a:lumOff val="50000"/>
                    <a:alpha val="40000"/>
                  </a:scheme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953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550"/>
            <a:ext cx="8229600" cy="540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Inasmuch as many have undertaken to compile a narrative of the things that have been accomplished among us, </a:t>
            </a:r>
            <a:r>
              <a:rPr lang="en-US" dirty="0" smtClean="0"/>
              <a:t>just </a:t>
            </a:r>
            <a:r>
              <a:rPr lang="en-US" dirty="0"/>
              <a:t>as those who from the beginning were eyewitnesses and ministers of the word have delivered them to us, </a:t>
            </a:r>
            <a:r>
              <a:rPr lang="en-US" dirty="0" smtClean="0"/>
              <a:t>it </a:t>
            </a:r>
            <a:r>
              <a:rPr lang="en-US" dirty="0"/>
              <a:t>seemed good to me also, having followed all things closely </a:t>
            </a:r>
            <a:r>
              <a:rPr lang="en-US" b="1" u="sng" dirty="0">
                <a:solidFill>
                  <a:srgbClr val="FFFF00"/>
                </a:solidFill>
              </a:rPr>
              <a:t>for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some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time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past</a:t>
            </a:r>
            <a:r>
              <a:rPr lang="en-US" dirty="0"/>
              <a:t>, to write an orderly account for you, most excellent </a:t>
            </a:r>
            <a:r>
              <a:rPr lang="en-US" dirty="0" err="1"/>
              <a:t>Theophilus</a:t>
            </a:r>
            <a:r>
              <a:rPr lang="en-US" dirty="0"/>
              <a:t>, </a:t>
            </a:r>
            <a:r>
              <a:rPr lang="en-US" dirty="0" smtClean="0"/>
              <a:t>that </a:t>
            </a:r>
            <a:r>
              <a:rPr lang="en-US" dirty="0"/>
              <a:t>you may have certainty concerning the things you have been taught.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0" y="1"/>
            <a:ext cx="9144000" cy="1308754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472" y="485911"/>
            <a:ext cx="597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lumOff val="50000"/>
                      <a:alpha val="40000"/>
                    </a:schemeClr>
                  </a:outerShdw>
                </a:effectLst>
                <a:latin typeface="Papyrus"/>
                <a:cs typeface="Papyrus"/>
              </a:rPr>
              <a:t>Luke’s Sources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50000"/>
                    <a:lumOff val="50000"/>
                    <a:alpha val="40000"/>
                  </a:scheme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646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“From the very first”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Circumstances of John’s birth</a:t>
            </a:r>
          </a:p>
          <a:p>
            <a:r>
              <a:rPr lang="en-US" dirty="0" smtClean="0"/>
              <a:t>Gabriel’s appearance to Mary</a:t>
            </a:r>
          </a:p>
          <a:p>
            <a:r>
              <a:rPr lang="en-US" dirty="0" smtClean="0"/>
              <a:t>Mary’s visit with Elizabeth</a:t>
            </a:r>
          </a:p>
          <a:p>
            <a:r>
              <a:rPr lang="en-US" dirty="0" smtClean="0"/>
              <a:t>Shepherd’s worship of Christ</a:t>
            </a:r>
          </a:p>
          <a:p>
            <a:r>
              <a:rPr lang="en-US" dirty="0" smtClean="0"/>
              <a:t>Visit to the temple</a:t>
            </a:r>
          </a:p>
          <a:p>
            <a:r>
              <a:rPr lang="en-US" dirty="0" smtClean="0"/>
              <a:t>Testimony of Simeon &amp; Anna</a:t>
            </a:r>
          </a:p>
          <a:p>
            <a:r>
              <a:rPr lang="en-US" dirty="0" smtClean="0"/>
              <a:t>The 12 year old Jesus in the temple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550"/>
            <a:ext cx="8229600" cy="540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Inasmuch as many have undertaken to compile a narrative of the things that have been accomplished among us, </a:t>
            </a:r>
            <a:r>
              <a:rPr lang="en-US" dirty="0" smtClean="0"/>
              <a:t>just </a:t>
            </a:r>
            <a:r>
              <a:rPr lang="en-US" dirty="0"/>
              <a:t>as those who from the beginning were eyewitnesses and ministers of the word have delivered them to us, </a:t>
            </a:r>
            <a:r>
              <a:rPr lang="en-US" dirty="0" smtClean="0"/>
              <a:t>it </a:t>
            </a:r>
            <a:r>
              <a:rPr lang="en-US" dirty="0"/>
              <a:t>seemed good to me also, having followed all things closely for some time past, to write an </a:t>
            </a:r>
            <a:r>
              <a:rPr lang="en-US" b="1" u="sng" dirty="0">
                <a:solidFill>
                  <a:srgbClr val="FFFF00"/>
                </a:solidFill>
              </a:rPr>
              <a:t>orderly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account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for you, most excellent </a:t>
            </a:r>
            <a:r>
              <a:rPr lang="en-US" dirty="0" err="1"/>
              <a:t>Theophilus</a:t>
            </a:r>
            <a:r>
              <a:rPr lang="en-US" dirty="0"/>
              <a:t>, </a:t>
            </a:r>
            <a:r>
              <a:rPr lang="en-US" dirty="0" smtClean="0"/>
              <a:t>that </a:t>
            </a:r>
            <a:r>
              <a:rPr lang="en-US" dirty="0"/>
              <a:t>you may have certainty concerning the things you have been taught.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0" y="1"/>
            <a:ext cx="9144000" cy="1308754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472" y="485911"/>
            <a:ext cx="597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lumOff val="50000"/>
                      <a:alpha val="40000"/>
                    </a:schemeClr>
                  </a:outerShdw>
                </a:effectLst>
                <a:latin typeface="Papyrus"/>
                <a:cs typeface="Papyrus"/>
              </a:rPr>
              <a:t>Luke’s Sources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50000"/>
                    <a:lumOff val="50000"/>
                    <a:alpha val="40000"/>
                  </a:scheme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953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Incredible Precision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Registration for taxation (</a:t>
            </a:r>
            <a:r>
              <a:rPr lang="en-US" sz="2800" dirty="0" err="1" smtClean="0"/>
              <a:t>Lk</a:t>
            </a:r>
            <a:r>
              <a:rPr lang="en-US" sz="2800" dirty="0" smtClean="0"/>
              <a:t> 2:1-2)</a:t>
            </a:r>
          </a:p>
          <a:p>
            <a:r>
              <a:rPr lang="en-US" sz="2800" dirty="0" smtClean="0"/>
              <a:t>Six political figures and jurisdictions (</a:t>
            </a:r>
            <a:r>
              <a:rPr lang="en-US" sz="2800" dirty="0" err="1" smtClean="0"/>
              <a:t>Lk</a:t>
            </a:r>
            <a:r>
              <a:rPr lang="en-US" sz="2800" dirty="0" smtClean="0"/>
              <a:t> 3:1-3)</a:t>
            </a:r>
          </a:p>
          <a:p>
            <a:r>
              <a:rPr lang="en-US" sz="2800" dirty="0" smtClean="0"/>
              <a:t>32 countries, 54 cities, 9 Mediterranean islands</a:t>
            </a:r>
          </a:p>
          <a:p>
            <a:r>
              <a:rPr lang="en-US" sz="2800" dirty="0" smtClean="0"/>
              <a:t>Precise political terminology (specialized titles)</a:t>
            </a:r>
          </a:p>
          <a:p>
            <a:r>
              <a:rPr lang="en-US" sz="2800" dirty="0" smtClean="0"/>
              <a:t>“The present writer takes the view that Luke’s history is unsurpassed in respect of its trustworthiness” (William Ramsay, </a:t>
            </a:r>
            <a:r>
              <a:rPr lang="en-US" sz="2800" i="1" dirty="0" smtClean="0"/>
              <a:t>The Bearing of Discovery on the Trustworthiness of the New Testament</a:t>
            </a:r>
            <a:r>
              <a:rPr lang="en-US" sz="2800" dirty="0" smtClean="0"/>
              <a:t>, </a:t>
            </a:r>
            <a:r>
              <a:rPr lang="en-US" sz="2800" dirty="0" err="1" smtClean="0"/>
              <a:t>pg</a:t>
            </a:r>
            <a:r>
              <a:rPr lang="en-US" sz="2800" dirty="0" smtClean="0"/>
              <a:t> 81)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2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550"/>
            <a:ext cx="8229600" cy="540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Inasmuch as many have undertaken to compile a narrative of the things that have been accomplished among us, </a:t>
            </a:r>
            <a:r>
              <a:rPr lang="en-US" dirty="0" smtClean="0"/>
              <a:t>just </a:t>
            </a:r>
            <a:r>
              <a:rPr lang="en-US" dirty="0"/>
              <a:t>as those who from the beginning were eyewitnesses and ministers of the word have delivered them to us, </a:t>
            </a:r>
            <a:r>
              <a:rPr lang="en-US" dirty="0" smtClean="0"/>
              <a:t>it </a:t>
            </a:r>
            <a:r>
              <a:rPr lang="en-US" dirty="0"/>
              <a:t>seemed good to me also, having followed all things closely for some time past, to write an orderly account for you, most excellent </a:t>
            </a:r>
            <a:r>
              <a:rPr lang="en-US" dirty="0" err="1"/>
              <a:t>Theophilus</a:t>
            </a:r>
            <a:r>
              <a:rPr lang="en-US" dirty="0"/>
              <a:t>, </a:t>
            </a:r>
            <a:r>
              <a:rPr lang="en-US" b="1" u="sng" dirty="0" smtClean="0">
                <a:solidFill>
                  <a:srgbClr val="FFFF00"/>
                </a:solidFill>
              </a:rPr>
              <a:t>that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you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may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have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certainty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concerning the things you have been taught.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0" y="1"/>
            <a:ext cx="9144000" cy="1308754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472" y="485911"/>
            <a:ext cx="597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lumOff val="50000"/>
                      <a:alpha val="40000"/>
                    </a:schemeClr>
                  </a:outerShdw>
                </a:effectLst>
                <a:latin typeface="Papyrus"/>
                <a:cs typeface="Papyrus"/>
              </a:rPr>
              <a:t>Luke’s Sources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50000"/>
                    <a:lumOff val="50000"/>
                    <a:alpha val="40000"/>
                  </a:scheme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953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579436"/>
            <a:ext cx="9144001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apyrus"/>
                <a:cs typeface="Papyrus"/>
              </a:rPr>
              <a:t>Luke, the Beloved Historian</a:t>
            </a:r>
          </a:p>
          <a:p>
            <a:r>
              <a:rPr lang="en-US" dirty="0" smtClean="0">
                <a:latin typeface="Papyrus"/>
                <a:cs typeface="Papyrus"/>
              </a:rPr>
              <a:t>Luke 1:1-4</a:t>
            </a:r>
            <a:endParaRPr lang="en-US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2034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84" y="0"/>
            <a:ext cx="373761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622" y="1524000"/>
            <a:ext cx="5358010" cy="459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641684" y="721895"/>
            <a:ext cx="3235157" cy="1911684"/>
          </a:xfrm>
          <a:prstGeom prst="fram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705481" y="2279311"/>
            <a:ext cx="2727367" cy="1049422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445338" y="3335424"/>
            <a:ext cx="2727367" cy="1049422"/>
          </a:xfrm>
          <a:prstGeom prst="frame">
            <a:avLst/>
          </a:prstGeom>
          <a:solidFill>
            <a:srgbClr val="9537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550"/>
            <a:ext cx="8229600" cy="540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Inasmuch as many have undertaken to compile a narrative of the things that have been accomplished among us, </a:t>
            </a:r>
            <a:r>
              <a:rPr lang="en-US" dirty="0" smtClean="0"/>
              <a:t>just </a:t>
            </a:r>
            <a:r>
              <a:rPr lang="en-US" dirty="0"/>
              <a:t>as those who from the beginning were eyewitnesses and ministers of the word have delivered them to us, </a:t>
            </a:r>
            <a:r>
              <a:rPr lang="en-US" dirty="0" smtClean="0"/>
              <a:t>it </a:t>
            </a:r>
            <a:r>
              <a:rPr lang="en-US" dirty="0"/>
              <a:t>seemed good to me also, having followed all things closely for some time past, to write an orderly account for you, most excellent </a:t>
            </a:r>
            <a:r>
              <a:rPr lang="en-US" dirty="0" err="1"/>
              <a:t>Theophilus</a:t>
            </a:r>
            <a:r>
              <a:rPr lang="en-US" dirty="0"/>
              <a:t>, </a:t>
            </a:r>
            <a:r>
              <a:rPr lang="en-US" dirty="0" smtClean="0"/>
              <a:t>that </a:t>
            </a:r>
            <a:r>
              <a:rPr lang="en-US" dirty="0"/>
              <a:t>you may have certainty concerning the things you have been taught.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0" y="1"/>
            <a:ext cx="9144000" cy="1308754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0472" y="485911"/>
            <a:ext cx="597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lumOff val="50000"/>
                      <a:alpha val="40000"/>
                    </a:schemeClr>
                  </a:outerShdw>
                </a:effectLst>
                <a:latin typeface="Papyrus"/>
                <a:cs typeface="Papyrus"/>
              </a:rPr>
              <a:t>Luke’s Sources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50000"/>
                    <a:lumOff val="50000"/>
                    <a:alpha val="40000"/>
                  </a:scheme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0530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0" y="1"/>
            <a:ext cx="9144000" cy="1308754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060"/>
            <a:ext cx="8229600" cy="540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Inasmuch as </a:t>
            </a:r>
            <a:r>
              <a:rPr lang="en-US" b="1" u="sng" dirty="0">
                <a:solidFill>
                  <a:srgbClr val="FFFF00"/>
                </a:solidFill>
              </a:rPr>
              <a:t>many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have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undertaken</a:t>
            </a:r>
            <a:r>
              <a:rPr lang="en-US" dirty="0"/>
              <a:t> to compile a narrative of the things that have been accomplished among us, </a:t>
            </a:r>
            <a:r>
              <a:rPr lang="en-US" dirty="0" smtClean="0"/>
              <a:t>just </a:t>
            </a:r>
            <a:r>
              <a:rPr lang="en-US" dirty="0"/>
              <a:t>as those who from the beginning were eyewitnesses and ministers of the word have delivered them to us, </a:t>
            </a:r>
            <a:r>
              <a:rPr lang="en-US" dirty="0" smtClean="0"/>
              <a:t>it </a:t>
            </a:r>
            <a:r>
              <a:rPr lang="en-US" dirty="0"/>
              <a:t>seemed good to me also, having followed all things closely for some time past, to write an orderly account for you, most excellent </a:t>
            </a:r>
            <a:r>
              <a:rPr lang="en-US" dirty="0" err="1"/>
              <a:t>Theophilus</a:t>
            </a:r>
            <a:r>
              <a:rPr lang="en-US" dirty="0"/>
              <a:t>, </a:t>
            </a:r>
            <a:r>
              <a:rPr lang="en-US" dirty="0" smtClean="0"/>
              <a:t>that </a:t>
            </a:r>
            <a:r>
              <a:rPr lang="en-US" dirty="0"/>
              <a:t>you may have certainty concerning the things you have been taught.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472" y="485911"/>
            <a:ext cx="597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lumOff val="50000"/>
                      <a:alpha val="40000"/>
                    </a:schemeClr>
                  </a:outerShdw>
                </a:effectLst>
                <a:latin typeface="Papyrus"/>
                <a:cs typeface="Papyrus"/>
              </a:rPr>
              <a:t>Luke’s Sources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50000"/>
                    <a:lumOff val="50000"/>
                    <a:alpha val="40000"/>
                  </a:scheme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953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576"/>
            <a:ext cx="8229600" cy="540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Inasmuch as many have undertaken to compile a narrative of the things that have been accomplished among us, </a:t>
            </a:r>
            <a:r>
              <a:rPr lang="en-US" dirty="0" smtClean="0"/>
              <a:t>just </a:t>
            </a:r>
            <a:r>
              <a:rPr lang="en-US" dirty="0"/>
              <a:t>as those who from the beginning were </a:t>
            </a:r>
            <a:r>
              <a:rPr lang="en-US" b="1" u="sng" dirty="0">
                <a:solidFill>
                  <a:srgbClr val="FFFF00"/>
                </a:solidFill>
              </a:rPr>
              <a:t>eyewitnesses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ministers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of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the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word</a:t>
            </a:r>
            <a:r>
              <a:rPr lang="en-US" dirty="0"/>
              <a:t> have delivered them to us, </a:t>
            </a:r>
            <a:r>
              <a:rPr lang="en-US" dirty="0" smtClean="0"/>
              <a:t>it </a:t>
            </a:r>
            <a:r>
              <a:rPr lang="en-US" dirty="0"/>
              <a:t>seemed good to me also, having followed all things closely for some time past, to write an orderly account for you, most excellent </a:t>
            </a:r>
            <a:r>
              <a:rPr lang="en-US" dirty="0" err="1"/>
              <a:t>Theophilus</a:t>
            </a:r>
            <a:r>
              <a:rPr lang="en-US" dirty="0"/>
              <a:t>, </a:t>
            </a:r>
            <a:r>
              <a:rPr lang="en-US" dirty="0" smtClean="0"/>
              <a:t>that </a:t>
            </a:r>
            <a:r>
              <a:rPr lang="en-US" dirty="0"/>
              <a:t>you may have certainty concerning the things you have been taught.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0" y="1"/>
            <a:ext cx="9144000" cy="1308754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472" y="485911"/>
            <a:ext cx="597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lumOff val="50000"/>
                      <a:alpha val="40000"/>
                    </a:schemeClr>
                  </a:outerShdw>
                </a:effectLst>
                <a:latin typeface="Papyrus"/>
                <a:cs typeface="Papyrus"/>
              </a:rPr>
              <a:t>Luke’s Sources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50000"/>
                    <a:lumOff val="50000"/>
                    <a:alpha val="40000"/>
                  </a:scheme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953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550"/>
            <a:ext cx="8229600" cy="540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Inasmuch as many have undertaken to compile a narrative of the things that have been </a:t>
            </a:r>
            <a:r>
              <a:rPr lang="en-US" b="1" u="sng" dirty="0">
                <a:solidFill>
                  <a:srgbClr val="FFFF00"/>
                </a:solidFill>
              </a:rPr>
              <a:t>accomplished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among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us</a:t>
            </a:r>
            <a:r>
              <a:rPr lang="en-US" dirty="0"/>
              <a:t>, </a:t>
            </a:r>
            <a:r>
              <a:rPr lang="en-US" dirty="0" smtClean="0"/>
              <a:t>just </a:t>
            </a:r>
            <a:r>
              <a:rPr lang="en-US" dirty="0"/>
              <a:t>as those who from the beginning were eyewitnesses and ministers of the word have delivered them to us, </a:t>
            </a:r>
            <a:r>
              <a:rPr lang="en-US" dirty="0" smtClean="0"/>
              <a:t>it </a:t>
            </a:r>
            <a:r>
              <a:rPr lang="en-US" dirty="0"/>
              <a:t>seemed good to me also, having followed all things closely for some time past, to write an orderly account for you, most excellent </a:t>
            </a:r>
            <a:r>
              <a:rPr lang="en-US" dirty="0" err="1"/>
              <a:t>Theophilus</a:t>
            </a:r>
            <a:r>
              <a:rPr lang="en-US" dirty="0"/>
              <a:t>, </a:t>
            </a:r>
            <a:r>
              <a:rPr lang="en-US" dirty="0" smtClean="0"/>
              <a:t>that </a:t>
            </a:r>
            <a:r>
              <a:rPr lang="en-US" dirty="0"/>
              <a:t>you may have certainty concerning the things you have been taught.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0" y="1"/>
            <a:ext cx="9144000" cy="1308754"/>
          </a:xfrm>
          <a:prstGeom prst="foldedCorner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472" y="485911"/>
            <a:ext cx="597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lumOff val="50000"/>
                      <a:alpha val="40000"/>
                    </a:schemeClr>
                  </a:outerShdw>
                </a:effectLst>
                <a:latin typeface="Papyrus"/>
                <a:cs typeface="Papyrus"/>
              </a:rPr>
              <a:t>Luke’s Sources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50000"/>
                    <a:lumOff val="50000"/>
                    <a:alpha val="40000"/>
                  </a:scheme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953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Possible Sources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we had come to Jerusalem, the brothers received us gladly. </a:t>
            </a:r>
            <a:r>
              <a:rPr lang="en-US" sz="2800" dirty="0" smtClean="0"/>
              <a:t>On </a:t>
            </a:r>
            <a:r>
              <a:rPr lang="en-US" sz="2800" dirty="0"/>
              <a:t>the following day Paul went in with us to </a:t>
            </a:r>
            <a:r>
              <a:rPr lang="en-US" sz="2800" b="1" u="sng" dirty="0">
                <a:solidFill>
                  <a:srgbClr val="FFFF00"/>
                </a:solidFill>
              </a:rPr>
              <a:t>James</a:t>
            </a:r>
            <a:r>
              <a:rPr lang="en-US" sz="2800" dirty="0"/>
              <a:t>, and all the elders were present</a:t>
            </a:r>
            <a:r>
              <a:rPr lang="en-US" sz="2800" dirty="0" smtClean="0"/>
              <a:t>. </a:t>
            </a:r>
            <a:r>
              <a:rPr lang="en-US" sz="2800" dirty="0"/>
              <a:t> </a:t>
            </a:r>
            <a:r>
              <a:rPr lang="en-US" sz="2800" dirty="0" smtClean="0"/>
              <a:t>Acts 21:17-18</a:t>
            </a:r>
          </a:p>
          <a:p>
            <a:r>
              <a:rPr lang="en-US" sz="2800" dirty="0"/>
              <a:t>But </a:t>
            </a:r>
            <a:r>
              <a:rPr lang="en-US" sz="2800" b="1" u="sng" dirty="0">
                <a:solidFill>
                  <a:srgbClr val="FFFF00"/>
                </a:solidFill>
              </a:rPr>
              <a:t>Mary</a:t>
            </a:r>
            <a:r>
              <a:rPr lang="en-US" sz="2800" dirty="0"/>
              <a:t> treasured up all these things, pondering them in her heart</a:t>
            </a:r>
            <a:r>
              <a:rPr lang="en-US" sz="2800" dirty="0" smtClean="0"/>
              <a:t>.  Luke 2:19</a:t>
            </a:r>
          </a:p>
          <a:p>
            <a:r>
              <a:rPr lang="en-US" sz="2800" dirty="0"/>
              <a:t>Aristarchus my fellow prisoner greets you, and </a:t>
            </a:r>
            <a:r>
              <a:rPr lang="en-US" sz="2800" b="1" u="sng" dirty="0">
                <a:solidFill>
                  <a:srgbClr val="FFFF00"/>
                </a:solidFill>
              </a:rPr>
              <a:t>Mark</a:t>
            </a:r>
            <a:r>
              <a:rPr lang="en-US" sz="2800" dirty="0"/>
              <a:t> the cousin of </a:t>
            </a:r>
            <a:r>
              <a:rPr lang="en-US" sz="2800" dirty="0" smtClean="0"/>
              <a:t>Barnabas… Luke </a:t>
            </a:r>
            <a:r>
              <a:rPr lang="en-US" sz="2800" dirty="0"/>
              <a:t>the beloved physician greets </a:t>
            </a:r>
            <a:r>
              <a:rPr lang="en-US" sz="2800" dirty="0" smtClean="0"/>
              <a:t>you… Col 4:10, 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32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Possible Sources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After these days we got ready and went up to Jerusalem. </a:t>
            </a:r>
            <a:r>
              <a:rPr lang="en-US" sz="2800" dirty="0" smtClean="0"/>
              <a:t>And </a:t>
            </a:r>
            <a:r>
              <a:rPr lang="en-US" sz="2800" dirty="0"/>
              <a:t>some of the disciples from Caesarea went with us, bringing us to the house of </a:t>
            </a:r>
            <a:r>
              <a:rPr lang="en-US" sz="2800" b="1" u="sng" dirty="0" err="1">
                <a:solidFill>
                  <a:srgbClr val="FFFF00"/>
                </a:solidFill>
              </a:rPr>
              <a:t>Mnason</a:t>
            </a:r>
            <a:r>
              <a:rPr lang="en-US" sz="2800" dirty="0"/>
              <a:t> of Cyprus, an early disciple, with whom we should lodge</a:t>
            </a:r>
            <a:r>
              <a:rPr lang="en-US" sz="2800" dirty="0" smtClean="0"/>
              <a:t>.  Acts 21:15-16</a:t>
            </a:r>
          </a:p>
          <a:p>
            <a:r>
              <a:rPr lang="en-US" sz="2800" dirty="0"/>
              <a:t>Then he appeared to more than </a:t>
            </a:r>
            <a:r>
              <a:rPr lang="en-US" sz="2800" b="1" u="sng" dirty="0">
                <a:solidFill>
                  <a:srgbClr val="FFFF00"/>
                </a:solidFill>
              </a:rPr>
              <a:t>five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hundred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brothers</a:t>
            </a:r>
            <a:r>
              <a:rPr lang="en-US" sz="2800" dirty="0"/>
              <a:t> at one time, most of whom are still alive, though some have fallen </a:t>
            </a:r>
            <a:r>
              <a:rPr lang="en-US" sz="2800" dirty="0" smtClean="0"/>
              <a:t>asleep… 1 </a:t>
            </a:r>
            <a:r>
              <a:rPr lang="en-US" sz="2800" dirty="0" err="1" smtClean="0"/>
              <a:t>Cor</a:t>
            </a:r>
            <a:r>
              <a:rPr lang="en-US" sz="2800" dirty="0" smtClean="0"/>
              <a:t> 15:6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58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865</TotalTime>
  <Words>938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Welcome to Northwood!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Sources</vt:lpstr>
      <vt:lpstr>Possible Sources</vt:lpstr>
      <vt:lpstr>PowerPoint Presentation</vt:lpstr>
      <vt:lpstr>PowerPoint Presentation</vt:lpstr>
      <vt:lpstr>“From the very first”</vt:lpstr>
      <vt:lpstr>PowerPoint Presentation</vt:lpstr>
      <vt:lpstr>Incredible Precision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Luke, the Beloved Historian</dc:title>
  <dc:creator>David Maxson</dc:creator>
  <cp:lastModifiedBy>Northwood2</cp:lastModifiedBy>
  <cp:revision>15</cp:revision>
  <dcterms:created xsi:type="dcterms:W3CDTF">2015-03-15T01:40:22Z</dcterms:created>
  <dcterms:modified xsi:type="dcterms:W3CDTF">2015-03-15T16:49:39Z</dcterms:modified>
</cp:coreProperties>
</file>