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19" r:id="rId3"/>
    <p:sldId id="317" r:id="rId4"/>
    <p:sldId id="318"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285" r:id="rId25"/>
    <p:sldId id="259" r:id="rId26"/>
    <p:sldId id="286" r:id="rId27"/>
    <p:sldId id="281" r:id="rId28"/>
    <p:sldId id="287" r:id="rId29"/>
    <p:sldId id="289" r:id="rId30"/>
    <p:sldId id="288" r:id="rId31"/>
    <p:sldId id="294" r:id="rId32"/>
    <p:sldId id="290" r:id="rId33"/>
    <p:sldId id="291" r:id="rId34"/>
    <p:sldId id="292" r:id="rId35"/>
    <p:sldId id="293" r:id="rId36"/>
    <p:sldId id="261" r:id="rId37"/>
    <p:sldId id="296" r:id="rId38"/>
    <p:sldId id="297" r:id="rId39"/>
    <p:sldId id="300" r:id="rId40"/>
    <p:sldId id="298" r:id="rId41"/>
    <p:sldId id="301" r:id="rId42"/>
    <p:sldId id="302" r:id="rId43"/>
    <p:sldId id="303" r:id="rId44"/>
    <p:sldId id="304" r:id="rId45"/>
    <p:sldId id="305" r:id="rId46"/>
    <p:sldId id="306" r:id="rId47"/>
    <p:sldId id="312" r:id="rId48"/>
    <p:sldId id="308" r:id="rId49"/>
    <p:sldId id="313" r:id="rId50"/>
    <p:sldId id="315" r:id="rId51"/>
    <p:sldId id="314" r:id="rId52"/>
    <p:sldId id="316" r:id="rId53"/>
    <p:sldId id="27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838" autoAdjust="0"/>
  </p:normalViewPr>
  <p:slideViewPr>
    <p:cSldViewPr snapToGrid="0" snapToObjects="1" showGuides="1">
      <p:cViewPr>
        <p:scale>
          <a:sx n="76" d="100"/>
          <a:sy n="76" d="100"/>
        </p:scale>
        <p:origin x="-13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6/28/2015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6/28/2015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6/28/2015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6/28/2015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pPr/>
              <a:t>6/28/2015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6/28/2015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pPr/>
              <a:t>6/28/2015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6/28/2015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pPr/>
              <a:t>6/28/2015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6/28/2015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6/28/2015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6/28/2015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571500"/>
            <a:ext cx="9144000" cy="5715000"/>
          </a:xfrm>
          <a:prstGeom prst="rect">
            <a:avLst/>
          </a:prstGeom>
        </p:spPr>
      </p:pic>
      <p:sp>
        <p:nvSpPr>
          <p:cNvPr id="2" name="Title 1"/>
          <p:cNvSpPr>
            <a:spLocks noGrp="1"/>
          </p:cNvSpPr>
          <p:nvPr>
            <p:ph type="ctrTitle"/>
          </p:nvPr>
        </p:nvSpPr>
        <p:spPr>
          <a:xfrm>
            <a:off x="380765" y="2569002"/>
            <a:ext cx="6937777" cy="4390742"/>
          </a:xfrm>
        </p:spPr>
        <p:txBody>
          <a:bodyPr>
            <a:normAutofit/>
          </a:bodyPr>
          <a:lstStyle/>
          <a:p>
            <a:pPr algn="l">
              <a:lnSpc>
                <a:spcPct val="80000"/>
              </a:lnSpc>
            </a:pPr>
            <a:r>
              <a:rPr lang="en-US" sz="6600" dirty="0" smtClean="0">
                <a:latin typeface="Century Gothic"/>
                <a:cs typeface="Century Gothic"/>
              </a:rPr>
              <a:t>Welcome to Northwood</a:t>
            </a:r>
            <a:endParaRPr lang="en-US" sz="6600" dirty="0">
              <a:latin typeface="Lucida Handwriting"/>
              <a:cs typeface="Lucida Handwriting"/>
            </a:endParaRPr>
          </a:p>
        </p:txBody>
      </p:sp>
    </p:spTree>
    <p:extLst>
      <p:ext uri="{BB962C8B-B14F-4D97-AF65-F5344CB8AC3E}">
        <p14:creationId xmlns:p14="http://schemas.microsoft.com/office/powerpoint/2010/main" val="86935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25716"/>
            <a:ext cx="9144000" cy="5401403"/>
          </a:xfrm>
          <a:prstGeom prst="rect">
            <a:avLst/>
          </a:prstGeom>
        </p:spPr>
      </p:pic>
      <p:sp>
        <p:nvSpPr>
          <p:cNvPr id="7" name="Oval 6"/>
          <p:cNvSpPr/>
          <p:nvPr/>
        </p:nvSpPr>
        <p:spPr>
          <a:xfrm>
            <a:off x="3655773" y="1353222"/>
            <a:ext cx="227627" cy="239633"/>
          </a:xfrm>
          <a:prstGeom prst="ellipse">
            <a:avLst/>
          </a:prstGeom>
          <a:solidFill>
            <a:srgbClr val="FFFF00"/>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170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6.29842E-6 -3.79454E-7 L -0.02241 0.01481 " pathEditMode="relative" ptsTypes="AA">
                                      <p:cBhvr>
                                        <p:cTn id="6"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25716"/>
            <a:ext cx="9144000" cy="5401403"/>
          </a:xfrm>
          <a:prstGeom prst="rect">
            <a:avLst/>
          </a:prstGeom>
        </p:spPr>
      </p:pic>
      <p:sp>
        <p:nvSpPr>
          <p:cNvPr id="7" name="Oval 6"/>
          <p:cNvSpPr/>
          <p:nvPr/>
        </p:nvSpPr>
        <p:spPr>
          <a:xfrm>
            <a:off x="3442744" y="1455415"/>
            <a:ext cx="227627" cy="239633"/>
          </a:xfrm>
          <a:prstGeom prst="ellipse">
            <a:avLst/>
          </a:prstGeom>
          <a:solidFill>
            <a:srgbClr val="FFFF00"/>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442744" y="1461052"/>
            <a:ext cx="227627" cy="239633"/>
          </a:xfrm>
          <a:prstGeom prst="ellipse">
            <a:avLst/>
          </a:prstGeom>
          <a:solidFill>
            <a:schemeClr val="accent4"/>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2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0" presetClass="path" presetSubtype="0" accel="50000" decel="50000" fill="hold" grpId="0" nodeType="afterEffect">
                                  <p:stCondLst>
                                    <p:cond delay="0"/>
                                  </p:stCondLst>
                                  <p:childTnLst>
                                    <p:animMotion origin="layout" path="M -0.00087 0.00023 L 0.02137 0.02592 L 0.02623 0.04929 L 0.04377 0.08955 L 0.07087 0.11731 L 0.08859 0.13212 L 0.08216 0.15988 L 0.07261 0.16636 L 0.05489 0.15988 " pathEditMode="relative" ptsTypes="AAAAAAAAA">
                                      <p:cBhvr>
                                        <p:cTn id="10"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25716"/>
            <a:ext cx="9144000" cy="5401403"/>
          </a:xfrm>
          <a:prstGeom prst="rect">
            <a:avLst/>
          </a:prstGeom>
        </p:spPr>
      </p:pic>
      <p:sp>
        <p:nvSpPr>
          <p:cNvPr id="7" name="Oval 6"/>
          <p:cNvSpPr/>
          <p:nvPr/>
        </p:nvSpPr>
        <p:spPr>
          <a:xfrm>
            <a:off x="3933939" y="2569714"/>
            <a:ext cx="227627" cy="239633"/>
          </a:xfrm>
          <a:prstGeom prst="ellipse">
            <a:avLst/>
          </a:prstGeom>
          <a:solidFill>
            <a:srgbClr val="8064A2"/>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442744" y="1461052"/>
            <a:ext cx="227627" cy="239633"/>
          </a:xfrm>
          <a:prstGeom prst="ellipse">
            <a:avLst/>
          </a:prstGeom>
          <a:solidFill>
            <a:srgbClr val="FFFF00"/>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154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7.1017E-6 -2.25717E-6 L 0.01997 0.03307 L 0.02482 0.05273 L 0.02986 0.06383 L 0.04131 0.1013 L 0.06457 0.1124 L 0.07446 0.12119 L 0.08435 0.13876 L 0.08609 0.15195 L 0.07776 0.16305 L 0.05294 0.16513 " pathEditMode="relative" ptsTypes="AAAAAAAAAAA">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25716"/>
            <a:ext cx="9144000" cy="5401403"/>
          </a:xfrm>
          <a:prstGeom prst="rect">
            <a:avLst/>
          </a:prstGeom>
        </p:spPr>
      </p:pic>
      <p:sp>
        <p:nvSpPr>
          <p:cNvPr id="7" name="Oval 6"/>
          <p:cNvSpPr/>
          <p:nvPr/>
        </p:nvSpPr>
        <p:spPr>
          <a:xfrm>
            <a:off x="3933939" y="2569714"/>
            <a:ext cx="227627" cy="239633"/>
          </a:xfrm>
          <a:prstGeom prst="ellipse">
            <a:avLst/>
          </a:prstGeom>
          <a:solidFill>
            <a:srgbClr val="8064A2"/>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933939" y="2569714"/>
            <a:ext cx="227627" cy="239633"/>
          </a:xfrm>
          <a:prstGeom prst="ellipse">
            <a:avLst/>
          </a:prstGeom>
          <a:solidFill>
            <a:srgbClr val="FFFF00"/>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670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3051E-6 -1.26735E-6 L 0.02308 0.00439 L 0.03315 -0.01087 L 0.03315 -0.02637 L 0.02812 -0.03955 L 0.01493 -0.05065 L 1.3051E-6 -0.05712 L -0.00989 -0.06823 L -0.01649 -0.09459 L -0.02308 -0.10777 L -0.03471 -0.13876 L -0.03974 -0.14963 L -0.0479 -0.16305 L -0.04131 -0.1827 L -0.02812 -0.17391 " pathEditMode="relative" ptsTypes="AAAAAAAAAAAAAAA">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25716"/>
            <a:ext cx="9144000" cy="5401403"/>
          </a:xfrm>
          <a:prstGeom prst="rect">
            <a:avLst/>
          </a:prstGeom>
        </p:spPr>
      </p:pic>
      <p:sp>
        <p:nvSpPr>
          <p:cNvPr id="7" name="Oval 6"/>
          <p:cNvSpPr/>
          <p:nvPr/>
        </p:nvSpPr>
        <p:spPr>
          <a:xfrm>
            <a:off x="3933540" y="2565134"/>
            <a:ext cx="227627" cy="239633"/>
          </a:xfrm>
          <a:prstGeom prst="ellipse">
            <a:avLst/>
          </a:prstGeom>
          <a:solidFill>
            <a:srgbClr val="8064A2"/>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674952" y="1380046"/>
            <a:ext cx="227627" cy="239633"/>
          </a:xfrm>
          <a:prstGeom prst="ellipse">
            <a:avLst/>
          </a:prstGeom>
          <a:solidFill>
            <a:srgbClr val="FFFF00"/>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058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3051E-6 -9.89824E-7 L -0.01822 -0.00439 L -0.03141 -9.89824E-7 L -0.04131 0.00671 " pathEditMode="relative" ptsTypes="AAAA">
                                      <p:cBhvr>
                                        <p:cTn id="6" dur="2000" fill="hold"/>
                                        <p:tgtEl>
                                          <p:spTgt spid="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96041E-6 2.68643E-7 L -0.01164 -0.0088 L -0.0198 0.0044 L -0.00816 0.0396 L 0.00173 0.0616 L 0.00833 0.08569 L 0.01823 0.10329 L 0.03473 0.1188 L 0.04792 0.12992 L 0.05956 0.14521 L 0.06129 0.16304 L 0.05452 0.17184 L 0.03976 0.17624 L -0.0132 0.17601 " pathEditMode="relative" rAng="0" ptsTypes="AAAAAAAAAAAAAA">
                                      <p:cBhvr>
                                        <p:cTn id="10" dur="3700" fill="hold"/>
                                        <p:tgtEl>
                                          <p:spTgt spid="5"/>
                                        </p:tgtEl>
                                        <p:attrNameLst>
                                          <p:attrName>ppt_x</p:attrName>
                                          <p:attrName>ppt_y</p:attrName>
                                        </p:attrNameLst>
                                      </p:cBhvr>
                                      <p:rCtr x="2066" y="83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25716"/>
            <a:ext cx="9144000" cy="5401403"/>
          </a:xfrm>
          <a:prstGeom prst="rect">
            <a:avLst/>
          </a:prstGeom>
        </p:spPr>
      </p:pic>
      <p:sp>
        <p:nvSpPr>
          <p:cNvPr id="7" name="Oval 6"/>
          <p:cNvSpPr/>
          <p:nvPr/>
        </p:nvSpPr>
        <p:spPr>
          <a:xfrm>
            <a:off x="3536234" y="2556886"/>
            <a:ext cx="227627" cy="239633"/>
          </a:xfrm>
          <a:prstGeom prst="ellipse">
            <a:avLst/>
          </a:prstGeom>
          <a:solidFill>
            <a:srgbClr val="FFFF00"/>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6"/>
          <p:cNvSpPr txBox="1">
            <a:spLocks/>
          </p:cNvSpPr>
          <p:nvPr/>
        </p:nvSpPr>
        <p:spPr>
          <a:xfrm>
            <a:off x="339835" y="3429000"/>
            <a:ext cx="4784989" cy="2442012"/>
          </a:xfrm>
          <a:prstGeom prst="rect">
            <a:avLst/>
          </a:prstGeom>
          <a:solidFill>
            <a:schemeClr val="bg1">
              <a:lumMod val="85000"/>
              <a:lumOff val="15000"/>
            </a:schemeClr>
          </a:solidFill>
          <a:ln w="57150" cmpd="sng">
            <a:noFill/>
          </a:ln>
          <a:effectLst>
            <a:outerShdw blurRad="50800" dist="127000" dir="2700000" algn="tl" rotWithShape="0">
              <a:schemeClr val="bg1">
                <a:lumMod val="75000"/>
                <a:lumOff val="25000"/>
                <a:alpha val="43000"/>
              </a:schemeClr>
            </a:outerShdw>
          </a:effectLst>
        </p:spPr>
        <p:txBody>
          <a:bodyPr vert="horz" lIns="274320" tIns="45720" rIns="27432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2900" dirty="0" smtClean="0"/>
              <a:t>After this, Paul stayed many days longer and then took leave of the brothers and set sail for Syria... </a:t>
            </a:r>
          </a:p>
          <a:p>
            <a:pPr>
              <a:lnSpc>
                <a:spcPct val="90000"/>
              </a:lnSpc>
            </a:pPr>
            <a:r>
              <a:rPr lang="en-US" sz="2900" dirty="0" smtClean="0"/>
              <a:t>Acts 18:18</a:t>
            </a:r>
            <a:endParaRPr lang="en-US" sz="2900" dirty="0"/>
          </a:p>
        </p:txBody>
      </p:sp>
    </p:spTree>
    <p:extLst>
      <p:ext uri="{BB962C8B-B14F-4D97-AF65-F5344CB8AC3E}">
        <p14:creationId xmlns:p14="http://schemas.microsoft.com/office/powerpoint/2010/main" val="175972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2.6102E-6 -3.96253E-6 L 0.02517 0.02244 L 0.05745 0.03539 L 0.10101 0.04118 L 0.1234 0.01481 L 0.14162 -0.00555 L 0.16973 -0.01133 L 0.16262 0.0111 L 0.16123 0.04858 L 0.18518 0.05228 L 0.19212 0.06546 L 0.20479 0.08212 L 0.22857 0.07842 L 0.27074 0.10826 L 0.31135 0.13648 L 0.34224 0.15892 L 0.38147 0.19616 L 0.41513 0.24867 L 0.44603 0.27666 L 0.47831 0.30465 L 0.48803 0.3102 L 0.50069 0.34004 L 0.50486 0.29725 L 0.51059 0.25052 L 0.52742 0.20171 L 0.53159 0.15892 L 0.53159 0.10086 L 0.52308 0.05783 L 0.51753 0.04118 " pathEditMode="relative" ptsTypes="AAAAAAAAAAAAAAAAAAAAAAAAAAAAA">
                                      <p:cBhvr>
                                        <p:cTn id="11" dur="5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15870"/>
            <a:ext cx="9144000" cy="5426260"/>
          </a:xfrm>
          <a:prstGeom prst="rect">
            <a:avLst/>
          </a:prstGeom>
        </p:spPr>
      </p:pic>
      <p:sp>
        <p:nvSpPr>
          <p:cNvPr id="5" name="Oval 4"/>
          <p:cNvSpPr/>
          <p:nvPr/>
        </p:nvSpPr>
        <p:spPr>
          <a:xfrm>
            <a:off x="8257374" y="2839094"/>
            <a:ext cx="227627" cy="239633"/>
          </a:xfrm>
          <a:prstGeom prst="ellipse">
            <a:avLst/>
          </a:prstGeom>
          <a:solidFill>
            <a:srgbClr val="FFFF00"/>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6"/>
          <p:cNvSpPr txBox="1">
            <a:spLocks/>
          </p:cNvSpPr>
          <p:nvPr/>
        </p:nvSpPr>
        <p:spPr>
          <a:xfrm>
            <a:off x="211535" y="1882588"/>
            <a:ext cx="3897289" cy="3864213"/>
          </a:xfrm>
          <a:prstGeom prst="rect">
            <a:avLst/>
          </a:prstGeom>
          <a:solidFill>
            <a:schemeClr val="bg1">
              <a:lumMod val="85000"/>
              <a:lumOff val="15000"/>
            </a:schemeClr>
          </a:solidFill>
          <a:ln w="57150" cmpd="sng">
            <a:noFill/>
          </a:ln>
          <a:effectLst>
            <a:outerShdw blurRad="50800" dist="127000" dir="2700000" algn="tl" rotWithShape="0">
              <a:schemeClr val="bg1">
                <a:lumMod val="75000"/>
                <a:lumOff val="25000"/>
                <a:alpha val="43000"/>
              </a:schemeClr>
            </a:outerShdw>
          </a:effectLst>
        </p:spPr>
        <p:txBody>
          <a:bodyPr vert="horz" lIns="274320" tIns="45720" rIns="27432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2800" dirty="0" smtClean="0"/>
              <a:t>After spending some time there, he departed and went from one place to the next through the region of Galatia and Phrygia, strengthening the disciples. </a:t>
            </a:r>
          </a:p>
          <a:p>
            <a:pPr>
              <a:lnSpc>
                <a:spcPct val="90000"/>
              </a:lnSpc>
            </a:pPr>
            <a:r>
              <a:rPr lang="en-US" sz="2800" dirty="0" smtClean="0"/>
              <a:t>Acts 18:23</a:t>
            </a:r>
            <a:endParaRPr lang="en-US" sz="2800" dirty="0"/>
          </a:p>
        </p:txBody>
      </p:sp>
    </p:spTree>
    <p:extLst>
      <p:ext uri="{BB962C8B-B14F-4D97-AF65-F5344CB8AC3E}">
        <p14:creationId xmlns:p14="http://schemas.microsoft.com/office/powerpoint/2010/main" val="175583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4.2034E-6 -3.39579E-6 L -0.00694 -0.02428 L 4.2034E-6 -0.04857 L -0.00139 -0.06338 L -0.021 -0.06338 L -0.02812 -0.05412 L -0.04061 -0.04279 L -0.06178 -0.04279 L -0.0814 -0.05783 L -0.11073 -0.05783 L -0.12756 -0.05968 L -0.13468 -0.07101 L -0.16696 -0.07841 L -0.18379 -0.07841 L -0.20063 -0.06523 L -0.21173 -0.05968 L -0.23134 -0.06153 L -0.24262 -0.07101 L -0.26224 -0.07101 L -0.28185 -0.05968 L -0.2959 -0.05968 L -0.3169 -0.05412 L -0.33947 -0.05412 " pathEditMode="relative" ptsTypes="AAAAAAAAAAAAAAAAAAAAAAA">
                                      <p:cBhvr>
                                        <p:cTn id="11" dur="4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15870"/>
            <a:ext cx="9144000" cy="5426260"/>
          </a:xfrm>
          <a:prstGeom prst="rect">
            <a:avLst/>
          </a:prstGeom>
        </p:spPr>
      </p:pic>
      <p:sp>
        <p:nvSpPr>
          <p:cNvPr id="5" name="Oval 4"/>
          <p:cNvSpPr/>
          <p:nvPr/>
        </p:nvSpPr>
        <p:spPr>
          <a:xfrm>
            <a:off x="5134668" y="2465565"/>
            <a:ext cx="227627" cy="239633"/>
          </a:xfrm>
          <a:prstGeom prst="ellipse">
            <a:avLst/>
          </a:prstGeom>
          <a:solidFill>
            <a:schemeClr val="accent4"/>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134668" y="2465565"/>
            <a:ext cx="227627" cy="239633"/>
          </a:xfrm>
          <a:prstGeom prst="ellipse">
            <a:avLst/>
          </a:prstGeom>
          <a:solidFill>
            <a:srgbClr val="FFFF00"/>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09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35 -1.85185E-6 L -0.02986 -1.85185E-6 L -0.06094 -0.00208 C -0.06268 -0.0581 -0.0625 -0.03842 -0.0625 -0.06088 L -0.05104 -0.08495 L -0.05104 -0.10671 L -0.0658 -0.12407 L -0.08542 -0.16551 L -0.09028 -0.18958 L -0.1033 -0.19815 L -0.11806 -0.1743 L -0.13108 -0.1743 L -0.14583 -0.15023 L -0.15729 -0.16342 " pathEditMode="relative" ptsTypes="AAfAAAAAAAAAAA">
                                      <p:cBhvr>
                                        <p:cTn id="6" dur="35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15870"/>
            <a:ext cx="9144000" cy="5426260"/>
          </a:xfrm>
          <a:prstGeom prst="rect">
            <a:avLst/>
          </a:prstGeom>
        </p:spPr>
      </p:pic>
      <p:sp>
        <p:nvSpPr>
          <p:cNvPr id="5" name="Oval 4"/>
          <p:cNvSpPr/>
          <p:nvPr/>
        </p:nvSpPr>
        <p:spPr>
          <a:xfrm>
            <a:off x="5134668" y="2465565"/>
            <a:ext cx="227627" cy="239633"/>
          </a:xfrm>
          <a:prstGeom prst="ellipse">
            <a:avLst/>
          </a:prstGeom>
          <a:solidFill>
            <a:schemeClr val="accent4"/>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698848" y="1349296"/>
            <a:ext cx="227627" cy="239633"/>
          </a:xfrm>
          <a:prstGeom prst="ellipse">
            <a:avLst/>
          </a:prstGeom>
          <a:solidFill>
            <a:srgbClr val="FFFF00"/>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228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4897E-6 2.91532E-6 L -0.01859 0.00486 L -0.05211 0.00162 L -0.06584 -0.04304 L -0.04968 -0.09579 L -0.041 -0.10574 L -0.05455 -0.11407 L -0.07574 -0.15549 L -0.08929 -0.18672 L -0.10301 -0.20014 L -0.12038 -0.17191 L -0.1539 -0.1652 " pathEditMode="relative" rAng="0" ptsTypes="AAAAAAAAAAAA">
                                      <p:cBhvr>
                                        <p:cTn id="6" dur="2000" fill="hold"/>
                                        <p:tgtEl>
                                          <p:spTgt spid="5"/>
                                        </p:tgtEl>
                                        <p:attrNameLst>
                                          <p:attrName>ppt_x</p:attrName>
                                          <p:attrName>ppt_y</p:attrName>
                                        </p:attrNameLst>
                                      </p:cBhvr>
                                      <p:rCtr x="-7695" y="-9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15870"/>
            <a:ext cx="9144000" cy="5426260"/>
          </a:xfrm>
          <a:prstGeom prst="rect">
            <a:avLst/>
          </a:prstGeom>
        </p:spPr>
      </p:pic>
      <p:sp>
        <p:nvSpPr>
          <p:cNvPr id="5" name="Oval 4"/>
          <p:cNvSpPr/>
          <p:nvPr/>
        </p:nvSpPr>
        <p:spPr>
          <a:xfrm>
            <a:off x="3698848" y="1349296"/>
            <a:ext cx="227627" cy="239633"/>
          </a:xfrm>
          <a:prstGeom prst="ellipse">
            <a:avLst/>
          </a:prstGeom>
          <a:solidFill>
            <a:schemeClr val="accent4"/>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8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18 -0.00069 L -0.01755 0.01573 L -0.02119 0.04211 L -0.02258 0.0752 L -0.01251 0.10157 L -0.02258 0.10828 L 0.00226 0.1497 L 0.03213 0.17446 L -0.00504 0.18094 L 0.03578 0.18094 L 0.00486 0.16289 L -0.02258 0.1298 L -0.02258 0.09348 L -0.01998 0.06872 L -0.03127 0.03401 L -0.00765 0.00741 L 0.01598 -0.00069 L 0.03839 -0.01411 L 0.06184 -0.0273 L 0.06444 -0.00069 L 0.10648 0.05877 L 0.13514 0.05368 L 0.14382 0.09186 L 0.13392 0.09834 L 0.11777 0.14461 L 0.12888 0.16775 L 0.15737 0.1925 " pathEditMode="relative" ptsTypes="AAAAAAAAAAAAAAAAAAAAAAAAAAA">
                                      <p:cBhvr>
                                        <p:cTn id="6" dur="45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817" r="29431"/>
          <a:stretch/>
        </p:blipFill>
        <p:spPr>
          <a:xfrm>
            <a:off x="-28985" y="-108194"/>
            <a:ext cx="9189720" cy="7031815"/>
          </a:xfrm>
          <a:prstGeom prst="rect">
            <a:avLst/>
          </a:prstGeom>
        </p:spPr>
      </p:pic>
      <p:pic>
        <p:nvPicPr>
          <p:cNvPr id="9" name="Picture 8"/>
          <p:cNvPicPr>
            <a:picLocks noChangeAspect="1"/>
          </p:cNvPicPr>
          <p:nvPr/>
        </p:nvPicPr>
        <p:blipFill>
          <a:blip r:embed="rId3"/>
          <a:stretch>
            <a:fillRect/>
          </a:stretch>
        </p:blipFill>
        <p:spPr>
          <a:xfrm>
            <a:off x="1045882" y="270630"/>
            <a:ext cx="7052236" cy="6453462"/>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4"/>
          <a:stretch>
            <a:fillRect/>
          </a:stretch>
        </p:blipFill>
        <p:spPr>
          <a:xfrm>
            <a:off x="4455468" y="1568824"/>
            <a:ext cx="4650730" cy="5006954"/>
          </a:xfrm>
          <a:prstGeom prst="rect">
            <a:avLst/>
          </a:prstGeom>
          <a:effectLst>
            <a:outerShdw blurRad="50800" dist="38100" dir="2700000" algn="tl" rotWithShape="0">
              <a:prstClr val="black">
                <a:alpha val="40000"/>
              </a:prstClr>
            </a:outerShdw>
          </a:effectLst>
        </p:spPr>
      </p:pic>
      <p:sp>
        <p:nvSpPr>
          <p:cNvPr id="12" name="Horizontal Scroll 11"/>
          <p:cNvSpPr/>
          <p:nvPr/>
        </p:nvSpPr>
        <p:spPr>
          <a:xfrm>
            <a:off x="5871882" y="5229411"/>
            <a:ext cx="2390589" cy="1077429"/>
          </a:xfrm>
          <a:prstGeom prst="horizontalScroll">
            <a:avLst/>
          </a:prstGeom>
          <a:solidFill>
            <a:srgbClr val="FFFFFF">
              <a:alpha val="95000"/>
            </a:srgbClr>
          </a:solidFill>
          <a:ln>
            <a:solidFill>
              <a:schemeClr val="tx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8985" y="3881644"/>
            <a:ext cx="4197573" cy="2455078"/>
          </a:xfrm>
          <a:prstGeom prst="rect">
            <a:avLst/>
          </a:prstGeom>
          <a:solidFill>
            <a:schemeClr val="tx1">
              <a:alpha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28985" y="717177"/>
            <a:ext cx="9172985" cy="929756"/>
          </a:xfrm>
          <a:prstGeom prst="rect">
            <a:avLst/>
          </a:prstGeom>
          <a:solidFill>
            <a:schemeClr val="tx1">
              <a:alpha val="95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372064" y="3881644"/>
            <a:ext cx="4169120" cy="272235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4000" b="1" spc="-150" dirty="0" smtClean="0">
                <a:solidFill>
                  <a:schemeClr val="bg1"/>
                </a:solidFill>
                <a:effectLst>
                  <a:outerShdw blurRad="50800" dist="38100" dir="2700000" algn="tl" rotWithShape="0">
                    <a:schemeClr val="tx1">
                      <a:alpha val="40000"/>
                    </a:schemeClr>
                  </a:outerShdw>
                </a:effectLst>
                <a:latin typeface="American Typewriter"/>
                <a:cs typeface="American Typewriter"/>
              </a:rPr>
              <a:t>June 29-July 1</a:t>
            </a:r>
          </a:p>
          <a:p>
            <a:pPr marL="0" indent="0">
              <a:lnSpc>
                <a:spcPct val="90000"/>
              </a:lnSpc>
              <a:spcBef>
                <a:spcPts val="0"/>
              </a:spcBef>
              <a:buNone/>
            </a:pPr>
            <a:r>
              <a:rPr lang="en-US" sz="2400" b="1" spc="-150" dirty="0" smtClean="0">
                <a:solidFill>
                  <a:schemeClr val="bg1"/>
                </a:solidFill>
                <a:effectLst>
                  <a:outerShdw blurRad="50800" dist="38100" dir="2700000" algn="tl" rotWithShape="0">
                    <a:schemeClr val="tx1">
                      <a:alpha val="40000"/>
                    </a:schemeClr>
                  </a:outerShdw>
                </a:effectLst>
                <a:latin typeface="American Typewriter"/>
                <a:cs typeface="American Typewriter"/>
              </a:rPr>
              <a:t>9:30-11:00 a.m. </a:t>
            </a:r>
          </a:p>
          <a:p>
            <a:pPr marL="0" indent="0">
              <a:lnSpc>
                <a:spcPct val="90000"/>
              </a:lnSpc>
              <a:spcBef>
                <a:spcPts val="0"/>
              </a:spcBef>
              <a:buNone/>
            </a:pPr>
            <a:r>
              <a:rPr lang="en-US" sz="2400" b="1" spc="-150" dirty="0" smtClean="0">
                <a:solidFill>
                  <a:schemeClr val="bg1"/>
                </a:solidFill>
                <a:effectLst>
                  <a:outerShdw blurRad="50800" dist="38100" dir="2700000" algn="tl" rotWithShape="0">
                    <a:schemeClr val="tx1">
                      <a:alpha val="40000"/>
                    </a:schemeClr>
                  </a:outerShdw>
                </a:effectLst>
                <a:latin typeface="American Typewriter"/>
                <a:cs typeface="American Typewriter"/>
              </a:rPr>
              <a:t>1 year-6</a:t>
            </a:r>
            <a:r>
              <a:rPr lang="en-US" sz="2400" b="1" spc="-150" baseline="30000" dirty="0" smtClean="0">
                <a:solidFill>
                  <a:schemeClr val="bg1"/>
                </a:solidFill>
                <a:effectLst>
                  <a:outerShdw blurRad="50800" dist="38100" dir="2700000" algn="tl" rotWithShape="0">
                    <a:schemeClr val="tx1">
                      <a:alpha val="40000"/>
                    </a:schemeClr>
                  </a:outerShdw>
                </a:effectLst>
                <a:latin typeface="American Typewriter"/>
                <a:cs typeface="American Typewriter"/>
              </a:rPr>
              <a:t>th</a:t>
            </a:r>
            <a:r>
              <a:rPr lang="en-US" sz="2400" b="1" spc="-150" dirty="0" smtClean="0">
                <a:solidFill>
                  <a:schemeClr val="bg1"/>
                </a:solidFill>
                <a:effectLst>
                  <a:outerShdw blurRad="50800" dist="38100" dir="2700000" algn="tl" rotWithShape="0">
                    <a:schemeClr val="tx1">
                      <a:alpha val="40000"/>
                    </a:schemeClr>
                  </a:outerShdw>
                </a:effectLst>
                <a:latin typeface="American Typewriter"/>
                <a:cs typeface="American Typewriter"/>
              </a:rPr>
              <a:t> grade</a:t>
            </a:r>
          </a:p>
          <a:p>
            <a:pPr marL="0" indent="0">
              <a:lnSpc>
                <a:spcPct val="90000"/>
              </a:lnSpc>
              <a:spcBef>
                <a:spcPts val="0"/>
              </a:spcBef>
              <a:buNone/>
            </a:pPr>
            <a:endParaRPr lang="en-US" sz="1200" b="1" spc="-150" dirty="0" smtClean="0">
              <a:solidFill>
                <a:schemeClr val="bg1"/>
              </a:solidFill>
              <a:effectLst>
                <a:outerShdw blurRad="50800" dist="38100" dir="2700000" algn="tl" rotWithShape="0">
                  <a:schemeClr val="tx1">
                    <a:alpha val="40000"/>
                  </a:schemeClr>
                </a:outerShdw>
              </a:effectLst>
              <a:latin typeface="American Typewriter"/>
              <a:cs typeface="American Typewriter"/>
            </a:endParaRPr>
          </a:p>
          <a:p>
            <a:pPr marL="0" indent="0">
              <a:lnSpc>
                <a:spcPct val="90000"/>
              </a:lnSpc>
              <a:spcBef>
                <a:spcPts val="0"/>
              </a:spcBef>
              <a:buNone/>
            </a:pPr>
            <a:r>
              <a:rPr lang="en-US" sz="1800" b="1" spc="-150" dirty="0" smtClean="0">
                <a:solidFill>
                  <a:schemeClr val="bg1"/>
                </a:solidFill>
                <a:effectLst>
                  <a:outerShdw blurRad="50800" dist="38100" dir="2700000" algn="tl" rotWithShape="0">
                    <a:schemeClr val="tx1">
                      <a:alpha val="40000"/>
                    </a:schemeClr>
                  </a:outerShdw>
                </a:effectLst>
                <a:latin typeface="American Typewriter"/>
                <a:cs typeface="American Typewriter"/>
              </a:rPr>
              <a:t>Northwood church of Christ</a:t>
            </a:r>
          </a:p>
          <a:p>
            <a:pPr marL="0" indent="0">
              <a:lnSpc>
                <a:spcPct val="90000"/>
              </a:lnSpc>
              <a:spcBef>
                <a:spcPts val="0"/>
              </a:spcBef>
              <a:buNone/>
            </a:pPr>
            <a:r>
              <a:rPr lang="en-US" sz="1800" b="1" spc="-150" dirty="0" smtClean="0">
                <a:solidFill>
                  <a:schemeClr val="bg1"/>
                </a:solidFill>
                <a:effectLst>
                  <a:outerShdw blurRad="50800" dist="38100" dir="2700000" algn="tl" rotWithShape="0">
                    <a:schemeClr val="tx1">
                      <a:alpha val="40000"/>
                    </a:schemeClr>
                  </a:outerShdw>
                </a:effectLst>
                <a:latin typeface="American Typewriter"/>
                <a:cs typeface="American Typewriter"/>
              </a:rPr>
              <a:t>4601 Northwood Estates Dr.</a:t>
            </a:r>
          </a:p>
          <a:p>
            <a:pPr marL="0" indent="0">
              <a:lnSpc>
                <a:spcPct val="90000"/>
              </a:lnSpc>
              <a:spcBef>
                <a:spcPts val="0"/>
              </a:spcBef>
              <a:buNone/>
            </a:pPr>
            <a:r>
              <a:rPr lang="en-US" sz="1800" b="1" spc="-150" dirty="0" smtClean="0">
                <a:solidFill>
                  <a:schemeClr val="bg1"/>
                </a:solidFill>
                <a:effectLst>
                  <a:outerShdw blurRad="50800" dist="38100" dir="2700000" algn="tl" rotWithShape="0">
                    <a:schemeClr val="tx1">
                      <a:alpha val="40000"/>
                    </a:schemeClr>
                  </a:outerShdw>
                </a:effectLst>
                <a:latin typeface="American Typewriter"/>
                <a:cs typeface="American Typewriter"/>
              </a:rPr>
              <a:t> </a:t>
            </a:r>
            <a:r>
              <a:rPr lang="en-US" sz="1800" b="1" spc="-150" dirty="0" err="1" smtClean="0">
                <a:solidFill>
                  <a:schemeClr val="bg1"/>
                </a:solidFill>
                <a:effectLst>
                  <a:outerShdw blurRad="50800" dist="38100" dir="2700000" algn="tl" rotWithShape="0">
                    <a:schemeClr val="tx1">
                      <a:alpha val="40000"/>
                    </a:schemeClr>
                  </a:outerShdw>
                </a:effectLst>
                <a:latin typeface="American Typewriter"/>
                <a:cs typeface="American Typewriter"/>
              </a:rPr>
              <a:t>northwoodchurchofchrist.org</a:t>
            </a:r>
            <a:endParaRPr lang="en-US" sz="1800" b="1" spc="-150" dirty="0">
              <a:solidFill>
                <a:schemeClr val="bg1"/>
              </a:solidFill>
              <a:effectLst>
                <a:outerShdw blurRad="50800" dist="38100" dir="2700000" algn="tl" rotWithShape="0">
                  <a:schemeClr val="tx1">
                    <a:alpha val="40000"/>
                  </a:schemeClr>
                </a:outerShdw>
              </a:effectLst>
              <a:latin typeface="American Typewriter"/>
              <a:cs typeface="American Typewriter"/>
            </a:endParaRPr>
          </a:p>
        </p:txBody>
      </p:sp>
      <p:sp>
        <p:nvSpPr>
          <p:cNvPr id="7" name="TextBox 6"/>
          <p:cNvSpPr txBox="1"/>
          <p:nvPr/>
        </p:nvSpPr>
        <p:spPr>
          <a:xfrm>
            <a:off x="6019932" y="5398073"/>
            <a:ext cx="2242539" cy="677621"/>
          </a:xfrm>
          <a:prstGeom prst="rect">
            <a:avLst/>
          </a:prstGeom>
          <a:noFill/>
        </p:spPr>
        <p:txBody>
          <a:bodyPr wrap="square" rtlCol="0">
            <a:spAutoFit/>
          </a:bodyPr>
          <a:lstStyle/>
          <a:p>
            <a:pPr>
              <a:lnSpc>
                <a:spcPct val="90000"/>
              </a:lnSpc>
            </a:pPr>
            <a:r>
              <a:rPr lang="en-US" sz="1400" b="1" spc="-150" dirty="0" smtClean="0">
                <a:solidFill>
                  <a:srgbClr val="000000"/>
                </a:solidFill>
                <a:effectLst>
                  <a:outerShdw blurRad="50800" dist="38100" dir="2700000" algn="tl" rotWithShape="0">
                    <a:schemeClr val="tx1">
                      <a:alpha val="40000"/>
                    </a:schemeClr>
                  </a:outerShdw>
                </a:effectLst>
                <a:latin typeface="American Typewriter"/>
                <a:cs typeface="American Typewriter"/>
              </a:rPr>
              <a:t>To register or for more info contact Sarah Wright at sarah.wright84@gmail.com</a:t>
            </a:r>
            <a:endParaRPr lang="en-US" sz="1400" b="1" spc="-150" dirty="0">
              <a:solidFill>
                <a:srgbClr val="000000"/>
              </a:solidFill>
              <a:effectLst>
                <a:outerShdw blurRad="50800" dist="38100" dir="2700000" algn="tl" rotWithShape="0">
                  <a:schemeClr val="tx1">
                    <a:alpha val="40000"/>
                  </a:schemeClr>
                </a:outerShdw>
              </a:effectLst>
              <a:latin typeface="American Typewriter"/>
              <a:cs typeface="American Typewriter"/>
            </a:endParaRPr>
          </a:p>
        </p:txBody>
      </p:sp>
      <p:sp>
        <p:nvSpPr>
          <p:cNvPr id="8" name="Title 1"/>
          <p:cNvSpPr txBox="1">
            <a:spLocks/>
          </p:cNvSpPr>
          <p:nvPr/>
        </p:nvSpPr>
        <p:spPr>
          <a:xfrm>
            <a:off x="308548" y="535824"/>
            <a:ext cx="8552866" cy="11791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spc="-150" dirty="0" smtClean="0">
                <a:solidFill>
                  <a:srgbClr val="000000"/>
                </a:solidFill>
                <a:effectLst>
                  <a:outerShdw blurRad="50800" dist="38100" dir="2700000" algn="tl" rotWithShape="0">
                    <a:schemeClr val="tx1">
                      <a:alpha val="40000"/>
                    </a:schemeClr>
                  </a:outerShdw>
                </a:effectLst>
                <a:latin typeface="American Typewriter"/>
                <a:cs typeface="American Typewriter"/>
              </a:rPr>
              <a:t>VBS: Journey with Paul</a:t>
            </a:r>
            <a:endParaRPr lang="en-US" sz="5400" b="1" spc="-150" dirty="0">
              <a:solidFill>
                <a:srgbClr val="000000"/>
              </a:solidFill>
              <a:effectLst>
                <a:outerShdw blurRad="50800" dist="38100" dir="2700000" algn="tl" rotWithShape="0">
                  <a:schemeClr val="tx1">
                    <a:alpha val="40000"/>
                  </a:schemeClr>
                </a:outerShdw>
              </a:effectLst>
              <a:latin typeface="American Typewriter"/>
              <a:cs typeface="American Typewriter"/>
            </a:endParaRPr>
          </a:p>
        </p:txBody>
      </p:sp>
    </p:spTree>
    <p:extLst>
      <p:ext uri="{BB962C8B-B14F-4D97-AF65-F5344CB8AC3E}">
        <p14:creationId xmlns:p14="http://schemas.microsoft.com/office/powerpoint/2010/main" val="111324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15870"/>
            <a:ext cx="9144000" cy="5426260"/>
          </a:xfrm>
          <a:prstGeom prst="rect">
            <a:avLst/>
          </a:prstGeom>
        </p:spPr>
      </p:pic>
      <p:sp>
        <p:nvSpPr>
          <p:cNvPr id="5" name="Oval 4"/>
          <p:cNvSpPr/>
          <p:nvPr/>
        </p:nvSpPr>
        <p:spPr>
          <a:xfrm>
            <a:off x="5138982" y="2664761"/>
            <a:ext cx="227627" cy="239633"/>
          </a:xfrm>
          <a:prstGeom prst="ellipse">
            <a:avLst/>
          </a:prstGeom>
          <a:solidFill>
            <a:schemeClr val="accent4"/>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752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7.74709E-7 -4.12309E-6 L -0.00869 0.02314 L 0.01737 0.04142 L 0.02484 0.04628 L 0.03474 0.05623 L 0.03474 0.06942 L 0.09189 0.05785 C 0.11308 0.10112 0.10005 0.10088 0.11412 0.10088 L 0.144 0.14716 L 0.24318 0.18025 L 0.29286 0.18025 L 0.32378 0.20824 L 0.32256 0.22814 L 0.30641 0.24966 L 0.31892 0.29593 L 0.33246 0.32578 " pathEditMode="relative" ptsTypes="AAAAAAfAAAAAAAAA">
                                      <p:cBhvr>
                                        <p:cTn id="6" dur="3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23900"/>
            <a:ext cx="9144000" cy="5407006"/>
          </a:xfrm>
          <a:prstGeom prst="rect">
            <a:avLst/>
          </a:prstGeom>
        </p:spPr>
      </p:pic>
      <p:sp>
        <p:nvSpPr>
          <p:cNvPr id="3" name="Oval 2"/>
          <p:cNvSpPr/>
          <p:nvPr/>
        </p:nvSpPr>
        <p:spPr>
          <a:xfrm>
            <a:off x="8087287" y="4932806"/>
            <a:ext cx="227627" cy="239633"/>
          </a:xfrm>
          <a:prstGeom prst="ellipse">
            <a:avLst/>
          </a:prstGeom>
          <a:solidFill>
            <a:schemeClr val="accent4"/>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4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01615 -0.03147 L -0.03109 -0.06131 L -0.03109 -0.09764 L -0.01007 -0.12564 L 0.0073 -0.13559 L -0.0026 -0.14877 L -0.01876 -0.1851 L -0.00625 -0.2249 L -0.01493 -0.25798 L -0.04099 -0.27441 L -0.06826 -0.27441 L -0.0931 -0.26608 L -0.13409 -0.25636 L -0.16501 -0.25636 L -0.19246 -0.27117 L -0.20479 -0.27603 L -0.21104 -0.25636 L -0.23953 -0.24132 L -0.25812 -0.25127 L -0.27792 -0.26284 L -0.29407 -0.27117 L -0.30901 -0.26608 L -0.33385 -0.23808 L -0.34497 -0.20824 C -0.35383 -0.17307 -0.34462 -0.17353 -0.35487 -0.17353 L -0.37102 -0.14553 L -0.38961 -0.13883 L -0.40455 -0.14877 L -0.41566 -0.16543 " pathEditMode="relative" ptsTypes="AAAAAAAAAAAAAAAAAAAAAAAAfAAAAA">
                                      <p:cBhvr>
                                        <p:cTn id="6" dur="4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23900"/>
            <a:ext cx="9144000" cy="5407006"/>
          </a:xfrm>
          <a:prstGeom prst="rect">
            <a:avLst/>
          </a:prstGeom>
        </p:spPr>
      </p:pic>
      <p:sp>
        <p:nvSpPr>
          <p:cNvPr id="3" name="Oval 2"/>
          <p:cNvSpPr/>
          <p:nvPr/>
        </p:nvSpPr>
        <p:spPr>
          <a:xfrm>
            <a:off x="4287673" y="3798783"/>
            <a:ext cx="227627" cy="239633"/>
          </a:xfrm>
          <a:prstGeom prst="ellipse">
            <a:avLst/>
          </a:prstGeom>
          <a:solidFill>
            <a:schemeClr val="accent4"/>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749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08894E-6 5.26145E-6 L -0.01998 0.0132 C -0.04812 0.02661 -0.0377 0.02638 -0.04968 0.02638 L -0.07209 0.02476 L -0.09814 0.00649 L -0.11795 -0.00161 L -0.144 0.00325 L -0.15772 0.00325 L -0.17249 0.00834 L -0.18621 -0.0067 L -0.1949 -0.02151 L -0.19733 -0.01156 L -0.19976 0.00163 L -0.20723 -0.00994 L -0.21348 -0.01665 L -0.22217 -0.00994 L -0.22217 0.00325 L -0.22964 -0.01156 L -0.23207 -0.02151 L -0.23711 -0.00508 L -0.24822 -0.01989 C -0.25361 -0.01133 -0.25065 -0.01156 -0.25448 -0.01156 L -0.26559 5.26145E-6 L -0.28661 0.00996 L -0.32014 0.01481 L -0.34254 0.0132 L -0.36234 -0.00161 L -0.38093 -0.02151 L -0.39083 -0.04303 L -0.39952 -0.06108 " pathEditMode="relative" ptsTypes="AfAAAAAAAAAAAAAAAAAAfAAAAAAAAA">
                                      <p:cBhvr>
                                        <p:cTn id="6" dur="3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23900"/>
            <a:ext cx="9144000" cy="5407006"/>
          </a:xfrm>
          <a:prstGeom prst="rect">
            <a:avLst/>
          </a:prstGeom>
        </p:spPr>
      </p:pic>
      <p:sp>
        <p:nvSpPr>
          <p:cNvPr id="3" name="Oval 2"/>
          <p:cNvSpPr/>
          <p:nvPr/>
        </p:nvSpPr>
        <p:spPr>
          <a:xfrm>
            <a:off x="636309" y="3383640"/>
            <a:ext cx="227627" cy="239633"/>
          </a:xfrm>
          <a:prstGeom prst="ellipse">
            <a:avLst/>
          </a:prstGeom>
          <a:solidFill>
            <a:schemeClr val="accent4"/>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915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87355E-7 -9.9491E-7 L 0.02241 -0.01642 L 0.03734 -0.02637 L 0.03734 -0.03794 L 0.02987 -0.06756 L 0.04221 -0.08098 L 0.05332 -0.09579 L 0.04724 -0.10574 L 0.04724 -0.1173 L 0.05836 -0.13535 L 0.05836 -0.15363 L 0.05715 -0.18996 L 0.03978 -0.20985 L 0.03109 -0.25104 L 0.03109 -0.2677 L 0.03856 -0.29083 L 0.02241 -0.3105 L 0.00747 -0.32392 L -0.00365 -0.32392 L -0.01737 -0.3304 L -0.02606 -0.3503 " pathEditMode="relative" ptsTypes="AAAAAAAAAAAAAAAAAAAAA">
                                      <p:cBhvr>
                                        <p:cTn id="6"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tabLst>
                <a:tab pos="635000" algn="l"/>
              </a:tabLst>
            </a:pPr>
            <a:r>
              <a:rPr lang="en-US" dirty="0" smtClean="0"/>
              <a:t>1. 	Mission calls us out of the 	safe and comfortable</a:t>
            </a:r>
            <a:endParaRPr lang="en-US" dirty="0"/>
          </a:p>
        </p:txBody>
      </p:sp>
      <p:sp>
        <p:nvSpPr>
          <p:cNvPr id="3" name="Text Placeholder 2"/>
          <p:cNvSpPr>
            <a:spLocks noGrp="1"/>
          </p:cNvSpPr>
          <p:nvPr>
            <p:ph type="body" idx="1"/>
          </p:nvPr>
        </p:nvSpPr>
        <p:spPr/>
        <p:txBody>
          <a:bodyPr/>
          <a:lstStyle/>
          <a:p>
            <a:r>
              <a:rPr lang="en-US" dirty="0" smtClean="0"/>
              <a:t>Paul’s Mission &amp; Me</a:t>
            </a:r>
            <a:endParaRPr lang="en-US" dirty="0"/>
          </a:p>
        </p:txBody>
      </p:sp>
    </p:spTree>
    <p:extLst>
      <p:ext uri="{BB962C8B-B14F-4D97-AF65-F5344CB8AC3E}">
        <p14:creationId xmlns:p14="http://schemas.microsoft.com/office/powerpoint/2010/main" val="3995250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0930"/>
            <a:ext cx="8229600" cy="5720864"/>
          </a:xfrm>
        </p:spPr>
        <p:txBody>
          <a:bodyPr anchor="ctr"/>
          <a:lstStyle/>
          <a:p>
            <a:pPr marL="0" indent="0">
              <a:buNone/>
            </a:pPr>
            <a:r>
              <a:rPr lang="en-US" b="1" dirty="0" smtClean="0">
                <a:cs typeface="Century Gothic"/>
              </a:rPr>
              <a:t>Acts 13</a:t>
            </a:r>
          </a:p>
          <a:p>
            <a:pPr marL="0" indent="0">
              <a:buNone/>
            </a:pPr>
            <a:r>
              <a:rPr lang="en-US" b="1" dirty="0" smtClean="0">
                <a:cs typeface="Century Gothic"/>
              </a:rPr>
              <a:t>1 </a:t>
            </a:r>
            <a:r>
              <a:rPr lang="en-US" dirty="0"/>
              <a:t>Now there were in the church at Antioch prophets and teachers, Barnabas, Simeon who was called Niger</a:t>
            </a:r>
            <a:r>
              <a:rPr lang="en-US" dirty="0" smtClean="0"/>
              <a:t>, </a:t>
            </a:r>
            <a:r>
              <a:rPr lang="en-US" dirty="0"/>
              <a:t>Lucius of Cyrene, </a:t>
            </a:r>
            <a:r>
              <a:rPr lang="en-US" dirty="0" err="1"/>
              <a:t>Manaen</a:t>
            </a:r>
            <a:r>
              <a:rPr lang="en-US" dirty="0"/>
              <a:t> a lifelong friend of Herod the tetrarch, and Saul. </a:t>
            </a:r>
            <a:r>
              <a:rPr lang="en-US" b="1" dirty="0"/>
              <a:t>2 </a:t>
            </a:r>
            <a:r>
              <a:rPr lang="en-US" dirty="0"/>
              <a:t>While they were worshiping the Lord and fasting, the Holy Spirit said, “Set apart for me Barnabas and Saul for the work to which I have called them.” </a:t>
            </a:r>
            <a:r>
              <a:rPr lang="en-US" b="1" dirty="0"/>
              <a:t>3 </a:t>
            </a:r>
            <a:r>
              <a:rPr lang="en-US" dirty="0"/>
              <a:t>Then after fasting and praying they laid their hands on them and sent them off.</a:t>
            </a:r>
            <a:endParaRPr lang="en-US" dirty="0">
              <a:cs typeface="Century Gothic"/>
            </a:endParaRPr>
          </a:p>
        </p:txBody>
      </p:sp>
    </p:spTree>
    <p:extLst>
      <p:ext uri="{BB962C8B-B14F-4D97-AF65-F5344CB8AC3E}">
        <p14:creationId xmlns:p14="http://schemas.microsoft.com/office/powerpoint/2010/main" val="2239472239"/>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0930"/>
            <a:ext cx="8229600" cy="5720864"/>
          </a:xfrm>
        </p:spPr>
        <p:txBody>
          <a:bodyPr anchor="ctr"/>
          <a:lstStyle/>
          <a:p>
            <a:pPr marL="0" indent="0">
              <a:buNone/>
            </a:pPr>
            <a:r>
              <a:rPr lang="en-US" b="1" dirty="0" smtClean="0">
                <a:cs typeface="Century Gothic"/>
              </a:rPr>
              <a:t>Acts 13</a:t>
            </a:r>
          </a:p>
          <a:p>
            <a:pPr marL="0" indent="0">
              <a:buNone/>
            </a:pPr>
            <a:r>
              <a:rPr lang="en-US" b="1" dirty="0" smtClean="0">
                <a:cs typeface="Century Gothic"/>
              </a:rPr>
              <a:t>1 </a:t>
            </a:r>
            <a:r>
              <a:rPr lang="en-US" dirty="0"/>
              <a:t>Now there were in the church at Antioch prophets and teachers, Barnabas, Simeon who was called Niger</a:t>
            </a:r>
            <a:r>
              <a:rPr lang="en-US" dirty="0" smtClean="0"/>
              <a:t>, </a:t>
            </a:r>
            <a:r>
              <a:rPr lang="en-US" dirty="0"/>
              <a:t>Lucius of Cyrene, </a:t>
            </a:r>
            <a:r>
              <a:rPr lang="en-US" dirty="0" err="1"/>
              <a:t>Manaen</a:t>
            </a:r>
            <a:r>
              <a:rPr lang="en-US" dirty="0"/>
              <a:t> a lifelong friend of Herod the tetrarch, and Saul. </a:t>
            </a:r>
            <a:r>
              <a:rPr lang="en-US" b="1" dirty="0"/>
              <a:t>2 </a:t>
            </a:r>
            <a:r>
              <a:rPr lang="en-US" dirty="0"/>
              <a:t>While they were worshiping the Lord and fasting, the Holy Spirit said, “</a:t>
            </a:r>
            <a:r>
              <a:rPr lang="en-US" b="1" u="sng" dirty="0">
                <a:solidFill>
                  <a:srgbClr val="FFFF00"/>
                </a:solidFill>
              </a:rPr>
              <a:t>Set apart for me</a:t>
            </a:r>
            <a:r>
              <a:rPr lang="en-US" dirty="0"/>
              <a:t> Barnabas and Saul for the work to which I have called them.” </a:t>
            </a:r>
            <a:r>
              <a:rPr lang="en-US" b="1" dirty="0"/>
              <a:t>3 </a:t>
            </a:r>
            <a:r>
              <a:rPr lang="en-US" dirty="0"/>
              <a:t>Then after fasting and praying they laid their hands on them and sent them off.</a:t>
            </a:r>
            <a:endParaRPr lang="en-US" dirty="0">
              <a:cs typeface="Century Gothic"/>
            </a:endParaRPr>
          </a:p>
        </p:txBody>
      </p:sp>
    </p:spTree>
    <p:extLst>
      <p:ext uri="{BB962C8B-B14F-4D97-AF65-F5344CB8AC3E}">
        <p14:creationId xmlns:p14="http://schemas.microsoft.com/office/powerpoint/2010/main" val="2025983663"/>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502120" y="376590"/>
            <a:ext cx="8139760" cy="6104820"/>
          </a:xfrm>
          <a:prstGeom prst="rect">
            <a:avLst/>
          </a:prstGeom>
        </p:spPr>
      </p:pic>
    </p:spTree>
    <p:extLst>
      <p:ext uri="{BB962C8B-B14F-4D97-AF65-F5344CB8AC3E}">
        <p14:creationId xmlns:p14="http://schemas.microsoft.com/office/powerpoint/2010/main" val="31866859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tabLst>
                <a:tab pos="635000" algn="l"/>
              </a:tabLst>
            </a:pPr>
            <a:r>
              <a:rPr lang="en-US" dirty="0"/>
              <a:t>2</a:t>
            </a:r>
            <a:r>
              <a:rPr lang="en-US" dirty="0" smtClean="0"/>
              <a:t>. 	Mission begins at home</a:t>
            </a:r>
            <a:endParaRPr lang="en-US" dirty="0"/>
          </a:p>
        </p:txBody>
      </p:sp>
      <p:sp>
        <p:nvSpPr>
          <p:cNvPr id="3" name="Text Placeholder 2"/>
          <p:cNvSpPr>
            <a:spLocks noGrp="1"/>
          </p:cNvSpPr>
          <p:nvPr>
            <p:ph type="body" idx="1"/>
          </p:nvPr>
        </p:nvSpPr>
        <p:spPr/>
        <p:txBody>
          <a:bodyPr/>
          <a:lstStyle/>
          <a:p>
            <a:r>
              <a:rPr lang="en-US" dirty="0" smtClean="0"/>
              <a:t>Paul’s Mission &amp; Me</a:t>
            </a:r>
            <a:endParaRPr lang="en-US" dirty="0"/>
          </a:p>
        </p:txBody>
      </p:sp>
    </p:spTree>
    <p:extLst>
      <p:ext uri="{BB962C8B-B14F-4D97-AF65-F5344CB8AC3E}">
        <p14:creationId xmlns:p14="http://schemas.microsoft.com/office/powerpoint/2010/main" val="372985350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0930"/>
            <a:ext cx="8229600" cy="5720864"/>
          </a:xfrm>
        </p:spPr>
        <p:txBody>
          <a:bodyPr anchor="ctr"/>
          <a:lstStyle/>
          <a:p>
            <a:pPr marL="0" indent="0">
              <a:buNone/>
            </a:pPr>
            <a:r>
              <a:rPr lang="en-US" b="1" dirty="0" smtClean="0">
                <a:cs typeface="Century Gothic"/>
              </a:rPr>
              <a:t>Acts 13</a:t>
            </a:r>
          </a:p>
          <a:p>
            <a:pPr marL="0" indent="0">
              <a:buNone/>
            </a:pPr>
            <a:r>
              <a:rPr lang="en-US" b="1" dirty="0" smtClean="0">
                <a:cs typeface="Century Gothic"/>
              </a:rPr>
              <a:t>1 </a:t>
            </a:r>
            <a:r>
              <a:rPr lang="en-US" dirty="0"/>
              <a:t>Now there were in the church at Antioch prophets and teachers, Barnabas, Simeon who was called Niger</a:t>
            </a:r>
            <a:r>
              <a:rPr lang="en-US" dirty="0" smtClean="0"/>
              <a:t>, </a:t>
            </a:r>
            <a:r>
              <a:rPr lang="en-US" dirty="0"/>
              <a:t>Lucius of Cyrene, </a:t>
            </a:r>
            <a:r>
              <a:rPr lang="en-US" dirty="0" err="1"/>
              <a:t>Manaen</a:t>
            </a:r>
            <a:r>
              <a:rPr lang="en-US" dirty="0"/>
              <a:t> a lifelong friend of Herod the tetrarch, and Saul. </a:t>
            </a:r>
            <a:r>
              <a:rPr lang="en-US" b="1" dirty="0"/>
              <a:t>2 </a:t>
            </a:r>
            <a:r>
              <a:rPr lang="en-US" dirty="0"/>
              <a:t>While they were worshiping the Lord and fasting, the Holy Spirit said, “Set apart for me Barnabas and Saul for the work to which I have called them.” </a:t>
            </a:r>
            <a:r>
              <a:rPr lang="en-US" b="1" dirty="0"/>
              <a:t>3 </a:t>
            </a:r>
            <a:r>
              <a:rPr lang="en-US" dirty="0"/>
              <a:t>Then after fasting and praying they laid their hands on them and sent them off.</a:t>
            </a:r>
            <a:endParaRPr lang="en-US" dirty="0">
              <a:cs typeface="Century Gothic"/>
            </a:endParaRPr>
          </a:p>
        </p:txBody>
      </p:sp>
    </p:spTree>
    <p:extLst>
      <p:ext uri="{BB962C8B-B14F-4D97-AF65-F5344CB8AC3E}">
        <p14:creationId xmlns:p14="http://schemas.microsoft.com/office/powerpoint/2010/main" val="84849541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571500"/>
            <a:ext cx="9144000" cy="5715000"/>
          </a:xfrm>
          <a:prstGeom prst="rect">
            <a:avLst/>
          </a:prstGeom>
        </p:spPr>
      </p:pic>
      <p:sp>
        <p:nvSpPr>
          <p:cNvPr id="2" name="Title 1"/>
          <p:cNvSpPr>
            <a:spLocks noGrp="1"/>
          </p:cNvSpPr>
          <p:nvPr>
            <p:ph type="ctrTitle"/>
          </p:nvPr>
        </p:nvSpPr>
        <p:spPr>
          <a:xfrm>
            <a:off x="464310" y="2602426"/>
            <a:ext cx="8218248" cy="4390742"/>
          </a:xfrm>
        </p:spPr>
        <p:txBody>
          <a:bodyPr>
            <a:normAutofit/>
          </a:bodyPr>
          <a:lstStyle/>
          <a:p>
            <a:pPr algn="l">
              <a:lnSpc>
                <a:spcPct val="70000"/>
              </a:lnSpc>
            </a:pPr>
            <a:r>
              <a:rPr lang="en-US" sz="6600" dirty="0" smtClean="0">
                <a:latin typeface="Century Gothic"/>
                <a:cs typeface="Century Gothic"/>
              </a:rPr>
              <a:t>PAUL’S MISSION </a:t>
            </a:r>
            <a:r>
              <a:rPr lang="en-US" sz="6600" dirty="0">
                <a:latin typeface="Century Gothic"/>
                <a:cs typeface="Century Gothic"/>
              </a:rPr>
              <a:t/>
            </a:r>
            <a:br>
              <a:rPr lang="en-US" sz="6600" dirty="0">
                <a:latin typeface="Century Gothic"/>
                <a:cs typeface="Century Gothic"/>
              </a:rPr>
            </a:br>
            <a:r>
              <a:rPr lang="en-US" sz="8000" dirty="0" smtClean="0">
                <a:latin typeface="Century Gothic"/>
                <a:cs typeface="Century Gothic"/>
              </a:rPr>
              <a:t>				</a:t>
            </a:r>
            <a:endParaRPr lang="en-US" sz="11000" dirty="0">
              <a:latin typeface="Lucida Handwriting"/>
              <a:cs typeface="Lucida Handwriting"/>
            </a:endParaRPr>
          </a:p>
        </p:txBody>
      </p:sp>
    </p:spTree>
    <p:extLst>
      <p:ext uri="{BB962C8B-B14F-4D97-AF65-F5344CB8AC3E}">
        <p14:creationId xmlns:p14="http://schemas.microsoft.com/office/powerpoint/2010/main" val="106108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0930"/>
            <a:ext cx="8229600" cy="5720864"/>
          </a:xfrm>
        </p:spPr>
        <p:txBody>
          <a:bodyPr anchor="ctr"/>
          <a:lstStyle/>
          <a:p>
            <a:pPr marL="0" indent="0">
              <a:buNone/>
            </a:pPr>
            <a:r>
              <a:rPr lang="en-US" b="1" dirty="0" smtClean="0">
                <a:cs typeface="Century Gothic"/>
              </a:rPr>
              <a:t>Acts 13</a:t>
            </a:r>
          </a:p>
          <a:p>
            <a:pPr marL="0" indent="0">
              <a:buNone/>
            </a:pPr>
            <a:r>
              <a:rPr lang="en-US" b="1" dirty="0" smtClean="0">
                <a:cs typeface="Century Gothic"/>
              </a:rPr>
              <a:t>1 </a:t>
            </a:r>
            <a:r>
              <a:rPr lang="en-US" dirty="0"/>
              <a:t>Now there were </a:t>
            </a:r>
            <a:r>
              <a:rPr lang="en-US" b="1" u="sng" dirty="0">
                <a:solidFill>
                  <a:srgbClr val="FFFF00"/>
                </a:solidFill>
              </a:rPr>
              <a:t>in the church at Antioch prophets and teachers</a:t>
            </a:r>
            <a:r>
              <a:rPr lang="en-US" dirty="0"/>
              <a:t>, Barnabas, Simeon who was called Niger</a:t>
            </a:r>
            <a:r>
              <a:rPr lang="en-US" dirty="0" smtClean="0"/>
              <a:t>, </a:t>
            </a:r>
            <a:r>
              <a:rPr lang="en-US" dirty="0"/>
              <a:t>Lucius of Cyrene, </a:t>
            </a:r>
            <a:r>
              <a:rPr lang="en-US" dirty="0" err="1"/>
              <a:t>Manaen</a:t>
            </a:r>
            <a:r>
              <a:rPr lang="en-US" dirty="0"/>
              <a:t> a lifelong friend of Herod the tetrarch, and Saul. </a:t>
            </a:r>
            <a:r>
              <a:rPr lang="en-US" b="1" dirty="0"/>
              <a:t>2 </a:t>
            </a:r>
            <a:r>
              <a:rPr lang="en-US" dirty="0"/>
              <a:t>While they were worshiping the Lord and fasting, the Holy Spirit said, “Set apart for me Barnabas and Saul for the work to which I have called them.” </a:t>
            </a:r>
            <a:r>
              <a:rPr lang="en-US" b="1" dirty="0"/>
              <a:t>3 </a:t>
            </a:r>
            <a:r>
              <a:rPr lang="en-US" dirty="0"/>
              <a:t>Then after fasting and praying they laid their hands on them and sent them off.</a:t>
            </a:r>
            <a:endParaRPr lang="en-US" dirty="0">
              <a:cs typeface="Century Gothic"/>
            </a:endParaRPr>
          </a:p>
        </p:txBody>
      </p:sp>
    </p:spTree>
    <p:extLst>
      <p:ext uri="{BB962C8B-B14F-4D97-AF65-F5344CB8AC3E}">
        <p14:creationId xmlns:p14="http://schemas.microsoft.com/office/powerpoint/2010/main" val="2776402912"/>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20150617_095928443_HDR.jpg"/>
          <p:cNvPicPr>
            <a:picLocks noChangeAspect="1"/>
          </p:cNvPicPr>
          <p:nvPr/>
        </p:nvPicPr>
        <p:blipFill rotWithShape="1">
          <a:blip r:embed="rId2" cstate="email">
            <a:extLst>
              <a:ext uri="{28A0092B-C50C-407E-A947-70E740481C1C}">
                <a14:useLocalDpi xmlns:a14="http://schemas.microsoft.com/office/drawing/2010/main" val="0"/>
              </a:ext>
            </a:extLst>
          </a:blip>
          <a:srcRect l="5003" t="8890" r="14997" b="8863"/>
          <a:stretch/>
        </p:blipFill>
        <p:spPr>
          <a:xfrm>
            <a:off x="627932" y="1151301"/>
            <a:ext cx="7888135" cy="4555398"/>
          </a:xfrm>
          <a:prstGeom prst="rect">
            <a:avLst/>
          </a:prstGeom>
        </p:spPr>
      </p:pic>
    </p:spTree>
    <p:extLst>
      <p:ext uri="{BB962C8B-B14F-4D97-AF65-F5344CB8AC3E}">
        <p14:creationId xmlns:p14="http://schemas.microsoft.com/office/powerpoint/2010/main" val="194446085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tabLst>
                <a:tab pos="635000" algn="l"/>
              </a:tabLst>
            </a:pPr>
            <a:r>
              <a:rPr lang="en-US" dirty="0" smtClean="0"/>
              <a:t>3. 	Mission is an outgrowth of 	healthy, growing churches</a:t>
            </a:r>
            <a:endParaRPr lang="en-US" dirty="0"/>
          </a:p>
        </p:txBody>
      </p:sp>
      <p:sp>
        <p:nvSpPr>
          <p:cNvPr id="3" name="Text Placeholder 2"/>
          <p:cNvSpPr>
            <a:spLocks noGrp="1"/>
          </p:cNvSpPr>
          <p:nvPr>
            <p:ph type="body" idx="1"/>
          </p:nvPr>
        </p:nvSpPr>
        <p:spPr/>
        <p:txBody>
          <a:bodyPr/>
          <a:lstStyle/>
          <a:p>
            <a:r>
              <a:rPr lang="en-US" dirty="0" smtClean="0"/>
              <a:t>Paul’s Mission &amp; Me</a:t>
            </a:r>
            <a:endParaRPr lang="en-US" dirty="0"/>
          </a:p>
        </p:txBody>
      </p:sp>
    </p:spTree>
    <p:extLst>
      <p:ext uri="{BB962C8B-B14F-4D97-AF65-F5344CB8AC3E}">
        <p14:creationId xmlns:p14="http://schemas.microsoft.com/office/powerpoint/2010/main" val="387834043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0930"/>
            <a:ext cx="8229600" cy="5720864"/>
          </a:xfrm>
        </p:spPr>
        <p:txBody>
          <a:bodyPr anchor="ctr"/>
          <a:lstStyle/>
          <a:p>
            <a:pPr marL="0" indent="0">
              <a:buNone/>
            </a:pPr>
            <a:r>
              <a:rPr lang="en-US" b="1" dirty="0" smtClean="0">
                <a:cs typeface="Century Gothic"/>
              </a:rPr>
              <a:t>Acts 13</a:t>
            </a:r>
          </a:p>
          <a:p>
            <a:pPr marL="0" indent="0">
              <a:buNone/>
            </a:pPr>
            <a:r>
              <a:rPr lang="en-US" b="1" dirty="0" smtClean="0">
                <a:cs typeface="Century Gothic"/>
              </a:rPr>
              <a:t>1 </a:t>
            </a:r>
            <a:r>
              <a:rPr lang="en-US" dirty="0"/>
              <a:t>Now there were in the church at Antioch prophets and teachers, Barnabas, Simeon who was called Niger</a:t>
            </a:r>
            <a:r>
              <a:rPr lang="en-US" dirty="0" smtClean="0"/>
              <a:t>, </a:t>
            </a:r>
            <a:r>
              <a:rPr lang="en-US" dirty="0"/>
              <a:t>Lucius of Cyrene, </a:t>
            </a:r>
            <a:r>
              <a:rPr lang="en-US" dirty="0" err="1"/>
              <a:t>Manaen</a:t>
            </a:r>
            <a:r>
              <a:rPr lang="en-US" dirty="0"/>
              <a:t> a lifelong friend of Herod the tetrarch, and Saul. </a:t>
            </a:r>
            <a:r>
              <a:rPr lang="en-US" b="1" dirty="0"/>
              <a:t>2 </a:t>
            </a:r>
            <a:r>
              <a:rPr lang="en-US" dirty="0"/>
              <a:t>While they were worshiping the Lord and fasting, the Holy Spirit said, “Set apart for me Barnabas and Saul for the work to which I have called them.” </a:t>
            </a:r>
            <a:r>
              <a:rPr lang="en-US" b="1" dirty="0"/>
              <a:t>3 </a:t>
            </a:r>
            <a:r>
              <a:rPr lang="en-US" dirty="0"/>
              <a:t>Then after fasting and praying they laid their hands on them and sent them off.</a:t>
            </a:r>
            <a:endParaRPr lang="en-US" dirty="0">
              <a:cs typeface="Century Gothic"/>
            </a:endParaRPr>
          </a:p>
        </p:txBody>
      </p:sp>
    </p:spTree>
    <p:extLst>
      <p:ext uri="{BB962C8B-B14F-4D97-AF65-F5344CB8AC3E}">
        <p14:creationId xmlns:p14="http://schemas.microsoft.com/office/powerpoint/2010/main" val="1728124690"/>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0930"/>
            <a:ext cx="8229600" cy="5720864"/>
          </a:xfrm>
        </p:spPr>
        <p:txBody>
          <a:bodyPr anchor="ctr"/>
          <a:lstStyle/>
          <a:p>
            <a:pPr marL="0" indent="0">
              <a:buNone/>
            </a:pPr>
            <a:r>
              <a:rPr lang="en-US" b="1" dirty="0" smtClean="0">
                <a:cs typeface="Century Gothic"/>
              </a:rPr>
              <a:t>Acts 13</a:t>
            </a:r>
          </a:p>
          <a:p>
            <a:pPr marL="0" indent="0">
              <a:buNone/>
            </a:pPr>
            <a:r>
              <a:rPr lang="en-US" b="1" dirty="0" smtClean="0">
                <a:cs typeface="Century Gothic"/>
              </a:rPr>
              <a:t>1 </a:t>
            </a:r>
            <a:r>
              <a:rPr lang="en-US" dirty="0"/>
              <a:t>Now there were in the church at Antioch prophets and teachers, </a:t>
            </a:r>
            <a:r>
              <a:rPr lang="en-US" b="1" u="sng" dirty="0">
                <a:solidFill>
                  <a:srgbClr val="FFFF00"/>
                </a:solidFill>
              </a:rPr>
              <a:t>Barnabas, Simeon who was called Niger</a:t>
            </a:r>
            <a:r>
              <a:rPr lang="en-US" b="1" u="sng" dirty="0" smtClean="0">
                <a:solidFill>
                  <a:srgbClr val="FFFF00"/>
                </a:solidFill>
              </a:rPr>
              <a:t>, </a:t>
            </a:r>
            <a:r>
              <a:rPr lang="en-US" b="1" u="sng" dirty="0">
                <a:solidFill>
                  <a:srgbClr val="FFFF00"/>
                </a:solidFill>
              </a:rPr>
              <a:t>Lucius of Cyrene, </a:t>
            </a:r>
            <a:r>
              <a:rPr lang="en-US" b="1" u="sng" dirty="0" err="1">
                <a:solidFill>
                  <a:srgbClr val="FFFF00"/>
                </a:solidFill>
              </a:rPr>
              <a:t>Manaen</a:t>
            </a:r>
            <a:r>
              <a:rPr lang="en-US" b="1" u="sng" dirty="0">
                <a:solidFill>
                  <a:srgbClr val="FFFF00"/>
                </a:solidFill>
              </a:rPr>
              <a:t> a lifelong friend of Herod the tetrarch, and Saul</a:t>
            </a:r>
            <a:r>
              <a:rPr lang="en-US" dirty="0"/>
              <a:t>. </a:t>
            </a:r>
            <a:r>
              <a:rPr lang="en-US" b="1" dirty="0"/>
              <a:t>2 </a:t>
            </a:r>
            <a:r>
              <a:rPr lang="en-US" dirty="0"/>
              <a:t>While they were worshiping the Lord and fasting, the Holy Spirit said, “Set apart for me Barnabas and Saul for the work to which I have called them.” </a:t>
            </a:r>
            <a:r>
              <a:rPr lang="en-US" b="1" dirty="0"/>
              <a:t>3 </a:t>
            </a:r>
            <a:r>
              <a:rPr lang="en-US" dirty="0"/>
              <a:t>Then after fasting and praying they laid their hands on them and sent them off.</a:t>
            </a:r>
            <a:endParaRPr lang="en-US" dirty="0">
              <a:cs typeface="Century Gothic"/>
            </a:endParaRPr>
          </a:p>
        </p:txBody>
      </p:sp>
    </p:spTree>
    <p:extLst>
      <p:ext uri="{BB962C8B-B14F-4D97-AF65-F5344CB8AC3E}">
        <p14:creationId xmlns:p14="http://schemas.microsoft.com/office/powerpoint/2010/main" val="186364448"/>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580930"/>
            <a:ext cx="8461616" cy="5720864"/>
          </a:xfrm>
        </p:spPr>
        <p:txBody>
          <a:bodyPr anchor="ctr"/>
          <a:lstStyle/>
          <a:p>
            <a:pPr marL="0" indent="0">
              <a:buNone/>
            </a:pPr>
            <a:r>
              <a:rPr lang="en-US" b="1" dirty="0" smtClean="0">
                <a:cs typeface="Century Gothic"/>
              </a:rPr>
              <a:t>Acts 13</a:t>
            </a:r>
          </a:p>
          <a:p>
            <a:pPr marL="0" indent="0">
              <a:buNone/>
            </a:pPr>
            <a:r>
              <a:rPr lang="en-US" b="1" dirty="0" smtClean="0">
                <a:cs typeface="Century Gothic"/>
              </a:rPr>
              <a:t>1 </a:t>
            </a:r>
            <a:r>
              <a:rPr lang="en-US" dirty="0"/>
              <a:t>Now there were in the church at Antioch prophets and teachers, Barnabas, Simeon who was called Niger</a:t>
            </a:r>
            <a:r>
              <a:rPr lang="en-US" dirty="0" smtClean="0"/>
              <a:t>, </a:t>
            </a:r>
            <a:r>
              <a:rPr lang="en-US" dirty="0"/>
              <a:t>Lucius of Cyrene, </a:t>
            </a:r>
            <a:r>
              <a:rPr lang="en-US" dirty="0" err="1"/>
              <a:t>Manaen</a:t>
            </a:r>
            <a:r>
              <a:rPr lang="en-US" dirty="0"/>
              <a:t> a lifelong friend of Herod the tetrarch, and Saul. </a:t>
            </a:r>
            <a:r>
              <a:rPr lang="en-US" b="1" dirty="0"/>
              <a:t>2 </a:t>
            </a:r>
            <a:r>
              <a:rPr lang="en-US" dirty="0"/>
              <a:t>While they were worshiping the Lord and fasting, the Holy Spirit said, “Set apart for me Barnabas and Saul for the work to which I have called them.” </a:t>
            </a:r>
            <a:r>
              <a:rPr lang="en-US" b="1" dirty="0"/>
              <a:t>3 </a:t>
            </a:r>
            <a:r>
              <a:rPr lang="en-US" b="1" u="sng" dirty="0">
                <a:solidFill>
                  <a:srgbClr val="FFFF00"/>
                </a:solidFill>
              </a:rPr>
              <a:t>Then after fasting and praying they laid their hands on them and sent them off</a:t>
            </a:r>
            <a:r>
              <a:rPr lang="en-US" dirty="0"/>
              <a:t>.</a:t>
            </a:r>
            <a:endParaRPr lang="en-US" dirty="0">
              <a:cs typeface="Century Gothic"/>
            </a:endParaRPr>
          </a:p>
        </p:txBody>
      </p:sp>
    </p:spTree>
    <p:extLst>
      <p:ext uri="{BB962C8B-B14F-4D97-AF65-F5344CB8AC3E}">
        <p14:creationId xmlns:p14="http://schemas.microsoft.com/office/powerpoint/2010/main" val="856082098"/>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0619_110748.jpg"/>
          <p:cNvPicPr>
            <a:picLocks noChangeAspect="1"/>
          </p:cNvPicPr>
          <p:nvPr/>
        </p:nvPicPr>
        <p:blipFill rotWithShape="1">
          <a:blip r:embed="rId2" cstate="email">
            <a:extLst>
              <a:ext uri="{28A0092B-C50C-407E-A947-70E740481C1C}">
                <a14:useLocalDpi xmlns:a14="http://schemas.microsoft.com/office/drawing/2010/main" val="0"/>
              </a:ext>
            </a:extLst>
          </a:blip>
          <a:srcRect r="10998"/>
          <a:stretch/>
        </p:blipFill>
        <p:spPr>
          <a:xfrm>
            <a:off x="782616" y="1029629"/>
            <a:ext cx="7592676" cy="4798742"/>
          </a:xfrm>
          <a:prstGeom prst="rect">
            <a:avLst/>
          </a:prstGeom>
        </p:spPr>
      </p:pic>
    </p:spTree>
    <p:extLst>
      <p:ext uri="{BB962C8B-B14F-4D97-AF65-F5344CB8AC3E}">
        <p14:creationId xmlns:p14="http://schemas.microsoft.com/office/powerpoint/2010/main" val="3938767916"/>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tabLst>
                <a:tab pos="635000" algn="l"/>
              </a:tabLst>
            </a:pPr>
            <a:r>
              <a:rPr lang="en-US" dirty="0"/>
              <a:t>4</a:t>
            </a:r>
            <a:r>
              <a:rPr lang="en-US" dirty="0" smtClean="0"/>
              <a:t>. 	Mission tests your 	commitment</a:t>
            </a:r>
            <a:endParaRPr lang="en-US" dirty="0"/>
          </a:p>
        </p:txBody>
      </p:sp>
      <p:sp>
        <p:nvSpPr>
          <p:cNvPr id="3" name="Text Placeholder 2"/>
          <p:cNvSpPr>
            <a:spLocks noGrp="1"/>
          </p:cNvSpPr>
          <p:nvPr>
            <p:ph type="body" idx="1"/>
          </p:nvPr>
        </p:nvSpPr>
        <p:spPr/>
        <p:txBody>
          <a:bodyPr/>
          <a:lstStyle/>
          <a:p>
            <a:r>
              <a:rPr lang="en-US" dirty="0" smtClean="0"/>
              <a:t>Paul’s Mission &amp; Me</a:t>
            </a:r>
            <a:endParaRPr lang="en-US" dirty="0"/>
          </a:p>
        </p:txBody>
      </p:sp>
    </p:spTree>
    <p:extLst>
      <p:ext uri="{BB962C8B-B14F-4D97-AF65-F5344CB8AC3E}">
        <p14:creationId xmlns:p14="http://schemas.microsoft.com/office/powerpoint/2010/main" val="9938034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0930"/>
            <a:ext cx="8229600" cy="5720864"/>
          </a:xfrm>
        </p:spPr>
        <p:txBody>
          <a:bodyPr anchor="ctr"/>
          <a:lstStyle/>
          <a:p>
            <a:pPr marL="0" indent="0">
              <a:buNone/>
            </a:pPr>
            <a:r>
              <a:rPr lang="en-US" b="1" dirty="0" smtClean="0">
                <a:cs typeface="Century Gothic"/>
              </a:rPr>
              <a:t>Acts 13</a:t>
            </a:r>
          </a:p>
          <a:p>
            <a:pPr marL="0" indent="0">
              <a:buNone/>
            </a:pPr>
            <a:r>
              <a:rPr lang="en-US" b="1" dirty="0"/>
              <a:t>13 </a:t>
            </a:r>
            <a:r>
              <a:rPr lang="en-US" dirty="0"/>
              <a:t>Now Paul and his companions set sail from </a:t>
            </a:r>
            <a:r>
              <a:rPr lang="en-US" dirty="0" err="1"/>
              <a:t>Paphos</a:t>
            </a:r>
            <a:r>
              <a:rPr lang="en-US" dirty="0"/>
              <a:t> and came to </a:t>
            </a:r>
            <a:r>
              <a:rPr lang="en-US" dirty="0" err="1"/>
              <a:t>Perga</a:t>
            </a:r>
            <a:r>
              <a:rPr lang="en-US" dirty="0"/>
              <a:t> in </a:t>
            </a:r>
            <a:r>
              <a:rPr lang="en-US" dirty="0" err="1"/>
              <a:t>Pamphylia</a:t>
            </a:r>
            <a:r>
              <a:rPr lang="en-US" dirty="0"/>
              <a:t>. And </a:t>
            </a:r>
            <a:r>
              <a:rPr lang="en-US" b="1" u="sng" dirty="0">
                <a:solidFill>
                  <a:srgbClr val="FFFF00"/>
                </a:solidFill>
              </a:rPr>
              <a:t>John left them and returned to Jerusalem</a:t>
            </a:r>
            <a:r>
              <a:rPr lang="en-US" dirty="0"/>
              <a:t>, </a:t>
            </a:r>
            <a:r>
              <a:rPr lang="en-US" b="1" dirty="0"/>
              <a:t>14 </a:t>
            </a:r>
            <a:r>
              <a:rPr lang="en-US" dirty="0"/>
              <a:t>but they went on from </a:t>
            </a:r>
            <a:r>
              <a:rPr lang="en-US" dirty="0" err="1"/>
              <a:t>Perga</a:t>
            </a:r>
            <a:r>
              <a:rPr lang="en-US" dirty="0"/>
              <a:t> and came to Antioch in </a:t>
            </a:r>
            <a:r>
              <a:rPr lang="en-US" dirty="0" err="1"/>
              <a:t>Pisidia</a:t>
            </a:r>
            <a:r>
              <a:rPr lang="en-US" dirty="0"/>
              <a:t>.</a:t>
            </a:r>
            <a:endParaRPr lang="en-US" dirty="0">
              <a:cs typeface="Century Gothic"/>
            </a:endParaRPr>
          </a:p>
        </p:txBody>
      </p:sp>
    </p:spTree>
    <p:extLst>
      <p:ext uri="{BB962C8B-B14F-4D97-AF65-F5344CB8AC3E}">
        <p14:creationId xmlns:p14="http://schemas.microsoft.com/office/powerpoint/2010/main" val="3560393742"/>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0930"/>
            <a:ext cx="8229600" cy="5720864"/>
          </a:xfrm>
        </p:spPr>
        <p:txBody>
          <a:bodyPr anchor="ctr"/>
          <a:lstStyle/>
          <a:p>
            <a:pPr marL="0" indent="0">
              <a:buNone/>
            </a:pPr>
            <a:r>
              <a:rPr lang="en-US" b="1" dirty="0" smtClean="0">
                <a:cs typeface="Century Gothic"/>
              </a:rPr>
              <a:t>Acts 13</a:t>
            </a:r>
          </a:p>
          <a:p>
            <a:pPr marL="0" indent="0">
              <a:buNone/>
            </a:pPr>
            <a:r>
              <a:rPr lang="en-US" b="1" dirty="0"/>
              <a:t>12 </a:t>
            </a:r>
            <a:r>
              <a:rPr lang="en-US" dirty="0"/>
              <a:t>When we heard this, </a:t>
            </a:r>
            <a:r>
              <a:rPr lang="en-US" b="1" u="sng" dirty="0">
                <a:solidFill>
                  <a:srgbClr val="FFFF00"/>
                </a:solidFill>
              </a:rPr>
              <a:t>we and the people there urged him not to go up to Jerusalem</a:t>
            </a:r>
            <a:r>
              <a:rPr lang="en-US" dirty="0"/>
              <a:t>. </a:t>
            </a:r>
            <a:r>
              <a:rPr lang="en-US" b="1" dirty="0"/>
              <a:t>13 </a:t>
            </a:r>
            <a:r>
              <a:rPr lang="en-US" dirty="0"/>
              <a:t>Then Paul answered, “What are you doing, weeping and breaking my heart? For I am ready not only to be imprisoned but even to die in Jerusalem for the name of the Lord Jesus.”</a:t>
            </a:r>
            <a:endParaRPr lang="en-US" dirty="0">
              <a:cs typeface="Century Gothic"/>
            </a:endParaRPr>
          </a:p>
        </p:txBody>
      </p:sp>
    </p:spTree>
    <p:extLst>
      <p:ext uri="{BB962C8B-B14F-4D97-AF65-F5344CB8AC3E}">
        <p14:creationId xmlns:p14="http://schemas.microsoft.com/office/powerpoint/2010/main" val="1286962944"/>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571500"/>
            <a:ext cx="9144000" cy="5715000"/>
          </a:xfrm>
          <a:prstGeom prst="rect">
            <a:avLst/>
          </a:prstGeom>
        </p:spPr>
      </p:pic>
      <p:sp>
        <p:nvSpPr>
          <p:cNvPr id="2" name="Title 1"/>
          <p:cNvSpPr>
            <a:spLocks noGrp="1"/>
          </p:cNvSpPr>
          <p:nvPr>
            <p:ph type="ctrTitle"/>
          </p:nvPr>
        </p:nvSpPr>
        <p:spPr>
          <a:xfrm>
            <a:off x="464310" y="2769546"/>
            <a:ext cx="8218248" cy="4390742"/>
          </a:xfrm>
        </p:spPr>
        <p:txBody>
          <a:bodyPr>
            <a:normAutofit/>
          </a:bodyPr>
          <a:lstStyle/>
          <a:p>
            <a:pPr algn="l">
              <a:lnSpc>
                <a:spcPct val="70000"/>
              </a:lnSpc>
            </a:pPr>
            <a:r>
              <a:rPr lang="en-US" sz="6600" dirty="0" smtClean="0">
                <a:latin typeface="Century Gothic"/>
                <a:cs typeface="Century Gothic"/>
              </a:rPr>
              <a:t>PAUL’S MISSION </a:t>
            </a:r>
            <a:r>
              <a:rPr lang="en-US" sz="6600" dirty="0">
                <a:latin typeface="Century Gothic"/>
                <a:cs typeface="Century Gothic"/>
              </a:rPr>
              <a:t/>
            </a:r>
            <a:br>
              <a:rPr lang="en-US" sz="6600" dirty="0">
                <a:latin typeface="Century Gothic"/>
                <a:cs typeface="Century Gothic"/>
              </a:rPr>
            </a:br>
            <a:r>
              <a:rPr lang="en-US" sz="8000" dirty="0" smtClean="0">
                <a:latin typeface="Century Gothic"/>
                <a:cs typeface="Century Gothic"/>
              </a:rPr>
              <a:t>				 </a:t>
            </a:r>
            <a:r>
              <a:rPr lang="en-US" sz="4800" dirty="0" smtClean="0">
                <a:latin typeface="Century Gothic"/>
                <a:cs typeface="Century Gothic"/>
              </a:rPr>
              <a:t> </a:t>
            </a:r>
            <a:r>
              <a:rPr lang="en-US" sz="11000" dirty="0" smtClean="0">
                <a:latin typeface="Lucida Handwriting"/>
                <a:cs typeface="Lucida Handwriting"/>
              </a:rPr>
              <a:t>&amp;</a:t>
            </a:r>
            <a:r>
              <a:rPr lang="en-US" sz="7200" dirty="0" smtClean="0">
                <a:latin typeface="Lucida Handwriting"/>
                <a:cs typeface="Lucida Handwriting"/>
              </a:rPr>
              <a:t> </a:t>
            </a:r>
            <a:r>
              <a:rPr lang="en-US" sz="11000" dirty="0" smtClean="0">
                <a:latin typeface="Lucida Handwriting"/>
                <a:cs typeface="Lucida Handwriting"/>
              </a:rPr>
              <a:t>Me</a:t>
            </a:r>
            <a:endParaRPr lang="en-US" sz="11000" dirty="0">
              <a:latin typeface="Lucida Handwriting"/>
              <a:cs typeface="Lucida Handwriting"/>
            </a:endParaRPr>
          </a:p>
        </p:txBody>
      </p:sp>
    </p:spTree>
    <p:extLst>
      <p:ext uri="{BB962C8B-B14F-4D97-AF65-F5344CB8AC3E}">
        <p14:creationId xmlns:p14="http://schemas.microsoft.com/office/powerpoint/2010/main" val="97254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41023_083850.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7286" y="1131348"/>
            <a:ext cx="8169428" cy="4595303"/>
          </a:xfrm>
          <a:prstGeom prst="rect">
            <a:avLst/>
          </a:prstGeom>
        </p:spPr>
      </p:pic>
    </p:spTree>
    <p:extLst>
      <p:ext uri="{BB962C8B-B14F-4D97-AF65-F5344CB8AC3E}">
        <p14:creationId xmlns:p14="http://schemas.microsoft.com/office/powerpoint/2010/main" val="249692784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tabLst>
                <a:tab pos="635000" algn="l"/>
              </a:tabLst>
            </a:pPr>
            <a:r>
              <a:rPr lang="en-US" dirty="0" smtClean="0"/>
              <a:t>5. 	Mission makes us like </a:t>
            </a:r>
            <a:r>
              <a:rPr lang="en-US" dirty="0"/>
              <a:t>J</a:t>
            </a:r>
            <a:r>
              <a:rPr lang="en-US" dirty="0" smtClean="0"/>
              <a:t>esus</a:t>
            </a:r>
            <a:endParaRPr lang="en-US" dirty="0"/>
          </a:p>
        </p:txBody>
      </p:sp>
      <p:sp>
        <p:nvSpPr>
          <p:cNvPr id="3" name="Text Placeholder 2"/>
          <p:cNvSpPr>
            <a:spLocks noGrp="1"/>
          </p:cNvSpPr>
          <p:nvPr>
            <p:ph type="body" idx="1"/>
          </p:nvPr>
        </p:nvSpPr>
        <p:spPr/>
        <p:txBody>
          <a:bodyPr/>
          <a:lstStyle/>
          <a:p>
            <a:r>
              <a:rPr lang="en-US" dirty="0" smtClean="0"/>
              <a:t>Paul’s Mission &amp; Me</a:t>
            </a:r>
            <a:endParaRPr lang="en-US" dirty="0"/>
          </a:p>
        </p:txBody>
      </p:sp>
    </p:spTree>
    <p:extLst>
      <p:ext uri="{BB962C8B-B14F-4D97-AF65-F5344CB8AC3E}">
        <p14:creationId xmlns:p14="http://schemas.microsoft.com/office/powerpoint/2010/main" val="19239748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86143171"/>
              </p:ext>
            </p:extLst>
          </p:nvPr>
        </p:nvGraphicFramePr>
        <p:xfrm>
          <a:off x="662633" y="1799963"/>
          <a:ext cx="7841166" cy="4050790"/>
        </p:xfrm>
        <a:graphic>
          <a:graphicData uri="http://schemas.openxmlformats.org/drawingml/2006/table">
            <a:tbl>
              <a:tblPr firstRow="1" bandRow="1">
                <a:tableStyleId>{5C22544A-7EE6-4342-B048-85BDC9FD1C3A}</a:tableStyleId>
              </a:tblPr>
              <a:tblGrid>
                <a:gridCol w="3920583"/>
                <a:gridCol w="3920583"/>
              </a:tblGrid>
              <a:tr h="810158">
                <a:tc>
                  <a:txBody>
                    <a:bodyPr/>
                    <a:lstStyle/>
                    <a:p>
                      <a:pPr algn="ctr"/>
                      <a:r>
                        <a:rPr lang="en-US" sz="2800" dirty="0" smtClean="0"/>
                        <a:t>Jesus</a:t>
                      </a:r>
                      <a:endParaRPr lang="en-US" sz="2800" dirty="0"/>
                    </a:p>
                  </a:txBody>
                  <a:tcPr anchor="ctr"/>
                </a:tc>
                <a:tc>
                  <a:txBody>
                    <a:bodyPr/>
                    <a:lstStyle/>
                    <a:p>
                      <a:pPr algn="ctr"/>
                      <a:r>
                        <a:rPr lang="en-US" sz="2800" dirty="0" smtClean="0"/>
                        <a:t>Paul</a:t>
                      </a:r>
                      <a:endParaRPr lang="en-US" sz="2800" dirty="0"/>
                    </a:p>
                  </a:txBody>
                  <a:tcPr anchor="ctr"/>
                </a:tc>
              </a:tr>
              <a:tr h="810158">
                <a:tc>
                  <a:txBody>
                    <a:bodyPr/>
                    <a:lstStyle/>
                    <a:p>
                      <a:pPr algn="ctr"/>
                      <a:r>
                        <a:rPr lang="en-US" sz="2400" dirty="0" smtClean="0"/>
                        <a:t>Sanhedrin,</a:t>
                      </a:r>
                      <a:r>
                        <a:rPr lang="en-US" sz="2400" baseline="0" dirty="0" smtClean="0"/>
                        <a:t> </a:t>
                      </a:r>
                      <a:r>
                        <a:rPr lang="en-US" sz="2400" baseline="0" dirty="0" err="1" smtClean="0"/>
                        <a:t>Lk</a:t>
                      </a:r>
                      <a:r>
                        <a:rPr lang="en-US" sz="2400" baseline="0" dirty="0" smtClean="0"/>
                        <a:t> 22:54-71</a:t>
                      </a:r>
                      <a:endParaRPr lang="en-US" sz="2400" dirty="0"/>
                    </a:p>
                  </a:txBody>
                  <a:tcPr anchor="ctr"/>
                </a:tc>
                <a:tc>
                  <a:txBody>
                    <a:bodyPr/>
                    <a:lstStyle/>
                    <a:p>
                      <a:pPr algn="ctr"/>
                      <a:r>
                        <a:rPr lang="en-US" sz="2400" dirty="0" smtClean="0"/>
                        <a:t>Sanhedrin, Acts 22:30-23:10</a:t>
                      </a:r>
                      <a:endParaRPr lang="en-US" sz="2400" dirty="0"/>
                    </a:p>
                  </a:txBody>
                  <a:tcPr anchor="ctr"/>
                </a:tc>
              </a:tr>
              <a:tr h="810158">
                <a:tc>
                  <a:txBody>
                    <a:bodyPr/>
                    <a:lstStyle/>
                    <a:p>
                      <a:pPr algn="ctr"/>
                      <a:r>
                        <a:rPr lang="en-US" sz="2400" dirty="0" smtClean="0"/>
                        <a:t>Pilate, </a:t>
                      </a:r>
                      <a:r>
                        <a:rPr lang="en-US" sz="2400" dirty="0" err="1" smtClean="0"/>
                        <a:t>Lk</a:t>
                      </a:r>
                      <a:r>
                        <a:rPr lang="en-US" sz="2400" dirty="0" smtClean="0"/>
                        <a:t> 23:1-5</a:t>
                      </a:r>
                      <a:endParaRPr lang="en-US" sz="2400" dirty="0"/>
                    </a:p>
                  </a:txBody>
                  <a:tcPr anchor="ctr"/>
                </a:tc>
                <a:tc>
                  <a:txBody>
                    <a:bodyPr/>
                    <a:lstStyle/>
                    <a:p>
                      <a:pPr algn="ctr"/>
                      <a:r>
                        <a:rPr lang="en-US" sz="2400" dirty="0" smtClean="0"/>
                        <a:t>Felix, Acts 24:1-27</a:t>
                      </a:r>
                      <a:endParaRPr lang="en-US" sz="2400" dirty="0"/>
                    </a:p>
                  </a:txBody>
                  <a:tcPr anchor="ctr"/>
                </a:tc>
              </a:tr>
              <a:tr h="810158">
                <a:tc>
                  <a:txBody>
                    <a:bodyPr/>
                    <a:lstStyle/>
                    <a:p>
                      <a:pPr algn="ctr"/>
                      <a:r>
                        <a:rPr lang="en-US" sz="2400" dirty="0" smtClean="0"/>
                        <a:t>Herod, </a:t>
                      </a:r>
                      <a:r>
                        <a:rPr lang="en-US" sz="2400" dirty="0" err="1" smtClean="0"/>
                        <a:t>Lk</a:t>
                      </a:r>
                      <a:r>
                        <a:rPr lang="en-US" sz="2400" baseline="0" dirty="0" smtClean="0"/>
                        <a:t> 23:6-16</a:t>
                      </a:r>
                      <a:endParaRPr lang="en-US" sz="2400" dirty="0"/>
                    </a:p>
                  </a:txBody>
                  <a:tcPr anchor="ctr"/>
                </a:tc>
                <a:tc>
                  <a:txBody>
                    <a:bodyPr/>
                    <a:lstStyle/>
                    <a:p>
                      <a:pPr algn="ctr"/>
                      <a:r>
                        <a:rPr lang="en-US" sz="2400" dirty="0" smtClean="0"/>
                        <a:t>Festus, Acts 25:1-12</a:t>
                      </a:r>
                      <a:endParaRPr lang="en-US" sz="2400" dirty="0"/>
                    </a:p>
                  </a:txBody>
                  <a:tcPr anchor="ctr"/>
                </a:tc>
              </a:tr>
              <a:tr h="810158">
                <a:tc>
                  <a:txBody>
                    <a:bodyPr/>
                    <a:lstStyle/>
                    <a:p>
                      <a:pPr algn="ctr"/>
                      <a:r>
                        <a:rPr lang="en-US" sz="2400" dirty="0" smtClean="0"/>
                        <a:t>Pilate, </a:t>
                      </a:r>
                      <a:r>
                        <a:rPr lang="en-US" sz="2400" dirty="0" err="1" smtClean="0"/>
                        <a:t>Lk</a:t>
                      </a:r>
                      <a:r>
                        <a:rPr lang="en-US" sz="2400" dirty="0" smtClean="0"/>
                        <a:t> 23:17-25</a:t>
                      </a:r>
                      <a:endParaRPr lang="en-US" sz="2400" dirty="0"/>
                    </a:p>
                  </a:txBody>
                  <a:tcPr anchor="ctr"/>
                </a:tc>
                <a:tc>
                  <a:txBody>
                    <a:bodyPr/>
                    <a:lstStyle/>
                    <a:p>
                      <a:pPr algn="ctr"/>
                      <a:r>
                        <a:rPr lang="en-US" sz="2400" dirty="0" smtClean="0"/>
                        <a:t>Herod, Acts 25:13-26:32</a:t>
                      </a:r>
                      <a:endParaRPr lang="en-US" sz="2400" dirty="0"/>
                    </a:p>
                  </a:txBody>
                  <a:tcPr anchor="ctr"/>
                </a:tc>
              </a:tr>
            </a:tbl>
          </a:graphicData>
        </a:graphic>
      </p:graphicFrame>
      <p:sp>
        <p:nvSpPr>
          <p:cNvPr id="3" name="Title 2"/>
          <p:cNvSpPr>
            <a:spLocks noGrp="1"/>
          </p:cNvSpPr>
          <p:nvPr>
            <p:ph type="title"/>
          </p:nvPr>
        </p:nvSpPr>
        <p:spPr/>
        <p:txBody>
          <a:bodyPr/>
          <a:lstStyle/>
          <a:p>
            <a:r>
              <a:rPr lang="en-US" b="1" dirty="0" smtClean="0"/>
              <a:t>The Trials</a:t>
            </a:r>
            <a:endParaRPr lang="en-US" b="1" dirty="0"/>
          </a:p>
        </p:txBody>
      </p:sp>
    </p:spTree>
    <p:extLst>
      <p:ext uri="{BB962C8B-B14F-4D97-AF65-F5344CB8AC3E}">
        <p14:creationId xmlns:p14="http://schemas.microsoft.com/office/powerpoint/2010/main" val="2613223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88407339"/>
              </p:ext>
            </p:extLst>
          </p:nvPr>
        </p:nvGraphicFramePr>
        <p:xfrm>
          <a:off x="662633" y="1799963"/>
          <a:ext cx="7841166" cy="4133089"/>
        </p:xfrm>
        <a:graphic>
          <a:graphicData uri="http://schemas.openxmlformats.org/drawingml/2006/table">
            <a:tbl>
              <a:tblPr firstRow="1" bandRow="1">
                <a:tableStyleId>{5C22544A-7EE6-4342-B048-85BDC9FD1C3A}</a:tableStyleId>
              </a:tblPr>
              <a:tblGrid>
                <a:gridCol w="3920583"/>
                <a:gridCol w="3920583"/>
              </a:tblGrid>
              <a:tr h="789775">
                <a:tc>
                  <a:txBody>
                    <a:bodyPr/>
                    <a:lstStyle/>
                    <a:p>
                      <a:pPr algn="ctr"/>
                      <a:r>
                        <a:rPr lang="en-US" sz="2800" dirty="0" smtClean="0"/>
                        <a:t>Jesus</a:t>
                      </a:r>
                      <a:endParaRPr lang="en-US" sz="2800" dirty="0"/>
                    </a:p>
                  </a:txBody>
                  <a:tcPr anchor="ctr"/>
                </a:tc>
                <a:tc>
                  <a:txBody>
                    <a:bodyPr/>
                    <a:lstStyle/>
                    <a:p>
                      <a:pPr algn="ctr"/>
                      <a:r>
                        <a:rPr lang="en-US" sz="2800" dirty="0" smtClean="0"/>
                        <a:t>Paul</a:t>
                      </a:r>
                      <a:endParaRPr lang="en-US" sz="2800" dirty="0"/>
                    </a:p>
                  </a:txBody>
                  <a:tcPr anchor="ctr"/>
                </a:tc>
              </a:tr>
              <a:tr h="789775">
                <a:tc>
                  <a:txBody>
                    <a:bodyPr/>
                    <a:lstStyle/>
                    <a:p>
                      <a:pPr algn="ctr"/>
                      <a:r>
                        <a:rPr lang="en-US" sz="2400" dirty="0" smtClean="0"/>
                        <a:t>Misleading people,</a:t>
                      </a:r>
                      <a:r>
                        <a:rPr lang="en-US" sz="2400" baseline="0" dirty="0" smtClean="0"/>
                        <a:t> </a:t>
                      </a:r>
                      <a:r>
                        <a:rPr lang="en-US" sz="2400" baseline="0" dirty="0" err="1" smtClean="0"/>
                        <a:t>Lk</a:t>
                      </a:r>
                      <a:r>
                        <a:rPr lang="en-US" sz="2400" baseline="0" dirty="0" smtClean="0"/>
                        <a:t> 23:2</a:t>
                      </a:r>
                      <a:endParaRPr lang="en-US" sz="2400" dirty="0"/>
                    </a:p>
                  </a:txBody>
                  <a:tcPr anchor="ctr"/>
                </a:tc>
                <a:tc>
                  <a:txBody>
                    <a:bodyPr/>
                    <a:lstStyle/>
                    <a:p>
                      <a:pPr algn="ctr"/>
                      <a:r>
                        <a:rPr lang="en-US" sz="2400" dirty="0" smtClean="0"/>
                        <a:t>Misleading people, Acts 24:5</a:t>
                      </a:r>
                      <a:endParaRPr lang="en-US" sz="2400" dirty="0"/>
                    </a:p>
                  </a:txBody>
                  <a:tcPr anchor="ctr"/>
                </a:tc>
              </a:tr>
              <a:tr h="881882">
                <a:tc>
                  <a:txBody>
                    <a:bodyPr/>
                    <a:lstStyle/>
                    <a:p>
                      <a:pPr algn="ctr"/>
                      <a:r>
                        <a:rPr lang="en-US" sz="2400" dirty="0" smtClean="0"/>
                        <a:t>Opposes Caesar’s decrees,   </a:t>
                      </a:r>
                      <a:r>
                        <a:rPr lang="en-US" sz="2400" dirty="0" err="1" smtClean="0"/>
                        <a:t>Lk</a:t>
                      </a:r>
                      <a:r>
                        <a:rPr lang="en-US" sz="2400" dirty="0" smtClean="0"/>
                        <a:t> 23:2</a:t>
                      </a:r>
                      <a:endParaRPr lang="en-US" sz="2400" dirty="0"/>
                    </a:p>
                  </a:txBody>
                  <a:tcPr anchor="ctr"/>
                </a:tc>
                <a:tc>
                  <a:txBody>
                    <a:bodyPr/>
                    <a:lstStyle/>
                    <a:p>
                      <a:pPr algn="ctr"/>
                      <a:r>
                        <a:rPr lang="en-US" sz="2400" dirty="0" smtClean="0"/>
                        <a:t>Opposes Caesar’s decrees, Acts 17:7</a:t>
                      </a:r>
                      <a:endParaRPr lang="en-US" sz="2400" dirty="0"/>
                    </a:p>
                  </a:txBody>
                  <a:tcPr anchor="ctr"/>
                </a:tc>
              </a:tr>
              <a:tr h="789775">
                <a:tc>
                  <a:txBody>
                    <a:bodyPr/>
                    <a:lstStyle/>
                    <a:p>
                      <a:pPr algn="ctr"/>
                      <a:r>
                        <a:rPr lang="en-US" sz="2400" dirty="0" smtClean="0"/>
                        <a:t>Stirs up people, </a:t>
                      </a:r>
                      <a:r>
                        <a:rPr lang="en-US" sz="2400" dirty="0" err="1" smtClean="0"/>
                        <a:t>Lk</a:t>
                      </a:r>
                      <a:r>
                        <a:rPr lang="en-US" sz="2400" baseline="0" dirty="0" smtClean="0"/>
                        <a:t> 23:5</a:t>
                      </a:r>
                      <a:endParaRPr lang="en-US" sz="2400" dirty="0"/>
                    </a:p>
                  </a:txBody>
                  <a:tcPr anchor="ctr"/>
                </a:tc>
                <a:tc>
                  <a:txBody>
                    <a:bodyPr/>
                    <a:lstStyle/>
                    <a:p>
                      <a:pPr algn="ctr"/>
                      <a:r>
                        <a:rPr lang="en-US" sz="2400" dirty="0" smtClean="0"/>
                        <a:t>Stirs up people, Acts 24:5</a:t>
                      </a:r>
                      <a:endParaRPr lang="en-US" sz="2400" dirty="0"/>
                    </a:p>
                  </a:txBody>
                  <a:tcPr anchor="ctr"/>
                </a:tc>
              </a:tr>
              <a:tr h="881882">
                <a:tc>
                  <a:txBody>
                    <a:bodyPr/>
                    <a:lstStyle/>
                    <a:p>
                      <a:pPr algn="ctr"/>
                      <a:r>
                        <a:rPr lang="en-US" sz="2400" dirty="0" smtClean="0"/>
                        <a:t>Claiming authority of Christ as threat to Caesar, </a:t>
                      </a:r>
                      <a:r>
                        <a:rPr lang="en-US" sz="2400" dirty="0" err="1" smtClean="0"/>
                        <a:t>Lk</a:t>
                      </a:r>
                      <a:r>
                        <a:rPr lang="en-US" sz="2400" dirty="0" smtClean="0"/>
                        <a:t> 23:2</a:t>
                      </a:r>
                      <a:endParaRPr lang="en-US" sz="2400" dirty="0"/>
                    </a:p>
                  </a:txBody>
                  <a:tcPr anchor="ctr"/>
                </a:tc>
                <a:tc>
                  <a:txBody>
                    <a:bodyPr/>
                    <a:lstStyle/>
                    <a:p>
                      <a:pPr algn="ctr"/>
                      <a:r>
                        <a:rPr lang="en-US" sz="2400" dirty="0" smtClean="0"/>
                        <a:t>Claiming authority of Christ</a:t>
                      </a:r>
                      <a:r>
                        <a:rPr lang="en-US" sz="2400" baseline="0" dirty="0" smtClean="0"/>
                        <a:t> as threat</a:t>
                      </a:r>
                      <a:r>
                        <a:rPr lang="en-US" sz="2400" dirty="0" smtClean="0"/>
                        <a:t> to Caesar, Acts 17:7</a:t>
                      </a:r>
                      <a:endParaRPr lang="en-US" sz="2400" dirty="0"/>
                    </a:p>
                  </a:txBody>
                  <a:tcPr anchor="ctr"/>
                </a:tc>
              </a:tr>
            </a:tbl>
          </a:graphicData>
        </a:graphic>
      </p:graphicFrame>
      <p:sp>
        <p:nvSpPr>
          <p:cNvPr id="3" name="Title 2"/>
          <p:cNvSpPr>
            <a:spLocks noGrp="1"/>
          </p:cNvSpPr>
          <p:nvPr>
            <p:ph type="title"/>
          </p:nvPr>
        </p:nvSpPr>
        <p:spPr/>
        <p:txBody>
          <a:bodyPr/>
          <a:lstStyle/>
          <a:p>
            <a:r>
              <a:rPr lang="en-US" b="1" dirty="0" smtClean="0"/>
              <a:t>The Accusations</a:t>
            </a:r>
            <a:endParaRPr lang="en-US" b="1" dirty="0"/>
          </a:p>
        </p:txBody>
      </p:sp>
    </p:spTree>
    <p:extLst>
      <p:ext uri="{BB962C8B-B14F-4D97-AF65-F5344CB8AC3E}">
        <p14:creationId xmlns:p14="http://schemas.microsoft.com/office/powerpoint/2010/main" val="4220455107"/>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71338682"/>
              </p:ext>
            </p:extLst>
          </p:nvPr>
        </p:nvGraphicFramePr>
        <p:xfrm>
          <a:off x="662633" y="1799963"/>
          <a:ext cx="7841166" cy="4199459"/>
        </p:xfrm>
        <a:graphic>
          <a:graphicData uri="http://schemas.openxmlformats.org/drawingml/2006/table">
            <a:tbl>
              <a:tblPr firstRow="1" bandRow="1">
                <a:tableStyleId>{5C22544A-7EE6-4342-B048-85BDC9FD1C3A}</a:tableStyleId>
              </a:tblPr>
              <a:tblGrid>
                <a:gridCol w="3920583"/>
                <a:gridCol w="3920583"/>
              </a:tblGrid>
              <a:tr h="789775">
                <a:tc>
                  <a:txBody>
                    <a:bodyPr/>
                    <a:lstStyle/>
                    <a:p>
                      <a:pPr algn="ctr"/>
                      <a:r>
                        <a:rPr lang="en-US" sz="2800" dirty="0" smtClean="0"/>
                        <a:t>Jesus</a:t>
                      </a:r>
                      <a:endParaRPr lang="en-US" sz="2800" dirty="0"/>
                    </a:p>
                  </a:txBody>
                  <a:tcPr anchor="ctr"/>
                </a:tc>
                <a:tc>
                  <a:txBody>
                    <a:bodyPr/>
                    <a:lstStyle/>
                    <a:p>
                      <a:pPr algn="ctr"/>
                      <a:r>
                        <a:rPr lang="en-US" sz="2800" dirty="0" smtClean="0"/>
                        <a:t>Paul</a:t>
                      </a:r>
                      <a:endParaRPr lang="en-US" sz="2800" dirty="0"/>
                    </a:p>
                  </a:txBody>
                  <a:tcPr anchor="ctr"/>
                </a:tc>
              </a:tr>
              <a:tr h="789775">
                <a:tc>
                  <a:txBody>
                    <a:bodyPr/>
                    <a:lstStyle/>
                    <a:p>
                      <a:pPr algn="ctr"/>
                      <a:r>
                        <a:rPr lang="en-US" sz="2400" dirty="0" smtClean="0"/>
                        <a:t>Pilate – not guilty,</a:t>
                      </a:r>
                      <a:r>
                        <a:rPr lang="en-US" sz="2400" baseline="0" dirty="0" smtClean="0"/>
                        <a:t> </a:t>
                      </a:r>
                      <a:r>
                        <a:rPr lang="en-US" sz="2400" baseline="0" dirty="0" err="1" smtClean="0"/>
                        <a:t>Lk</a:t>
                      </a:r>
                      <a:r>
                        <a:rPr lang="en-US" sz="2400" baseline="0" dirty="0" smtClean="0"/>
                        <a:t> 23:4</a:t>
                      </a:r>
                      <a:endParaRPr lang="en-US" sz="2400" dirty="0"/>
                    </a:p>
                  </a:txBody>
                  <a:tcPr anchor="ctr"/>
                </a:tc>
                <a:tc>
                  <a:txBody>
                    <a:bodyPr/>
                    <a:lstStyle/>
                    <a:p>
                      <a:pPr algn="ctr"/>
                      <a:r>
                        <a:rPr lang="en-US" sz="2400" dirty="0" smtClean="0"/>
                        <a:t>Claudius </a:t>
                      </a:r>
                      <a:r>
                        <a:rPr lang="en-US" sz="2400" dirty="0" err="1" smtClean="0"/>
                        <a:t>Lysias</a:t>
                      </a:r>
                      <a:r>
                        <a:rPr lang="en-US" sz="2400" dirty="0" smtClean="0"/>
                        <a:t> – not guilty, Acts 23:29</a:t>
                      </a:r>
                      <a:endParaRPr lang="en-US" sz="2400" dirty="0"/>
                    </a:p>
                  </a:txBody>
                  <a:tcPr anchor="ctr"/>
                </a:tc>
              </a:tr>
              <a:tr h="881882">
                <a:tc>
                  <a:txBody>
                    <a:bodyPr/>
                    <a:lstStyle/>
                    <a:p>
                      <a:pPr algn="ctr"/>
                      <a:r>
                        <a:rPr lang="en-US" sz="2400" dirty="0" smtClean="0"/>
                        <a:t>Pilate</a:t>
                      </a:r>
                      <a:r>
                        <a:rPr lang="en-US" sz="2400" baseline="0" dirty="0" smtClean="0"/>
                        <a:t> – not guilty, </a:t>
                      </a:r>
                      <a:r>
                        <a:rPr lang="en-US" sz="2400" baseline="0" dirty="0" err="1" smtClean="0"/>
                        <a:t>Lk</a:t>
                      </a:r>
                      <a:r>
                        <a:rPr lang="en-US" sz="2400" baseline="0" dirty="0" smtClean="0"/>
                        <a:t> 23:14</a:t>
                      </a:r>
                      <a:endParaRPr lang="en-US" sz="2400" dirty="0"/>
                    </a:p>
                  </a:txBody>
                  <a:tcPr anchor="ctr"/>
                </a:tc>
                <a:tc>
                  <a:txBody>
                    <a:bodyPr/>
                    <a:lstStyle/>
                    <a:p>
                      <a:pPr algn="ctr"/>
                      <a:r>
                        <a:rPr lang="en-US" sz="2400" dirty="0" smtClean="0"/>
                        <a:t>Pharisees – nothing wrong, Acts 23:9</a:t>
                      </a:r>
                      <a:endParaRPr lang="en-US" sz="2400" dirty="0"/>
                    </a:p>
                  </a:txBody>
                  <a:tcPr anchor="ctr"/>
                </a:tc>
              </a:tr>
              <a:tr h="789775">
                <a:tc>
                  <a:txBody>
                    <a:bodyPr/>
                    <a:lstStyle/>
                    <a:p>
                      <a:pPr algn="ctr"/>
                      <a:r>
                        <a:rPr lang="en-US" sz="2400" dirty="0" smtClean="0"/>
                        <a:t>Pilate – nothing deserving death, </a:t>
                      </a:r>
                      <a:r>
                        <a:rPr lang="en-US" sz="2400" dirty="0" err="1" smtClean="0"/>
                        <a:t>Lk</a:t>
                      </a:r>
                      <a:r>
                        <a:rPr lang="en-US" sz="2400" dirty="0" smtClean="0"/>
                        <a:t> 23:15</a:t>
                      </a:r>
                      <a:endParaRPr lang="en-US" sz="2400" dirty="0"/>
                    </a:p>
                  </a:txBody>
                  <a:tcPr anchor="ctr"/>
                </a:tc>
                <a:tc>
                  <a:txBody>
                    <a:bodyPr/>
                    <a:lstStyle/>
                    <a:p>
                      <a:pPr algn="ctr"/>
                      <a:r>
                        <a:rPr lang="en-US" sz="2400" dirty="0" smtClean="0"/>
                        <a:t>Festus – nothing deserving death, Acts 25:25</a:t>
                      </a:r>
                      <a:endParaRPr lang="en-US" sz="2400" dirty="0"/>
                    </a:p>
                  </a:txBody>
                  <a:tcPr anchor="ctr"/>
                </a:tc>
              </a:tr>
              <a:tr h="881882">
                <a:tc>
                  <a:txBody>
                    <a:bodyPr/>
                    <a:lstStyle/>
                    <a:p>
                      <a:pPr algn="ctr"/>
                      <a:r>
                        <a:rPr lang="en-US" sz="2400" dirty="0" smtClean="0"/>
                        <a:t>Pilate – would have released, </a:t>
                      </a:r>
                      <a:r>
                        <a:rPr lang="en-US" sz="2400" dirty="0" err="1" smtClean="0"/>
                        <a:t>Lk</a:t>
                      </a:r>
                      <a:r>
                        <a:rPr lang="en-US" sz="2400" dirty="0" smtClean="0"/>
                        <a:t> 23:16, 20</a:t>
                      </a:r>
                      <a:endParaRPr lang="en-US" sz="2400" dirty="0"/>
                    </a:p>
                  </a:txBody>
                  <a:tcPr anchor="ctr"/>
                </a:tc>
                <a:tc>
                  <a:txBody>
                    <a:bodyPr/>
                    <a:lstStyle/>
                    <a:p>
                      <a:pPr algn="ctr"/>
                      <a:r>
                        <a:rPr lang="en-US" sz="2400" dirty="0" smtClean="0"/>
                        <a:t>Agrippa – would have released,</a:t>
                      </a:r>
                      <a:r>
                        <a:rPr lang="en-US" sz="2400" baseline="0" dirty="0" smtClean="0"/>
                        <a:t> Acts 26:32</a:t>
                      </a:r>
                      <a:endParaRPr lang="en-US" sz="2400" dirty="0"/>
                    </a:p>
                  </a:txBody>
                  <a:tcPr anchor="ctr"/>
                </a:tc>
              </a:tr>
            </a:tbl>
          </a:graphicData>
        </a:graphic>
      </p:graphicFrame>
      <p:sp>
        <p:nvSpPr>
          <p:cNvPr id="3" name="Title 2"/>
          <p:cNvSpPr>
            <a:spLocks noGrp="1"/>
          </p:cNvSpPr>
          <p:nvPr>
            <p:ph type="title"/>
          </p:nvPr>
        </p:nvSpPr>
        <p:spPr/>
        <p:txBody>
          <a:bodyPr/>
          <a:lstStyle/>
          <a:p>
            <a:r>
              <a:rPr lang="en-US" b="1" dirty="0" smtClean="0"/>
              <a:t>The Verdicts</a:t>
            </a:r>
            <a:endParaRPr lang="en-US" b="1" dirty="0"/>
          </a:p>
        </p:txBody>
      </p:sp>
    </p:spTree>
    <p:extLst>
      <p:ext uri="{BB962C8B-B14F-4D97-AF65-F5344CB8AC3E}">
        <p14:creationId xmlns:p14="http://schemas.microsoft.com/office/powerpoint/2010/main" val="426725084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23297491"/>
              </p:ext>
            </p:extLst>
          </p:nvPr>
        </p:nvGraphicFramePr>
        <p:xfrm>
          <a:off x="662633" y="1799963"/>
          <a:ext cx="7841166" cy="3532975"/>
        </p:xfrm>
        <a:graphic>
          <a:graphicData uri="http://schemas.openxmlformats.org/drawingml/2006/table">
            <a:tbl>
              <a:tblPr firstRow="1" bandRow="1">
                <a:tableStyleId>{5C22544A-7EE6-4342-B048-85BDC9FD1C3A}</a:tableStyleId>
              </a:tblPr>
              <a:tblGrid>
                <a:gridCol w="3920583"/>
                <a:gridCol w="3920583"/>
              </a:tblGrid>
              <a:tr h="789775">
                <a:tc>
                  <a:txBody>
                    <a:bodyPr/>
                    <a:lstStyle/>
                    <a:p>
                      <a:pPr algn="ctr"/>
                      <a:r>
                        <a:rPr lang="en-US" sz="2800" dirty="0" smtClean="0"/>
                        <a:t>Jesus</a:t>
                      </a:r>
                      <a:endParaRPr lang="en-US" sz="2800" dirty="0"/>
                    </a:p>
                  </a:txBody>
                  <a:tcPr anchor="ctr"/>
                </a:tc>
                <a:tc>
                  <a:txBody>
                    <a:bodyPr/>
                    <a:lstStyle/>
                    <a:p>
                      <a:pPr algn="ctr"/>
                      <a:r>
                        <a:rPr lang="en-US" sz="2800" dirty="0" smtClean="0"/>
                        <a:t>Paul</a:t>
                      </a:r>
                      <a:endParaRPr lang="en-US" sz="2800" dirty="0"/>
                    </a:p>
                  </a:txBody>
                  <a:tcPr anchor="ctr"/>
                </a:tc>
              </a:tr>
              <a:tr h="789775">
                <a:tc>
                  <a:txBody>
                    <a:bodyPr/>
                    <a:lstStyle/>
                    <a:p>
                      <a:pPr algn="ctr"/>
                      <a:r>
                        <a:rPr lang="en-US" sz="2400" dirty="0" smtClean="0"/>
                        <a:t>“Away with this man,</a:t>
                      </a:r>
                      <a:r>
                        <a:rPr lang="en-US" sz="2400" baseline="0" dirty="0" smtClean="0"/>
                        <a:t> and release to us Barabbas”</a:t>
                      </a:r>
                    </a:p>
                    <a:p>
                      <a:pPr algn="ctr"/>
                      <a:r>
                        <a:rPr lang="en-US" sz="2400" baseline="0" dirty="0" err="1" smtClean="0"/>
                        <a:t>Lk</a:t>
                      </a:r>
                      <a:r>
                        <a:rPr lang="en-US" sz="2400" baseline="0" dirty="0" smtClean="0"/>
                        <a:t> 23:18</a:t>
                      </a:r>
                      <a:endParaRPr lang="en-US" sz="2400" dirty="0"/>
                    </a:p>
                  </a:txBody>
                  <a:tcPr anchor="ctr"/>
                </a:tc>
                <a:tc>
                  <a:txBody>
                    <a:bodyPr/>
                    <a:lstStyle/>
                    <a:p>
                      <a:pPr algn="ctr"/>
                      <a:r>
                        <a:rPr lang="en-US" sz="2400" dirty="0" smtClean="0"/>
                        <a:t>“Away with him” </a:t>
                      </a:r>
                    </a:p>
                    <a:p>
                      <a:pPr algn="ctr"/>
                      <a:r>
                        <a:rPr lang="en-US" sz="2400" dirty="0" smtClean="0"/>
                        <a:t>Acts 21:36</a:t>
                      </a:r>
                      <a:endParaRPr lang="en-US" sz="2400" dirty="0"/>
                    </a:p>
                  </a:txBody>
                  <a:tcPr anchor="ctr"/>
                </a:tc>
              </a:tr>
              <a:tr h="881882">
                <a:tc>
                  <a:txBody>
                    <a:bodyPr/>
                    <a:lstStyle/>
                    <a:p>
                      <a:pPr algn="ctr"/>
                      <a:r>
                        <a:rPr lang="en-US" sz="2400" dirty="0" smtClean="0"/>
                        <a:t>“Crucify,</a:t>
                      </a:r>
                      <a:r>
                        <a:rPr lang="en-US" sz="2400" baseline="0" dirty="0" smtClean="0"/>
                        <a:t> crucify him!”</a:t>
                      </a:r>
                    </a:p>
                    <a:p>
                      <a:pPr algn="ctr"/>
                      <a:r>
                        <a:rPr lang="en-US" sz="2400" baseline="0" dirty="0" err="1" smtClean="0"/>
                        <a:t>Lk</a:t>
                      </a:r>
                      <a:r>
                        <a:rPr lang="en-US" sz="2400" baseline="0" dirty="0" smtClean="0"/>
                        <a:t> 23:21</a:t>
                      </a:r>
                      <a:endParaRPr lang="en-US" sz="2400" dirty="0"/>
                    </a:p>
                  </a:txBody>
                  <a:tcPr anchor="ctr"/>
                </a:tc>
                <a:tc>
                  <a:txBody>
                    <a:bodyPr/>
                    <a:lstStyle/>
                    <a:p>
                      <a:pPr algn="ctr"/>
                      <a:r>
                        <a:rPr lang="en-US" sz="2400" dirty="0" smtClean="0"/>
                        <a:t>“Away with such a fellow from the earth! For he</a:t>
                      </a:r>
                      <a:r>
                        <a:rPr lang="en-US" sz="2400" baseline="0" dirty="0" smtClean="0"/>
                        <a:t> should not be allowed to live.”</a:t>
                      </a:r>
                    </a:p>
                    <a:p>
                      <a:pPr algn="ctr"/>
                      <a:r>
                        <a:rPr lang="en-US" sz="2400" baseline="0" dirty="0" smtClean="0"/>
                        <a:t>Acts 22:22</a:t>
                      </a:r>
                      <a:endParaRPr lang="en-US" sz="2400" dirty="0"/>
                    </a:p>
                  </a:txBody>
                  <a:tcPr anchor="ctr"/>
                </a:tc>
              </a:tr>
            </a:tbl>
          </a:graphicData>
        </a:graphic>
      </p:graphicFrame>
      <p:sp>
        <p:nvSpPr>
          <p:cNvPr id="3" name="Title 2"/>
          <p:cNvSpPr>
            <a:spLocks noGrp="1"/>
          </p:cNvSpPr>
          <p:nvPr>
            <p:ph type="title"/>
          </p:nvPr>
        </p:nvSpPr>
        <p:spPr/>
        <p:txBody>
          <a:bodyPr/>
          <a:lstStyle/>
          <a:p>
            <a:r>
              <a:rPr lang="en-US" b="1" dirty="0" smtClean="0"/>
              <a:t>The Cry of the Multitude</a:t>
            </a:r>
            <a:endParaRPr lang="en-US" b="1" dirty="0"/>
          </a:p>
        </p:txBody>
      </p:sp>
    </p:spTree>
    <p:extLst>
      <p:ext uri="{BB962C8B-B14F-4D97-AF65-F5344CB8AC3E}">
        <p14:creationId xmlns:p14="http://schemas.microsoft.com/office/powerpoint/2010/main" val="55986528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8605368"/>
              </p:ext>
            </p:extLst>
          </p:nvPr>
        </p:nvGraphicFramePr>
        <p:xfrm>
          <a:off x="662633" y="1799963"/>
          <a:ext cx="7841166" cy="3167215"/>
        </p:xfrm>
        <a:graphic>
          <a:graphicData uri="http://schemas.openxmlformats.org/drawingml/2006/table">
            <a:tbl>
              <a:tblPr firstRow="1" bandRow="1">
                <a:tableStyleId>{5C22544A-7EE6-4342-B048-85BDC9FD1C3A}</a:tableStyleId>
              </a:tblPr>
              <a:tblGrid>
                <a:gridCol w="3920583"/>
                <a:gridCol w="3920583"/>
              </a:tblGrid>
              <a:tr h="789775">
                <a:tc>
                  <a:txBody>
                    <a:bodyPr/>
                    <a:lstStyle/>
                    <a:p>
                      <a:pPr algn="ctr"/>
                      <a:r>
                        <a:rPr lang="en-US" sz="2800" dirty="0" smtClean="0"/>
                        <a:t>Jesus</a:t>
                      </a:r>
                      <a:endParaRPr lang="en-US" sz="2800" dirty="0"/>
                    </a:p>
                  </a:txBody>
                  <a:tcPr anchor="ctr"/>
                </a:tc>
                <a:tc>
                  <a:txBody>
                    <a:bodyPr/>
                    <a:lstStyle/>
                    <a:p>
                      <a:pPr algn="ctr"/>
                      <a:r>
                        <a:rPr lang="en-US" sz="2800" dirty="0" smtClean="0"/>
                        <a:t>Paul</a:t>
                      </a:r>
                      <a:endParaRPr lang="en-US" sz="2800" dirty="0"/>
                    </a:p>
                  </a:txBody>
                  <a:tcPr anchor="ctr"/>
                </a:tc>
              </a:tr>
              <a:tr h="789775">
                <a:tc>
                  <a:txBody>
                    <a:bodyPr/>
                    <a:lstStyle/>
                    <a:p>
                      <a:pPr algn="ctr"/>
                      <a:r>
                        <a:rPr lang="en-US" sz="2400" baseline="0" dirty="0" smtClean="0"/>
                        <a:t>Son of Man delivered into hands of men</a:t>
                      </a:r>
                    </a:p>
                    <a:p>
                      <a:pPr algn="ctr"/>
                      <a:r>
                        <a:rPr lang="en-US" sz="2400" baseline="0" dirty="0" err="1" smtClean="0"/>
                        <a:t>Lk</a:t>
                      </a:r>
                      <a:r>
                        <a:rPr lang="en-US" sz="2400" baseline="0" dirty="0" smtClean="0"/>
                        <a:t> 9:44</a:t>
                      </a:r>
                      <a:endParaRPr lang="en-US" sz="2400" dirty="0"/>
                    </a:p>
                  </a:txBody>
                  <a:tcPr anchor="ctr"/>
                </a:tc>
                <a:tc>
                  <a:txBody>
                    <a:bodyPr/>
                    <a:lstStyle/>
                    <a:p>
                      <a:pPr algn="ctr"/>
                      <a:r>
                        <a:rPr lang="en-US" sz="2400" dirty="0" err="1" smtClean="0"/>
                        <a:t>Agabus</a:t>
                      </a:r>
                      <a:r>
                        <a:rPr lang="en-US" sz="2400" dirty="0" smtClean="0"/>
                        <a:t> predicts delivered to Gentiles</a:t>
                      </a:r>
                    </a:p>
                    <a:p>
                      <a:pPr algn="ctr"/>
                      <a:r>
                        <a:rPr lang="en-US" sz="2400" dirty="0" smtClean="0"/>
                        <a:t>Acts 21:10-11</a:t>
                      </a:r>
                      <a:endParaRPr lang="en-US" sz="2400" dirty="0"/>
                    </a:p>
                  </a:txBody>
                  <a:tcPr anchor="ctr"/>
                </a:tc>
              </a:tr>
              <a:tr h="881882">
                <a:tc>
                  <a:txBody>
                    <a:bodyPr/>
                    <a:lstStyle/>
                    <a:p>
                      <a:pPr algn="ctr"/>
                      <a:r>
                        <a:rPr lang="en-US" sz="2400" dirty="0" smtClean="0"/>
                        <a:t>Mocked, shamefully treated, spit upon, flogged, killed </a:t>
                      </a:r>
                      <a:endParaRPr lang="en-US" sz="2400" baseline="0" dirty="0" smtClean="0"/>
                    </a:p>
                    <a:p>
                      <a:pPr algn="ctr"/>
                      <a:r>
                        <a:rPr lang="en-US" sz="2400" baseline="0" dirty="0" err="1" smtClean="0"/>
                        <a:t>Lk</a:t>
                      </a:r>
                      <a:r>
                        <a:rPr lang="en-US" sz="2400" baseline="0" dirty="0" smtClean="0"/>
                        <a:t> 18:32-33</a:t>
                      </a:r>
                      <a:endParaRPr lang="en-US" sz="2400" dirty="0"/>
                    </a:p>
                  </a:txBody>
                  <a:tcPr anchor="ctr"/>
                </a:tc>
                <a:tc>
                  <a:txBody>
                    <a:bodyPr/>
                    <a:lstStyle/>
                    <a:p>
                      <a:pPr algn="ctr"/>
                      <a:r>
                        <a:rPr lang="en-US" sz="2400" dirty="0" smtClean="0"/>
                        <a:t>Imprisonment &amp; afflictions</a:t>
                      </a:r>
                      <a:endParaRPr lang="en-US" sz="2400" baseline="0" dirty="0" smtClean="0"/>
                    </a:p>
                    <a:p>
                      <a:pPr algn="ctr"/>
                      <a:r>
                        <a:rPr lang="en-US" sz="2400" baseline="0" dirty="0" smtClean="0"/>
                        <a:t>Acts 20:22-23</a:t>
                      </a:r>
                      <a:endParaRPr lang="en-US" sz="2400" dirty="0"/>
                    </a:p>
                  </a:txBody>
                  <a:tcPr anchor="ctr"/>
                </a:tc>
              </a:tr>
            </a:tbl>
          </a:graphicData>
        </a:graphic>
      </p:graphicFrame>
      <p:sp>
        <p:nvSpPr>
          <p:cNvPr id="3" name="Title 2"/>
          <p:cNvSpPr>
            <a:spLocks noGrp="1"/>
          </p:cNvSpPr>
          <p:nvPr>
            <p:ph type="title"/>
          </p:nvPr>
        </p:nvSpPr>
        <p:spPr/>
        <p:txBody>
          <a:bodyPr/>
          <a:lstStyle/>
          <a:p>
            <a:r>
              <a:rPr lang="en-US" b="1" dirty="0" smtClean="0"/>
              <a:t>Their Foreknowledge</a:t>
            </a:r>
            <a:endParaRPr lang="en-US" b="1" dirty="0"/>
          </a:p>
        </p:txBody>
      </p:sp>
    </p:spTree>
    <p:extLst>
      <p:ext uri="{BB962C8B-B14F-4D97-AF65-F5344CB8AC3E}">
        <p14:creationId xmlns:p14="http://schemas.microsoft.com/office/powerpoint/2010/main" val="218350366"/>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3719387"/>
              </p:ext>
            </p:extLst>
          </p:nvPr>
        </p:nvGraphicFramePr>
        <p:xfrm>
          <a:off x="662633" y="1799963"/>
          <a:ext cx="7841166" cy="3532975"/>
        </p:xfrm>
        <a:graphic>
          <a:graphicData uri="http://schemas.openxmlformats.org/drawingml/2006/table">
            <a:tbl>
              <a:tblPr firstRow="1" bandRow="1">
                <a:tableStyleId>{5C22544A-7EE6-4342-B048-85BDC9FD1C3A}</a:tableStyleId>
              </a:tblPr>
              <a:tblGrid>
                <a:gridCol w="3920583"/>
                <a:gridCol w="3920583"/>
              </a:tblGrid>
              <a:tr h="789775">
                <a:tc>
                  <a:txBody>
                    <a:bodyPr/>
                    <a:lstStyle/>
                    <a:p>
                      <a:pPr algn="ctr"/>
                      <a:r>
                        <a:rPr lang="en-US" sz="2800" dirty="0" smtClean="0"/>
                        <a:t>Jesus</a:t>
                      </a:r>
                      <a:endParaRPr lang="en-US" sz="2800" dirty="0"/>
                    </a:p>
                  </a:txBody>
                  <a:tcPr anchor="ctr"/>
                </a:tc>
                <a:tc>
                  <a:txBody>
                    <a:bodyPr/>
                    <a:lstStyle/>
                    <a:p>
                      <a:pPr algn="ctr"/>
                      <a:r>
                        <a:rPr lang="en-US" sz="2800" dirty="0" smtClean="0"/>
                        <a:t>Paul</a:t>
                      </a:r>
                      <a:endParaRPr lang="en-US" sz="2800" dirty="0"/>
                    </a:p>
                  </a:txBody>
                  <a:tcPr anchor="ctr"/>
                </a:tc>
              </a:tr>
              <a:tr h="789775">
                <a:tc>
                  <a:txBody>
                    <a:bodyPr/>
                    <a:lstStyle/>
                    <a:p>
                      <a:pPr algn="ctr"/>
                      <a:r>
                        <a:rPr lang="en-US" sz="2400" baseline="0" dirty="0" smtClean="0"/>
                        <a:t>When the days drew near for him to be taken up, he set his face to go to Jerusalem.</a:t>
                      </a:r>
                    </a:p>
                    <a:p>
                      <a:pPr algn="ctr"/>
                      <a:r>
                        <a:rPr lang="en-US" sz="2400" baseline="0" dirty="0" err="1" smtClean="0"/>
                        <a:t>Lk</a:t>
                      </a:r>
                      <a:r>
                        <a:rPr lang="en-US" sz="2400" baseline="0" dirty="0" smtClean="0"/>
                        <a:t> 9:51</a:t>
                      </a:r>
                      <a:endParaRPr lang="en-US" sz="2400" dirty="0"/>
                    </a:p>
                  </a:txBody>
                  <a:tcPr anchor="ctr"/>
                </a:tc>
                <a:tc>
                  <a:txBody>
                    <a:bodyPr/>
                    <a:lstStyle/>
                    <a:p>
                      <a:pPr algn="ctr"/>
                      <a:r>
                        <a:rPr lang="en-US" sz="2400" dirty="0" smtClean="0"/>
                        <a:t>Paul resolved in the Spirit to… go to Jerusalem</a:t>
                      </a:r>
                    </a:p>
                    <a:p>
                      <a:pPr algn="ctr"/>
                      <a:r>
                        <a:rPr lang="en-US" sz="2400" dirty="0" smtClean="0"/>
                        <a:t>Acts 19:21</a:t>
                      </a:r>
                      <a:endParaRPr lang="en-US" sz="2400" dirty="0"/>
                    </a:p>
                  </a:txBody>
                  <a:tcPr anchor="ctr"/>
                </a:tc>
              </a:tr>
              <a:tr h="881882">
                <a:tc>
                  <a:txBody>
                    <a:bodyPr/>
                    <a:lstStyle/>
                    <a:p>
                      <a:pPr algn="ctr"/>
                      <a:r>
                        <a:rPr lang="en-US" sz="2400" dirty="0" smtClean="0"/>
                        <a:t>Mocked, shamefully treated, spit upon, flogged, killed </a:t>
                      </a:r>
                      <a:endParaRPr lang="en-US" sz="2400" baseline="0" dirty="0" smtClean="0"/>
                    </a:p>
                    <a:p>
                      <a:pPr algn="ctr"/>
                      <a:r>
                        <a:rPr lang="en-US" sz="2400" baseline="0" dirty="0" err="1" smtClean="0"/>
                        <a:t>Lk</a:t>
                      </a:r>
                      <a:r>
                        <a:rPr lang="en-US" sz="2400" baseline="0" dirty="0" smtClean="0"/>
                        <a:t> 18:32-33</a:t>
                      </a:r>
                      <a:endParaRPr lang="en-US" sz="2400" dirty="0"/>
                    </a:p>
                  </a:txBody>
                  <a:tcPr anchor="ctr"/>
                </a:tc>
                <a:tc>
                  <a:txBody>
                    <a:bodyPr/>
                    <a:lstStyle/>
                    <a:p>
                      <a:pPr algn="ctr"/>
                      <a:r>
                        <a:rPr lang="en-US" sz="2400" dirty="0" smtClean="0"/>
                        <a:t>Imprisonment &amp; afflictions</a:t>
                      </a:r>
                      <a:endParaRPr lang="en-US" sz="2400" baseline="0" dirty="0" smtClean="0"/>
                    </a:p>
                    <a:p>
                      <a:pPr algn="ctr"/>
                      <a:r>
                        <a:rPr lang="en-US" sz="2400" baseline="0" dirty="0" smtClean="0"/>
                        <a:t>Acts 20:22-23</a:t>
                      </a:r>
                      <a:endParaRPr lang="en-US" sz="2400" dirty="0"/>
                    </a:p>
                  </a:txBody>
                  <a:tcPr anchor="ctr"/>
                </a:tc>
              </a:tr>
            </a:tbl>
          </a:graphicData>
        </a:graphic>
      </p:graphicFrame>
      <p:sp>
        <p:nvSpPr>
          <p:cNvPr id="3" name="Title 2"/>
          <p:cNvSpPr>
            <a:spLocks noGrp="1"/>
          </p:cNvSpPr>
          <p:nvPr>
            <p:ph type="title"/>
          </p:nvPr>
        </p:nvSpPr>
        <p:spPr/>
        <p:txBody>
          <a:bodyPr/>
          <a:lstStyle/>
          <a:p>
            <a:r>
              <a:rPr lang="en-US" b="1" dirty="0" smtClean="0"/>
              <a:t>Their Determination</a:t>
            </a:r>
            <a:endParaRPr lang="en-US" b="1" dirty="0"/>
          </a:p>
        </p:txBody>
      </p:sp>
    </p:spTree>
    <p:extLst>
      <p:ext uri="{BB962C8B-B14F-4D97-AF65-F5344CB8AC3E}">
        <p14:creationId xmlns:p14="http://schemas.microsoft.com/office/powerpoint/2010/main" val="318552940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0930"/>
            <a:ext cx="8229600" cy="5720864"/>
          </a:xfrm>
        </p:spPr>
        <p:txBody>
          <a:bodyPr anchor="ctr"/>
          <a:lstStyle/>
          <a:p>
            <a:pPr marL="0" indent="0">
              <a:buNone/>
            </a:pPr>
            <a:r>
              <a:rPr lang="en-US" b="1" dirty="0" smtClean="0"/>
              <a:t>Acts 20</a:t>
            </a:r>
          </a:p>
          <a:p>
            <a:pPr marL="0" indent="0">
              <a:buNone/>
            </a:pPr>
            <a:r>
              <a:rPr lang="en-US" b="1" dirty="0"/>
              <a:t>22 </a:t>
            </a:r>
            <a:r>
              <a:rPr lang="en-US" dirty="0"/>
              <a:t>And now, behold, I am going to Jerusalem, constrained </a:t>
            </a:r>
            <a:r>
              <a:rPr lang="en-US" dirty="0" smtClean="0"/>
              <a:t>by </a:t>
            </a:r>
            <a:r>
              <a:rPr lang="en-US" dirty="0"/>
              <a:t>the Spirit, not knowing what will happen to me there, </a:t>
            </a:r>
            <a:r>
              <a:rPr lang="en-US" b="1" dirty="0"/>
              <a:t>23 </a:t>
            </a:r>
            <a:r>
              <a:rPr lang="en-US" dirty="0"/>
              <a:t>except that the Holy Spirit testifies to me in every city that imprisonment and afflictions await me.</a:t>
            </a:r>
            <a:endParaRPr lang="en-US" dirty="0">
              <a:cs typeface="Century Gothic"/>
            </a:endParaRPr>
          </a:p>
        </p:txBody>
      </p:sp>
    </p:spTree>
    <p:extLst>
      <p:ext uri="{BB962C8B-B14F-4D97-AF65-F5344CB8AC3E}">
        <p14:creationId xmlns:p14="http://schemas.microsoft.com/office/powerpoint/2010/main" val="4260136833"/>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0930"/>
            <a:ext cx="8229600" cy="5720864"/>
          </a:xfrm>
        </p:spPr>
        <p:txBody>
          <a:bodyPr anchor="ctr"/>
          <a:lstStyle/>
          <a:p>
            <a:pPr marL="0" indent="0">
              <a:buNone/>
            </a:pPr>
            <a:r>
              <a:rPr lang="en-US" b="1" dirty="0" smtClean="0"/>
              <a:t>Acts 20</a:t>
            </a:r>
          </a:p>
          <a:p>
            <a:pPr marL="0" indent="0">
              <a:buNone/>
            </a:pPr>
            <a:r>
              <a:rPr lang="en-US" b="1" dirty="0"/>
              <a:t>22 </a:t>
            </a:r>
            <a:r>
              <a:rPr lang="en-US" dirty="0"/>
              <a:t>And now, behold, I am going to Jerusalem, </a:t>
            </a:r>
            <a:r>
              <a:rPr lang="en-US" b="1" u="sng" dirty="0">
                <a:solidFill>
                  <a:srgbClr val="FFFF00"/>
                </a:solidFill>
              </a:rPr>
              <a:t>constrained </a:t>
            </a:r>
            <a:r>
              <a:rPr lang="en-US" b="1" u="sng" dirty="0" smtClean="0">
                <a:solidFill>
                  <a:srgbClr val="FFFF00"/>
                </a:solidFill>
              </a:rPr>
              <a:t>by </a:t>
            </a:r>
            <a:r>
              <a:rPr lang="en-US" b="1" u="sng" dirty="0">
                <a:solidFill>
                  <a:srgbClr val="FFFF00"/>
                </a:solidFill>
              </a:rPr>
              <a:t>the Spirit</a:t>
            </a:r>
            <a:r>
              <a:rPr lang="en-US" dirty="0"/>
              <a:t>, not knowing what will happen to me there, </a:t>
            </a:r>
            <a:r>
              <a:rPr lang="en-US" b="1" dirty="0"/>
              <a:t>23 </a:t>
            </a:r>
            <a:r>
              <a:rPr lang="en-US" dirty="0"/>
              <a:t>except that the Holy Spirit testifies to me in every city that imprisonment and afflictions await me.</a:t>
            </a:r>
            <a:endParaRPr lang="en-US" dirty="0">
              <a:cs typeface="Century Gothic"/>
            </a:endParaRPr>
          </a:p>
        </p:txBody>
      </p:sp>
    </p:spTree>
    <p:extLst>
      <p:ext uri="{BB962C8B-B14F-4D97-AF65-F5344CB8AC3E}">
        <p14:creationId xmlns:p14="http://schemas.microsoft.com/office/powerpoint/2010/main" val="406950048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725720"/>
            <a:ext cx="9144000" cy="5404513"/>
          </a:xfrm>
          <a:prstGeom prst="rect">
            <a:avLst/>
          </a:prstGeom>
        </p:spPr>
      </p:pic>
      <p:sp>
        <p:nvSpPr>
          <p:cNvPr id="6" name="Oval 5"/>
          <p:cNvSpPr/>
          <p:nvPr/>
        </p:nvSpPr>
        <p:spPr>
          <a:xfrm>
            <a:off x="8242478" y="2798547"/>
            <a:ext cx="227627" cy="239633"/>
          </a:xfrm>
          <a:prstGeom prst="ellipse">
            <a:avLst/>
          </a:prstGeom>
          <a:solidFill>
            <a:srgbClr val="8064A2"/>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338665" y="1941028"/>
            <a:ext cx="5632033" cy="3630442"/>
          </a:xfrm>
          <a:solidFill>
            <a:schemeClr val="bg1">
              <a:lumMod val="85000"/>
              <a:lumOff val="15000"/>
            </a:schemeClr>
          </a:solidFill>
          <a:ln w="57150" cmpd="sng">
            <a:noFill/>
          </a:ln>
          <a:effectLst>
            <a:outerShdw blurRad="50800" dist="127000" dir="2700000" algn="tl" rotWithShape="0">
              <a:schemeClr val="bg1">
                <a:lumMod val="75000"/>
                <a:lumOff val="25000"/>
                <a:alpha val="43000"/>
              </a:schemeClr>
            </a:outerShdw>
          </a:effectLst>
        </p:spPr>
        <p:txBody>
          <a:bodyPr lIns="274320" rIns="274320">
            <a:normAutofit fontScale="90000"/>
          </a:bodyPr>
          <a:lstStyle/>
          <a:p>
            <a:pPr>
              <a:lnSpc>
                <a:spcPct val="90000"/>
              </a:lnSpc>
            </a:pPr>
            <a:r>
              <a:rPr lang="en-US" sz="3200" dirty="0" smtClean="0"/>
              <a:t>When they had preached the gospel to that city and had made many disciples, they returned to </a:t>
            </a:r>
            <a:r>
              <a:rPr lang="en-US" sz="3200" dirty="0" err="1" smtClean="0"/>
              <a:t>Lystra</a:t>
            </a:r>
            <a:r>
              <a:rPr lang="en-US" sz="3200" dirty="0"/>
              <a:t> </a:t>
            </a:r>
            <a:r>
              <a:rPr lang="en-US" sz="3200" dirty="0" smtClean="0"/>
              <a:t>and to </a:t>
            </a:r>
            <a:r>
              <a:rPr lang="en-US" sz="3200" dirty="0" err="1" smtClean="0"/>
              <a:t>Iconium</a:t>
            </a:r>
            <a:r>
              <a:rPr lang="en-US" sz="3200" dirty="0" smtClean="0"/>
              <a:t> and to Antioch, </a:t>
            </a:r>
            <a:r>
              <a:rPr lang="en-US" sz="3200" b="1" u="sng" dirty="0" smtClean="0">
                <a:solidFill>
                  <a:srgbClr val="FFFF00"/>
                </a:solidFill>
              </a:rPr>
              <a:t>strengthening the souls of the disciples</a:t>
            </a:r>
            <a:r>
              <a:rPr lang="en-US" sz="3200" dirty="0" smtClean="0"/>
              <a:t>, encouraging them to continue in the faith… </a:t>
            </a:r>
            <a:br>
              <a:rPr lang="en-US" sz="3200" dirty="0" smtClean="0"/>
            </a:br>
            <a:r>
              <a:rPr lang="en-US" sz="3200" dirty="0" smtClean="0"/>
              <a:t>Acts 14:21-22</a:t>
            </a:r>
            <a:endParaRPr lang="en-US" sz="3200" dirty="0"/>
          </a:p>
        </p:txBody>
      </p:sp>
    </p:spTree>
    <p:extLst>
      <p:ext uri="{BB962C8B-B14F-4D97-AF65-F5344CB8AC3E}">
        <p14:creationId xmlns:p14="http://schemas.microsoft.com/office/powerpoint/2010/main" val="163171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1" nodeType="clickEffect">
                                  <p:stCondLst>
                                    <p:cond delay="0"/>
                                  </p:stCondLst>
                                  <p:childTnLst>
                                    <p:animMotion origin="layout" path="M -0.0066 0.00162 L -0.08527 0.08385 L -0.12851 0.11698 L -0.19017 0.10655 C -0.20337 0.04818 -0.20319 0.02872 -0.20319 0.0505 L -0.20319 -0.00186 L -0.20719 -0.08756 L -0.14154 -0.06671 L -0.14154 -0.04216 L -0.1141 -0.00718 L -0.13893 -0.04031 " pathEditMode="relative" rAng="0" ptsTypes="AAAfAAAAAAA">
                                      <p:cBhvr>
                                        <p:cTn id="11" dur="5000" fill="hold"/>
                                        <p:tgtEl>
                                          <p:spTgt spid="6"/>
                                        </p:tgtEl>
                                        <p:attrNameLst>
                                          <p:attrName>ppt_x</p:attrName>
                                          <p:attrName>ppt_y</p:attrName>
                                        </p:attrNameLst>
                                      </p:cBhvr>
                                      <p:rCtr x="-10038" y="1297"/>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0930"/>
            <a:ext cx="8229600" cy="5720864"/>
          </a:xfrm>
        </p:spPr>
        <p:txBody>
          <a:bodyPr anchor="ctr"/>
          <a:lstStyle/>
          <a:p>
            <a:pPr marL="0" indent="0">
              <a:buNone/>
            </a:pPr>
            <a:r>
              <a:rPr lang="en-US" b="1" dirty="0" smtClean="0"/>
              <a:t>Acts 21</a:t>
            </a:r>
          </a:p>
          <a:p>
            <a:pPr marL="0" indent="0">
              <a:buNone/>
            </a:pPr>
            <a:r>
              <a:rPr lang="en-US" b="1" dirty="0"/>
              <a:t>13 </a:t>
            </a:r>
            <a:r>
              <a:rPr lang="en-US" dirty="0"/>
              <a:t>Then Paul answered, “What are you doing, </a:t>
            </a:r>
            <a:r>
              <a:rPr lang="en-US" b="1" u="sng" dirty="0">
                <a:solidFill>
                  <a:srgbClr val="FFFF00"/>
                </a:solidFill>
              </a:rPr>
              <a:t>weeping and breaking my heart?</a:t>
            </a:r>
            <a:r>
              <a:rPr lang="en-US" dirty="0"/>
              <a:t> For I am ready not only to be imprisoned but even to die in Jerusalem for the name of the Lord Jesus.” </a:t>
            </a:r>
            <a:r>
              <a:rPr lang="en-US" b="1" dirty="0"/>
              <a:t>14 </a:t>
            </a:r>
            <a:r>
              <a:rPr lang="en-US" dirty="0"/>
              <a:t>And since he would not be persuaded, we ceased and said, “Let the will of the Lord be done.”</a:t>
            </a:r>
            <a:endParaRPr lang="en-US" dirty="0">
              <a:cs typeface="Century Gothic"/>
            </a:endParaRPr>
          </a:p>
        </p:txBody>
      </p:sp>
    </p:spTree>
    <p:extLst>
      <p:ext uri="{BB962C8B-B14F-4D97-AF65-F5344CB8AC3E}">
        <p14:creationId xmlns:p14="http://schemas.microsoft.com/office/powerpoint/2010/main" val="4245115064"/>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0930"/>
            <a:ext cx="8229600" cy="5720864"/>
          </a:xfrm>
        </p:spPr>
        <p:txBody>
          <a:bodyPr anchor="ctr"/>
          <a:lstStyle/>
          <a:p>
            <a:pPr marL="0" indent="0">
              <a:buNone/>
            </a:pPr>
            <a:r>
              <a:rPr lang="en-US" b="1" dirty="0" smtClean="0"/>
              <a:t>Acts 21</a:t>
            </a:r>
          </a:p>
          <a:p>
            <a:pPr marL="0" indent="0">
              <a:buNone/>
            </a:pPr>
            <a:r>
              <a:rPr lang="en-US" b="1" dirty="0"/>
              <a:t>13 </a:t>
            </a:r>
            <a:r>
              <a:rPr lang="en-US" dirty="0"/>
              <a:t>Then Paul answered, “What are you doing, </a:t>
            </a:r>
            <a:r>
              <a:rPr lang="en-US" b="1" u="sng" dirty="0">
                <a:solidFill>
                  <a:srgbClr val="FFFF00"/>
                </a:solidFill>
              </a:rPr>
              <a:t>weeping and breaking my heart?</a:t>
            </a:r>
            <a:r>
              <a:rPr lang="en-US" dirty="0"/>
              <a:t> For I am ready not only to be imprisoned but even to die in Jerusalem for the name of the Lord Jesus.” </a:t>
            </a:r>
            <a:r>
              <a:rPr lang="en-US" b="1" dirty="0"/>
              <a:t>14 </a:t>
            </a:r>
            <a:r>
              <a:rPr lang="en-US" dirty="0"/>
              <a:t>And since he would not be persuaded, we ceased and said, </a:t>
            </a:r>
            <a:r>
              <a:rPr lang="en-US" b="1" u="sng" dirty="0">
                <a:solidFill>
                  <a:srgbClr val="FFFF00"/>
                </a:solidFill>
              </a:rPr>
              <a:t>“Let the will of the Lord be done.”</a:t>
            </a:r>
            <a:endParaRPr lang="en-US" b="1" u="sng" dirty="0">
              <a:solidFill>
                <a:srgbClr val="FFFF00"/>
              </a:solidFill>
              <a:cs typeface="Century Gothic"/>
            </a:endParaRPr>
          </a:p>
        </p:txBody>
      </p:sp>
    </p:spTree>
    <p:extLst>
      <p:ext uri="{BB962C8B-B14F-4D97-AF65-F5344CB8AC3E}">
        <p14:creationId xmlns:p14="http://schemas.microsoft.com/office/powerpoint/2010/main" val="1914231413"/>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0930"/>
            <a:ext cx="8229600" cy="5720864"/>
          </a:xfrm>
        </p:spPr>
        <p:txBody>
          <a:bodyPr anchor="ctr"/>
          <a:lstStyle/>
          <a:p>
            <a:pPr marL="0" indent="0">
              <a:buNone/>
            </a:pPr>
            <a:r>
              <a:rPr lang="en-US" b="1" dirty="0" smtClean="0"/>
              <a:t>Philippians 3</a:t>
            </a:r>
          </a:p>
          <a:p>
            <a:pPr marL="0" indent="0">
              <a:buNone/>
            </a:pPr>
            <a:r>
              <a:rPr lang="en-US" b="1" dirty="0"/>
              <a:t>10 </a:t>
            </a:r>
            <a:r>
              <a:rPr lang="en-US" dirty="0"/>
              <a:t>that I may know him and the power of his resurrection, and may </a:t>
            </a:r>
            <a:r>
              <a:rPr lang="en-US" b="1" u="sng" dirty="0">
                <a:solidFill>
                  <a:srgbClr val="FFFF00"/>
                </a:solidFill>
              </a:rPr>
              <a:t>share his sufferings</a:t>
            </a:r>
            <a:r>
              <a:rPr lang="en-US" dirty="0"/>
              <a:t>, becoming like him in his </a:t>
            </a:r>
            <a:r>
              <a:rPr lang="en-US" dirty="0" smtClean="0"/>
              <a:t>death…</a:t>
            </a:r>
            <a:endParaRPr lang="en-US" b="1" u="sng" dirty="0">
              <a:solidFill>
                <a:srgbClr val="FFFF00"/>
              </a:solidFill>
              <a:cs typeface="Century Gothic"/>
            </a:endParaRPr>
          </a:p>
        </p:txBody>
      </p:sp>
    </p:spTree>
    <p:extLst>
      <p:ext uri="{BB962C8B-B14F-4D97-AF65-F5344CB8AC3E}">
        <p14:creationId xmlns:p14="http://schemas.microsoft.com/office/powerpoint/2010/main" val="2772554939"/>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150264"/>
            <a:ext cx="8229600" cy="3260003"/>
          </a:xfrm>
        </p:spPr>
        <p:txBody>
          <a:bodyPr anchor="t">
            <a:normAutofit/>
          </a:bodyPr>
          <a:lstStyle/>
          <a:p>
            <a:pPr marL="742950" indent="-742950">
              <a:spcBef>
                <a:spcPts val="600"/>
              </a:spcBef>
              <a:spcAft>
                <a:spcPts val="600"/>
              </a:spcAft>
              <a:buAutoNum type="arabicPeriod"/>
            </a:pPr>
            <a:r>
              <a:rPr lang="en-US" dirty="0" smtClean="0">
                <a:latin typeface="Century Gothic"/>
                <a:cs typeface="Century Gothic"/>
              </a:rPr>
              <a:t>Reach out to someone who is different</a:t>
            </a:r>
          </a:p>
          <a:p>
            <a:pPr marL="742950" indent="-742950">
              <a:spcBef>
                <a:spcPts val="600"/>
              </a:spcBef>
              <a:spcAft>
                <a:spcPts val="600"/>
              </a:spcAft>
              <a:buAutoNum type="arabicPeriod"/>
            </a:pPr>
            <a:r>
              <a:rPr lang="en-US" dirty="0" smtClean="0">
                <a:latin typeface="Century Gothic"/>
                <a:cs typeface="Century Gothic"/>
              </a:rPr>
              <a:t>Sign up for training opportunities at Northwood</a:t>
            </a:r>
          </a:p>
          <a:p>
            <a:pPr marL="742950" indent="-742950">
              <a:spcBef>
                <a:spcPts val="600"/>
              </a:spcBef>
              <a:spcAft>
                <a:spcPts val="600"/>
              </a:spcAft>
              <a:buAutoNum type="arabicPeriod"/>
            </a:pPr>
            <a:r>
              <a:rPr lang="en-US" dirty="0" smtClean="0">
                <a:latin typeface="Century Gothic"/>
                <a:cs typeface="Century Gothic"/>
              </a:rPr>
              <a:t>“Adopt” someone in mission field</a:t>
            </a:r>
          </a:p>
          <a:p>
            <a:pPr marL="742950" indent="-742950">
              <a:spcBef>
                <a:spcPts val="0"/>
              </a:spcBef>
              <a:buAutoNum type="arabicPeriod"/>
            </a:pPr>
            <a:endParaRPr lang="en-US" sz="3600" dirty="0">
              <a:latin typeface="Century Gothic"/>
              <a:cs typeface="Century Gothic"/>
            </a:endParaRPr>
          </a:p>
        </p:txBody>
      </p:sp>
      <p:pic>
        <p:nvPicPr>
          <p:cNvPr id="5" name="Picture 4"/>
          <p:cNvPicPr>
            <a:picLocks noChangeAspect="1"/>
          </p:cNvPicPr>
          <p:nvPr/>
        </p:nvPicPr>
        <p:blipFill rotWithShape="1">
          <a:blip r:embed="rId2" cstate="print"/>
          <a:srcRect t="17725" b="39876"/>
          <a:stretch/>
        </p:blipFill>
        <p:spPr>
          <a:xfrm>
            <a:off x="0" y="242456"/>
            <a:ext cx="9144000" cy="2423160"/>
          </a:xfrm>
          <a:prstGeom prst="rect">
            <a:avLst/>
          </a:prstGeom>
        </p:spPr>
      </p:pic>
    </p:spTree>
    <p:extLst>
      <p:ext uri="{BB962C8B-B14F-4D97-AF65-F5344CB8AC3E}">
        <p14:creationId xmlns:p14="http://schemas.microsoft.com/office/powerpoint/2010/main" val="13499192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subTnLst>
                                    <p:animClr clrSpc="rgb" dir="cw">
                                      <p:cBhvr override="childStyle">
                                        <p:cTn dur="1" fill="hold" display="0" masterRel="nextClick" afterEffect="1"/>
                                        <p:tgtEl>
                                          <p:spTgt spid="2">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725720"/>
            <a:ext cx="9144000" cy="5404513"/>
          </a:xfrm>
          <a:prstGeom prst="rect">
            <a:avLst/>
          </a:prstGeom>
        </p:spPr>
      </p:pic>
      <p:sp>
        <p:nvSpPr>
          <p:cNvPr id="6" name="Oval 5"/>
          <p:cNvSpPr/>
          <p:nvPr/>
        </p:nvSpPr>
        <p:spPr>
          <a:xfrm>
            <a:off x="6972563" y="2522968"/>
            <a:ext cx="227627" cy="239633"/>
          </a:xfrm>
          <a:prstGeom prst="ellipse">
            <a:avLst/>
          </a:prstGeom>
          <a:solidFill>
            <a:schemeClr val="accent4"/>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710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33 -0.00092 L -0.02466 -0.02177 L -0.04863 -0.041 L -0.06374 -0.05142 L -0.06495 0.03591 L -0.06495 0.08826 L -0.05228 0.14432 L -0.01719 0.16702 L 0.00174 0.16702 L 0.05106 0.12509 L 0.09378 0.08478 L 0.12035 0.05861 L 0.13546 0.03753 " pathEditMode="relative" rAng="0" ptsTypes="AAAAAAAAAAAAA">
                                      <p:cBhvr>
                                        <p:cTn id="6" dur="2000" fill="hold"/>
                                        <p:tgtEl>
                                          <p:spTgt spid="6"/>
                                        </p:tgtEl>
                                        <p:attrNameLst>
                                          <p:attrName>ppt_x</p:attrName>
                                          <p:attrName>ppt_y</p:attrName>
                                        </p:attrNameLst>
                                      </p:cBhvr>
                                      <p:rCtr x="3856" y="58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25716"/>
            <a:ext cx="9144000" cy="5401403"/>
          </a:xfrm>
          <a:prstGeom prst="rect">
            <a:avLst/>
          </a:prstGeom>
        </p:spPr>
      </p:pic>
      <p:sp>
        <p:nvSpPr>
          <p:cNvPr id="4" name="Oval 3"/>
          <p:cNvSpPr/>
          <p:nvPr/>
        </p:nvSpPr>
        <p:spPr>
          <a:xfrm>
            <a:off x="8242478" y="2798547"/>
            <a:ext cx="227627" cy="239633"/>
          </a:xfrm>
          <a:prstGeom prst="ellipse">
            <a:avLst/>
          </a:prstGeom>
          <a:solidFill>
            <a:srgbClr val="8064A2"/>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226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06155 L -0.02241 -0.06363 L -0.04151 -0.04026 L -0.05107 -0.04466 L -0.08147 -0.03401 L -0.09258 -0.01689 L -0.1103 -0.01689 L -0.13583 -0.03609 " pathEditMode="relative" ptsTypes="AAAAAAAAA">
                                      <p:cBhvr>
                                        <p:cTn id="6" dur="3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25716"/>
            <a:ext cx="9144000" cy="5401403"/>
          </a:xfrm>
          <a:prstGeom prst="rect">
            <a:avLst/>
          </a:prstGeom>
        </p:spPr>
      </p:pic>
      <p:sp>
        <p:nvSpPr>
          <p:cNvPr id="7" name="Oval 6"/>
          <p:cNvSpPr/>
          <p:nvPr/>
        </p:nvSpPr>
        <p:spPr>
          <a:xfrm>
            <a:off x="6998780" y="2558914"/>
            <a:ext cx="227627" cy="239633"/>
          </a:xfrm>
          <a:prstGeom prst="ellipse">
            <a:avLst/>
          </a:prstGeom>
          <a:solidFill>
            <a:srgbClr val="FFFF00"/>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97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7.40316E-6 -2.13327E-6 L 7.40316E-6 -0.02985 L -0.03508 -0.0553 L -0.06374 -0.06386 L -0.1261 -0.09371 L -0.19958 -0.1106 L -0.24908 -0.11499 L -0.26663 -0.14692 L -0.27948 -0.16173 L -0.29546 -0.18093 L -0.30345 -0.19806 L -0.30814 -0.2087 " pathEditMode="relative" ptsTypes="AAAAAAAAAAAA">
                                      <p:cBhvr>
                                        <p:cTn id="6" dur="4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25716"/>
            <a:ext cx="9144000" cy="5401403"/>
          </a:xfrm>
          <a:prstGeom prst="rect">
            <a:avLst/>
          </a:prstGeom>
        </p:spPr>
      </p:pic>
      <p:sp>
        <p:nvSpPr>
          <p:cNvPr id="7" name="Oval 6"/>
          <p:cNvSpPr/>
          <p:nvPr/>
        </p:nvSpPr>
        <p:spPr>
          <a:xfrm>
            <a:off x="4181311" y="1128188"/>
            <a:ext cx="227627" cy="239633"/>
          </a:xfrm>
          <a:prstGeom prst="ellipse">
            <a:avLst/>
          </a:prstGeom>
          <a:solidFill>
            <a:srgbClr val="FFFF00"/>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115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17 -0.00093 L -0.01615 0.02036 L -0.03543 0.02869 L -0.04985 0.04373 L -0.05767 0.03309 " pathEditMode="relative" ptsTypes="AAAAA">
                                      <p:cBhvr>
                                        <p:cTn id="6"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4777</TotalTime>
  <Words>805</Words>
  <Application>Microsoft Office PowerPoint</Application>
  <PresentationFormat>On-screen Show (4:3)</PresentationFormat>
  <Paragraphs>124</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 Black </vt:lpstr>
      <vt:lpstr>Welcome to Northwood</vt:lpstr>
      <vt:lpstr>PowerPoint Presentation</vt:lpstr>
      <vt:lpstr>PAUL’S MISSION      </vt:lpstr>
      <vt:lpstr>PAUL’S MISSION        &amp; Me</vt:lpstr>
      <vt:lpstr>When they had preached the gospel to that city and had made many disciples, they returned to Lystra and to Iconium and to Antioch, strengthening the souls of the disciples, encouraging them to continue in the faith…  Acts 14:21-22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Mission calls us out of the  safe and comfortable</vt:lpstr>
      <vt:lpstr>PowerPoint Presentation</vt:lpstr>
      <vt:lpstr>PowerPoint Presentation</vt:lpstr>
      <vt:lpstr>PowerPoint Presentation</vt:lpstr>
      <vt:lpstr>2.  Mission begins at home</vt:lpstr>
      <vt:lpstr>PowerPoint Presentation</vt:lpstr>
      <vt:lpstr>PowerPoint Presentation</vt:lpstr>
      <vt:lpstr>PowerPoint Presentation</vt:lpstr>
      <vt:lpstr>3.  Mission is an outgrowth of  healthy, growing churches</vt:lpstr>
      <vt:lpstr>PowerPoint Presentation</vt:lpstr>
      <vt:lpstr>PowerPoint Presentation</vt:lpstr>
      <vt:lpstr>PowerPoint Presentation</vt:lpstr>
      <vt:lpstr>PowerPoint Presentation</vt:lpstr>
      <vt:lpstr>4.  Mission tests your  commitment</vt:lpstr>
      <vt:lpstr>PowerPoint Presentation</vt:lpstr>
      <vt:lpstr>PowerPoint Presentation</vt:lpstr>
      <vt:lpstr>PowerPoint Presentation</vt:lpstr>
      <vt:lpstr>5.  Mission makes us like Jesus</vt:lpstr>
      <vt:lpstr>The Trials</vt:lpstr>
      <vt:lpstr>The Accusations</vt:lpstr>
      <vt:lpstr>The Verdicts</vt:lpstr>
      <vt:lpstr>The Cry of the Multitude</vt:lpstr>
      <vt:lpstr>Their Foreknowledge</vt:lpstr>
      <vt:lpstr>Their Determination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EVANGELISM IN EXILE</dc:title>
  <dc:creator>David Maxson</dc:creator>
  <cp:lastModifiedBy>Northwood2</cp:lastModifiedBy>
  <cp:revision>52</cp:revision>
  <dcterms:created xsi:type="dcterms:W3CDTF">2015-06-05T15:23:49Z</dcterms:created>
  <dcterms:modified xsi:type="dcterms:W3CDTF">2015-06-28T13:27:02Z</dcterms:modified>
</cp:coreProperties>
</file>