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2" r:id="rId2"/>
    <p:sldMasterId id="2147483653" r:id="rId3"/>
  </p:sldMasterIdLst>
  <p:sldIdLst>
    <p:sldId id="256" r:id="rId4"/>
    <p:sldId id="257" r:id="rId5"/>
    <p:sldId id="261" r:id="rId6"/>
    <p:sldId id="265" r:id="rId7"/>
    <p:sldId id="267" r:id="rId8"/>
    <p:sldId id="264" r:id="rId9"/>
    <p:sldId id="268" r:id="rId10"/>
    <p:sldId id="286" r:id="rId11"/>
    <p:sldId id="289" r:id="rId12"/>
    <p:sldId id="290" r:id="rId13"/>
    <p:sldId id="266" r:id="rId14"/>
    <p:sldId id="269" r:id="rId15"/>
    <p:sldId id="291" r:id="rId16"/>
    <p:sldId id="274" r:id="rId17"/>
    <p:sldId id="275" r:id="rId18"/>
    <p:sldId id="276" r:id="rId19"/>
    <p:sldId id="270" r:id="rId20"/>
    <p:sldId id="292" r:id="rId21"/>
    <p:sldId id="277" r:id="rId22"/>
    <p:sldId id="279" r:id="rId23"/>
    <p:sldId id="271" r:id="rId24"/>
    <p:sldId id="293" r:id="rId25"/>
    <p:sldId id="281" r:id="rId26"/>
    <p:sldId id="280" r:id="rId27"/>
    <p:sldId id="262" r:id="rId28"/>
    <p:sldId id="282" r:id="rId29"/>
    <p:sldId id="295" r:id="rId30"/>
    <p:sldId id="287" r:id="rId31"/>
    <p:sldId id="296" r:id="rId32"/>
    <p:sldId id="297" r:id="rId33"/>
    <p:sldId id="288" r:id="rId34"/>
    <p:sldId id="300" r:id="rId35"/>
    <p:sldId id="298" r:id="rId36"/>
    <p:sldId id="299"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2"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2"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2"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2"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2" charset="-128"/>
        <a:cs typeface="+mn-cs"/>
      </a:defRPr>
    </a:lvl5pPr>
    <a:lvl6pPr marL="2286000" algn="l" defTabSz="914400" rtl="0" eaLnBrk="1" latinLnBrk="0" hangingPunct="1">
      <a:defRPr kern="1200">
        <a:solidFill>
          <a:schemeClr val="tx1"/>
        </a:solidFill>
        <a:latin typeface="Arial" charset="0"/>
        <a:ea typeface="ＭＳ Ｐゴシック" pitchFamily="12" charset="-128"/>
        <a:cs typeface="+mn-cs"/>
      </a:defRPr>
    </a:lvl6pPr>
    <a:lvl7pPr marL="2743200" algn="l" defTabSz="914400" rtl="0" eaLnBrk="1" latinLnBrk="0" hangingPunct="1">
      <a:defRPr kern="1200">
        <a:solidFill>
          <a:schemeClr val="tx1"/>
        </a:solidFill>
        <a:latin typeface="Arial" charset="0"/>
        <a:ea typeface="ＭＳ Ｐゴシック" pitchFamily="12" charset="-128"/>
        <a:cs typeface="+mn-cs"/>
      </a:defRPr>
    </a:lvl7pPr>
    <a:lvl8pPr marL="3200400" algn="l" defTabSz="914400" rtl="0" eaLnBrk="1" latinLnBrk="0" hangingPunct="1">
      <a:defRPr kern="1200">
        <a:solidFill>
          <a:schemeClr val="tx1"/>
        </a:solidFill>
        <a:latin typeface="Arial" charset="0"/>
        <a:ea typeface="ＭＳ Ｐゴシック" pitchFamily="12" charset="-128"/>
        <a:cs typeface="+mn-cs"/>
      </a:defRPr>
    </a:lvl8pPr>
    <a:lvl9pPr marL="3657600" algn="l" defTabSz="914400" rtl="0" eaLnBrk="1" latinLnBrk="0" hangingPunct="1">
      <a:defRPr kern="1200">
        <a:solidFill>
          <a:schemeClr val="tx1"/>
        </a:solidFill>
        <a:latin typeface="Arial" charset="0"/>
        <a:ea typeface="ＭＳ Ｐゴシック" pitchFamily="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97" d="100"/>
          <a:sy n="97" d="100"/>
        </p:scale>
        <p:origin x="1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031151-01DE-4559-BB5A-B5EB40EBDC2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35E5D2-38C6-48C4-A9F0-DA00D168DC5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0796C2-2B8C-4224-966D-92ABF31D94E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5EF1992C-B234-4772-BDD2-38BD7ED4FB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386F19E-7001-410B-BE38-32B87EB0226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321AFA4-0A4C-4E8A-90B3-EEEAA9AEF10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648DFE32-0B74-48E6-BD5E-5FA280B9009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C7B9944F-8A81-412A-A437-E589BECA584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86868A27-BE0D-475F-9C4C-010C45DC5E3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CD584C9F-2DD7-41AB-A564-2354C14A554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1334E34E-348C-4F8A-9058-96ED3532684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F7B4BF-F6E3-4D0C-989E-D670A71729A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66F741C-FF0F-4261-9D86-592520713C1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ACF822A-A74F-417A-B5B8-4B6C08DE7EB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5EDA3A2-23F2-4569-8B37-4511A026011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0C75A1-CFED-4DE0-9751-2285CD783E5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D88D83-36FC-4734-A911-FD02BF95E66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D03D9B-7AD3-47B6-926C-B48B12278DA6}"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787811-A7DD-4288-86FD-A0DBFFF9B2C0}"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D5E9DA6-B723-42C3-915B-D9C95C604C1D}"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06C9C8-D174-4B0C-AB7B-074B55C45786}"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BED56AA-C0EE-45BB-B9FD-7FF1DA11665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F60BCD-98A0-4C3F-934B-0AB68969020D}"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B8B7B46-4E2F-4AB4-AEA9-2D636E54350A}"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0AA3654-416F-43D5-9055-0185AC570A6F}"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2DD310-54D3-4E4B-A6AC-6CB3FAE12D83}"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B6609D-633C-4171-B2D8-6EAFDD45CB0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EE61D7-6C0B-4A64-B4AF-6E737C0117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48959B1-7B7D-4F48-99DC-7336429F44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EC2C4A-0E4A-424D-87BD-2C8D6DF1B8A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15ED7D8-D8A1-4859-9D69-FF81C3A4BAF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3B06C0-DDD9-49CC-966F-34756B178E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CE8D447-E97C-4D19-B4B9-BCA574246D1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92BE0F6-AF37-4812-9465-8BA34B75D923}" type="slidenum">
              <a:rPr lang="en-US"/>
              <a:pPr/>
              <a:t>‹#›</a:t>
            </a:fld>
            <a:endParaRPr lang="en-US"/>
          </a:p>
        </p:txBody>
      </p:sp>
      <p:pic>
        <p:nvPicPr>
          <p:cNvPr id="1040" name="Picture 16" descr="grace and grateful living_std_t_nt"/>
          <p:cNvPicPr>
            <a:picLocks noChangeAspect="1" noChangeArrowheads="1"/>
          </p:cNvPicPr>
          <p:nvPr userDrawn="1"/>
        </p:nvPicPr>
        <p:blipFill>
          <a:blip r:embed="rId13"/>
          <a:srcRect/>
          <a:stretch>
            <a:fillRect/>
          </a:stretch>
        </p:blipFill>
        <p:spPr bwMode="auto">
          <a:xfrm>
            <a:off x="0" y="0"/>
            <a:ext cx="9144000" cy="6854825"/>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 charset="-128"/>
        </a:defRPr>
      </a:lvl2pPr>
      <a:lvl3pPr algn="ctr" rtl="0" eaLnBrk="0" fontAlgn="base" hangingPunct="0">
        <a:spcBef>
          <a:spcPct val="0"/>
        </a:spcBef>
        <a:spcAft>
          <a:spcPct val="0"/>
        </a:spcAft>
        <a:defRPr sz="4400">
          <a:solidFill>
            <a:schemeClr val="tx2"/>
          </a:solidFill>
          <a:latin typeface="Arial" charset="0"/>
          <a:ea typeface="ＭＳ Ｐゴシック" pitchFamily="12" charset="-128"/>
        </a:defRPr>
      </a:lvl3pPr>
      <a:lvl4pPr algn="ctr" rtl="0" eaLnBrk="0" fontAlgn="base" hangingPunct="0">
        <a:spcBef>
          <a:spcPct val="0"/>
        </a:spcBef>
        <a:spcAft>
          <a:spcPct val="0"/>
        </a:spcAft>
        <a:defRPr sz="4400">
          <a:solidFill>
            <a:schemeClr val="tx2"/>
          </a:solidFill>
          <a:latin typeface="Arial" charset="0"/>
          <a:ea typeface="ＭＳ Ｐゴシック" pitchFamily="12" charset="-128"/>
        </a:defRPr>
      </a:lvl4pPr>
      <a:lvl5pPr algn="ctr" rtl="0" eaLnBrk="0" fontAlgn="base" hangingPunct="0">
        <a:spcBef>
          <a:spcPct val="0"/>
        </a:spcBef>
        <a:spcAft>
          <a:spcPct val="0"/>
        </a:spcAft>
        <a:defRPr sz="4400">
          <a:solidFill>
            <a:schemeClr val="tx2"/>
          </a:solidFill>
          <a:latin typeface="Arial" charset="0"/>
          <a:ea typeface="ＭＳ Ｐゴシック" pitchFamily="12"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2048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2048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632111E-DA64-4603-9056-7867664ABE53}" type="slidenum">
              <a:rPr lang="en-US"/>
              <a:pPr/>
              <a:t>‹#›</a:t>
            </a:fld>
            <a:endParaRPr lang="en-US"/>
          </a:p>
        </p:txBody>
      </p:sp>
      <p:pic>
        <p:nvPicPr>
          <p:cNvPr id="13328" name="Picture 16" descr="grace and grateful living_std_c_nt"/>
          <p:cNvPicPr>
            <a:picLocks noChangeAspect="1" noChangeArrowheads="1"/>
          </p:cNvPicPr>
          <p:nvPr userDrawn="1"/>
        </p:nvPicPr>
        <p:blipFill>
          <a:blip r:embed="rId13"/>
          <a:srcRect/>
          <a:stretch>
            <a:fillRect/>
          </a:stretch>
        </p:blipFill>
        <p:spPr bwMode="auto">
          <a:xfrm>
            <a:off x="0" y="1588"/>
            <a:ext cx="9144000" cy="6854825"/>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 charset="-128"/>
        </a:defRPr>
      </a:lvl2pPr>
      <a:lvl3pPr algn="ctr" rtl="0" eaLnBrk="0" fontAlgn="base" hangingPunct="0">
        <a:spcBef>
          <a:spcPct val="0"/>
        </a:spcBef>
        <a:spcAft>
          <a:spcPct val="0"/>
        </a:spcAft>
        <a:defRPr sz="4400">
          <a:solidFill>
            <a:schemeClr val="tx2"/>
          </a:solidFill>
          <a:latin typeface="Arial" charset="0"/>
          <a:ea typeface="ＭＳ Ｐゴシック" pitchFamily="12" charset="-128"/>
        </a:defRPr>
      </a:lvl3pPr>
      <a:lvl4pPr algn="ctr" rtl="0" eaLnBrk="0" fontAlgn="base" hangingPunct="0">
        <a:spcBef>
          <a:spcPct val="0"/>
        </a:spcBef>
        <a:spcAft>
          <a:spcPct val="0"/>
        </a:spcAft>
        <a:defRPr sz="4400">
          <a:solidFill>
            <a:schemeClr val="tx2"/>
          </a:solidFill>
          <a:latin typeface="Arial" charset="0"/>
          <a:ea typeface="ＭＳ Ｐゴシック" pitchFamily="12" charset="-128"/>
        </a:defRPr>
      </a:lvl4pPr>
      <a:lvl5pPr algn="ctr" rtl="0" eaLnBrk="0" fontAlgn="base" hangingPunct="0">
        <a:spcBef>
          <a:spcPct val="0"/>
        </a:spcBef>
        <a:spcAft>
          <a:spcPct val="0"/>
        </a:spcAft>
        <a:defRPr sz="4400">
          <a:solidFill>
            <a:schemeClr val="tx2"/>
          </a:solidFill>
          <a:latin typeface="Arial" charset="0"/>
          <a:ea typeface="ＭＳ Ｐゴシック" pitchFamily="12"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D8B5CB8-3EFB-4D62-8B86-20379499CBF3}" type="slidenum">
              <a:rPr lang="en-US"/>
              <a:pPr/>
              <a:t>‹#›</a:t>
            </a:fld>
            <a:endParaRPr lang="en-US"/>
          </a:p>
        </p:txBody>
      </p:sp>
      <p:pic>
        <p:nvPicPr>
          <p:cNvPr id="25610" name="Picture 10" descr="grace and grateful living_std_cb"/>
          <p:cNvPicPr>
            <a:picLocks noChangeAspect="1" noChangeArrowheads="1"/>
          </p:cNvPicPr>
          <p:nvPr userDrawn="1"/>
        </p:nvPicPr>
        <p:blipFill>
          <a:blip r:embed="rId13"/>
          <a:srcRect/>
          <a:stretch>
            <a:fillRect/>
          </a:stretch>
        </p:blipFill>
        <p:spPr bwMode="auto">
          <a:xfrm>
            <a:off x="0" y="1588"/>
            <a:ext cx="9144000" cy="6854825"/>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 charset="-128"/>
        </a:defRPr>
      </a:lvl2pPr>
      <a:lvl3pPr algn="ctr" rtl="0" eaLnBrk="0" fontAlgn="base" hangingPunct="0">
        <a:spcBef>
          <a:spcPct val="0"/>
        </a:spcBef>
        <a:spcAft>
          <a:spcPct val="0"/>
        </a:spcAft>
        <a:defRPr sz="4400">
          <a:solidFill>
            <a:schemeClr val="tx2"/>
          </a:solidFill>
          <a:latin typeface="Arial" charset="0"/>
          <a:ea typeface="ＭＳ Ｐゴシック" pitchFamily="12" charset="-128"/>
        </a:defRPr>
      </a:lvl3pPr>
      <a:lvl4pPr algn="ctr" rtl="0" eaLnBrk="0" fontAlgn="base" hangingPunct="0">
        <a:spcBef>
          <a:spcPct val="0"/>
        </a:spcBef>
        <a:spcAft>
          <a:spcPct val="0"/>
        </a:spcAft>
        <a:defRPr sz="4400">
          <a:solidFill>
            <a:schemeClr val="tx2"/>
          </a:solidFill>
          <a:latin typeface="Arial" charset="0"/>
          <a:ea typeface="ＭＳ Ｐゴシック" pitchFamily="12" charset="-128"/>
        </a:defRPr>
      </a:lvl4pPr>
      <a:lvl5pPr algn="ctr" rtl="0" eaLnBrk="0" fontAlgn="base" hangingPunct="0">
        <a:spcBef>
          <a:spcPct val="0"/>
        </a:spcBef>
        <a:spcAft>
          <a:spcPct val="0"/>
        </a:spcAft>
        <a:defRPr sz="4400">
          <a:solidFill>
            <a:schemeClr val="tx2"/>
          </a:solidFill>
          <a:latin typeface="Arial" charset="0"/>
          <a:ea typeface="ＭＳ Ｐゴシック" pitchFamily="12"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276600"/>
            <a:ext cx="7315200" cy="1754326"/>
          </a:xfrm>
          <a:prstGeom prst="rect">
            <a:avLst/>
          </a:prstGeom>
          <a:noFill/>
        </p:spPr>
        <p:txBody>
          <a:bodyPr wrap="square" rtlCol="0">
            <a:spAutoFit/>
          </a:bodyPr>
          <a:lstStyle/>
          <a:p>
            <a:pPr algn="ctr"/>
            <a:r>
              <a:rPr lang="en-US" sz="5400" b="1" dirty="0" smtClean="0">
                <a:solidFill>
                  <a:schemeClr val="bg1"/>
                </a:solidFill>
                <a:latin typeface="Corbel" pitchFamily="34" charset="0"/>
              </a:rPr>
              <a:t>The Wonderful </a:t>
            </a:r>
          </a:p>
          <a:p>
            <a:pPr algn="ctr"/>
            <a:r>
              <a:rPr lang="en-US" sz="5400" b="1" dirty="0" smtClean="0">
                <a:solidFill>
                  <a:schemeClr val="bg1"/>
                </a:solidFill>
                <a:latin typeface="Corbel" pitchFamily="34" charset="0"/>
              </a:rPr>
              <a:t>Grace Of Jesus</a:t>
            </a:r>
            <a:endParaRPr lang="en-US" sz="5400" b="1" dirty="0">
              <a:solidFill>
                <a:schemeClr val="bg1"/>
              </a:solidFill>
              <a:latin typeface="Corbel" pitchFamily="34" charset="0"/>
            </a:endParaRPr>
          </a:p>
        </p:txBody>
      </p:sp>
      <p:sp>
        <p:nvSpPr>
          <p:cNvPr id="3" name="TextBox 2"/>
          <p:cNvSpPr txBox="1"/>
          <p:nvPr/>
        </p:nvSpPr>
        <p:spPr>
          <a:xfrm>
            <a:off x="914400" y="5801380"/>
            <a:ext cx="7315200" cy="523220"/>
          </a:xfrm>
          <a:prstGeom prst="rect">
            <a:avLst/>
          </a:prstGeom>
          <a:noFill/>
        </p:spPr>
        <p:txBody>
          <a:bodyPr wrap="square" rtlCol="0">
            <a:spAutoFit/>
          </a:bodyPr>
          <a:lstStyle/>
          <a:p>
            <a:pPr algn="ctr"/>
            <a:r>
              <a:rPr lang="en-US" sz="2800" dirty="0" smtClean="0">
                <a:solidFill>
                  <a:schemeClr val="bg1"/>
                </a:solidFill>
                <a:latin typeface="Book Antiqua" pitchFamily="18" charset="0"/>
              </a:rPr>
              <a:t>2 Corinthians 8-9</a:t>
            </a:r>
            <a:endParaRPr lang="en-US" sz="2800"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64842"/>
            <a:ext cx="8229600" cy="5016758"/>
          </a:xfrm>
          <a:prstGeom prst="rect">
            <a:avLst/>
          </a:prstGeom>
        </p:spPr>
        <p:txBody>
          <a:bodyPr wrap="square">
            <a:spAutoFit/>
          </a:bodyPr>
          <a:lstStyle/>
          <a:p>
            <a:pPr marL="457200" indent="-457200">
              <a:buFont typeface="Arial" pitchFamily="34" charset="0"/>
              <a:buChar char="•"/>
            </a:pPr>
            <a:r>
              <a:rPr lang="en-US" sz="3600" b="1" dirty="0" smtClean="0"/>
              <a:t>It should completely enrich and complete us- 1 Cor. 1:4-7</a:t>
            </a:r>
          </a:p>
          <a:p>
            <a:pPr marL="457200" indent="-457200">
              <a:buFont typeface="Arial" pitchFamily="34" charset="0"/>
              <a:buChar char="•"/>
            </a:pPr>
            <a:endParaRPr lang="en-US" sz="2000" b="1" dirty="0" smtClean="0"/>
          </a:p>
          <a:p>
            <a:pPr marL="457200" indent="-457200">
              <a:buFont typeface="Arial" pitchFamily="34" charset="0"/>
              <a:buChar char="•"/>
            </a:pPr>
            <a:r>
              <a:rPr lang="en-US" sz="3600" b="1" dirty="0" smtClean="0"/>
              <a:t>It can take away our respect and belief- Mk 6:1-6</a:t>
            </a:r>
            <a:endParaRPr lang="en-US" sz="3200" dirty="0" smtClean="0"/>
          </a:p>
          <a:p>
            <a:pPr marL="457200" indent="-457200">
              <a:buFont typeface="Arial" pitchFamily="34" charset="0"/>
              <a:buChar char="•"/>
            </a:pPr>
            <a:endParaRPr lang="en-US" sz="2000" b="1" dirty="0" smtClean="0"/>
          </a:p>
          <a:p>
            <a:pPr marL="457200" indent="-457200">
              <a:buFont typeface="Arial" pitchFamily="34" charset="0"/>
              <a:buChar char="•"/>
            </a:pPr>
            <a:r>
              <a:rPr lang="en-US" sz="3600" b="1" dirty="0" smtClean="0"/>
              <a:t>It can cause us to forget who is with us- </a:t>
            </a:r>
            <a:r>
              <a:rPr lang="en-US" sz="3600" b="1" dirty="0" err="1" smtClean="0"/>
              <a:t>Lk</a:t>
            </a:r>
            <a:r>
              <a:rPr lang="en-US" sz="3600" b="1" dirty="0" smtClean="0"/>
              <a:t>. 15:29-32</a:t>
            </a:r>
          </a:p>
          <a:p>
            <a:pPr marL="914400" lvl="1" indent="-457200">
              <a:buFont typeface="Arial" pitchFamily="34" charset="0"/>
              <a:buChar char="•"/>
            </a:pPr>
            <a:endParaRPr lang="en-US" sz="3200" dirty="0" smtClean="0"/>
          </a:p>
          <a:p>
            <a:pPr marL="457200" indent="-457200">
              <a:buFont typeface="Arial" pitchFamily="34" charset="0"/>
              <a:buChar char="•"/>
            </a:pP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Grp="1" noChangeArrowheads="1"/>
          </p:cNvSpPr>
          <p:nvPr>
            <p:ph type="subTitle" idx="1"/>
          </p:nvPr>
        </p:nvSpPr>
        <p:spPr>
          <a:xfrm>
            <a:off x="304800" y="76200"/>
            <a:ext cx="8534400" cy="6629400"/>
          </a:xfrm>
          <a:solidFill>
            <a:schemeClr val="bg1"/>
          </a:solidFill>
        </p:spPr>
        <p:txBody>
          <a:bodyPr/>
          <a:lstStyle/>
          <a:p>
            <a:pPr marL="404813" indent="-404813">
              <a:buFont typeface="Arial" pitchFamily="34" charset="0"/>
              <a:buChar char="•"/>
            </a:pPr>
            <a:r>
              <a:rPr lang="en-US" sz="2800" b="1" dirty="0" smtClean="0"/>
              <a:t> </a:t>
            </a:r>
            <a:r>
              <a:rPr lang="en-US" sz="2800" b="1" baseline="30000" dirty="0" smtClean="0"/>
              <a:t>29 </a:t>
            </a:r>
            <a:r>
              <a:rPr lang="en-US" sz="2800" b="1" dirty="0" smtClean="0"/>
              <a:t>But he answered and said to his father, </a:t>
            </a:r>
            <a:r>
              <a:rPr lang="en-US" sz="2800" b="1" dirty="0" smtClean="0">
                <a:solidFill>
                  <a:srgbClr val="FF0000"/>
                </a:solidFill>
              </a:rPr>
              <a:t>‘Look! For so many years I have been serving you and I have never neglected a command of yours</a:t>
            </a:r>
            <a:r>
              <a:rPr lang="en-US" sz="2800" b="1" dirty="0" smtClean="0"/>
              <a:t>; and </a:t>
            </a:r>
            <a:r>
              <a:rPr lang="en-US" sz="2800" b="1" i="1" dirty="0" smtClean="0"/>
              <a:t>yet</a:t>
            </a:r>
            <a:r>
              <a:rPr lang="en-US" sz="2800" b="1" dirty="0" smtClean="0"/>
              <a:t> you have never given me a young goat, so that I might celebrate with my friends; </a:t>
            </a:r>
            <a:r>
              <a:rPr lang="en-US" sz="2800" b="1" baseline="30000" dirty="0" smtClean="0"/>
              <a:t>30 </a:t>
            </a:r>
            <a:r>
              <a:rPr lang="en-US" sz="2800" b="1" dirty="0" smtClean="0"/>
              <a:t>but when this son of yours came, who has devoured your wealth with prostitutes, you killed the fattened calf for him.’ </a:t>
            </a:r>
          </a:p>
          <a:p>
            <a:pPr marL="404813" indent="-404813">
              <a:buFont typeface="Arial" pitchFamily="34" charset="0"/>
              <a:buChar char="•"/>
            </a:pPr>
            <a:r>
              <a:rPr lang="en-US" sz="2800" b="1" baseline="30000" dirty="0" smtClean="0"/>
              <a:t>31 </a:t>
            </a:r>
            <a:r>
              <a:rPr lang="en-US" sz="2800" b="1" dirty="0" smtClean="0"/>
              <a:t>And he said to him, </a:t>
            </a:r>
            <a:r>
              <a:rPr lang="en-US" sz="2800" b="1" dirty="0" smtClean="0">
                <a:solidFill>
                  <a:srgbClr val="FF0000"/>
                </a:solidFill>
              </a:rPr>
              <a:t>‘Son, you have always been with me, and all that is mine is yours. </a:t>
            </a:r>
            <a:r>
              <a:rPr lang="en-US" sz="2800" b="1" baseline="30000" dirty="0" smtClean="0"/>
              <a:t>32 </a:t>
            </a:r>
            <a:r>
              <a:rPr lang="en-US" sz="2800" b="1" dirty="0" smtClean="0"/>
              <a:t>But we had to celebrate and rejoice, for this brother of yours was dead and </a:t>
            </a:r>
            <a:r>
              <a:rPr lang="en-US" sz="2800" b="1" i="1" dirty="0" smtClean="0"/>
              <a:t>has begun</a:t>
            </a:r>
            <a:r>
              <a:rPr lang="en-US" sz="2800" b="1" dirty="0" smtClean="0"/>
              <a:t> to live, and </a:t>
            </a:r>
            <a:r>
              <a:rPr lang="en-US" sz="2800" b="1" i="1" dirty="0" smtClean="0"/>
              <a:t>was </a:t>
            </a:r>
            <a:r>
              <a:rPr lang="en-US" sz="2800" b="1" dirty="0" smtClean="0"/>
              <a:t>lost and has been found.’” 				Luke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86200"/>
            <a:ext cx="7315200" cy="923330"/>
          </a:xfrm>
          <a:prstGeom prst="rect">
            <a:avLst/>
          </a:prstGeom>
          <a:noFill/>
        </p:spPr>
        <p:txBody>
          <a:bodyPr wrap="square" rtlCol="0">
            <a:spAutoFit/>
          </a:bodyPr>
          <a:lstStyle/>
          <a:p>
            <a:pPr algn="ctr"/>
            <a:r>
              <a:rPr lang="en-US" sz="5400" b="1" dirty="0">
                <a:solidFill>
                  <a:schemeClr val="bg1"/>
                </a:solidFill>
                <a:latin typeface="Corbel" pitchFamily="34" charset="0"/>
              </a:rPr>
              <a:t>2</a:t>
            </a:r>
            <a:r>
              <a:rPr lang="en-US" sz="5400" b="1" dirty="0" smtClean="0">
                <a:solidFill>
                  <a:schemeClr val="bg1"/>
                </a:solidFill>
                <a:latin typeface="Corbel" pitchFamily="34" charset="0"/>
              </a:rPr>
              <a:t>. Jesus Christ Was Rich</a:t>
            </a:r>
            <a:endParaRPr lang="en-US" sz="5400" b="1" dirty="0">
              <a:solidFill>
                <a:schemeClr val="bg1"/>
              </a:solidFill>
              <a:latin typeface="Corbe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solidFill>
                  <a:schemeClr val="bg1"/>
                </a:solidFill>
              </a:rPr>
              <a:t>2 Corinthians 8:9</a:t>
            </a:r>
            <a:endParaRPr lang="en-US" dirty="0">
              <a:solidFill>
                <a:schemeClr val="bg1"/>
              </a:solidFill>
            </a:endParaRPr>
          </a:p>
        </p:txBody>
      </p:sp>
      <p:sp>
        <p:nvSpPr>
          <p:cNvPr id="3" name="Content Placeholder 2"/>
          <p:cNvSpPr>
            <a:spLocks noGrp="1"/>
          </p:cNvSpPr>
          <p:nvPr>
            <p:ph idx="1"/>
          </p:nvPr>
        </p:nvSpPr>
        <p:spPr>
          <a:xfrm>
            <a:off x="457200" y="3505200"/>
            <a:ext cx="8229600" cy="2620963"/>
          </a:xfrm>
        </p:spPr>
        <p:txBody>
          <a:bodyPr/>
          <a:lstStyle/>
          <a:p>
            <a:r>
              <a:rPr lang="en-US" dirty="0" smtClean="0">
                <a:solidFill>
                  <a:schemeClr val="bg1"/>
                </a:solidFill>
              </a:rPr>
              <a:t>For you know the grace of our Lord Jesus Christ, that </a:t>
            </a:r>
            <a:r>
              <a:rPr lang="en-US" b="1" u="sng" dirty="0" smtClean="0">
                <a:solidFill>
                  <a:schemeClr val="bg1"/>
                </a:solidFill>
              </a:rPr>
              <a:t>though He was rich</a:t>
            </a:r>
            <a:r>
              <a:rPr lang="en-US" dirty="0" smtClean="0">
                <a:solidFill>
                  <a:schemeClr val="bg1"/>
                </a:solidFill>
              </a:rPr>
              <a:t>, yet for your sake He became poor, so that you through His poverty might become rich.</a:t>
            </a:r>
          </a:p>
          <a:p>
            <a:r>
              <a:rPr lang="en-US" dirty="0" smtClean="0">
                <a:solidFill>
                  <a:schemeClr val="bg1"/>
                </a:solidFill>
              </a:rPr>
              <a:t>NASB</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2400"/>
            <a:ext cx="8382000" cy="3970318"/>
          </a:xfrm>
          <a:prstGeom prst="rect">
            <a:avLst/>
          </a:prstGeom>
          <a:noFill/>
        </p:spPr>
        <p:txBody>
          <a:bodyPr wrap="square">
            <a:spAutoFit/>
          </a:bodyPr>
          <a:lstStyle/>
          <a:p>
            <a:pPr marL="344488" indent="-344488">
              <a:buFont typeface="Arial" pitchFamily="34" charset="0"/>
              <a:buChar char="•"/>
            </a:pPr>
            <a:r>
              <a:rPr lang="en-US" sz="3600" dirty="0" smtClean="0"/>
              <a:t>And Jesus said to him, "The foxes have holes and the birds of the air have nests, but the Son of Man has nowhere to lay His head.“ Luke 9:58</a:t>
            </a:r>
          </a:p>
          <a:p>
            <a:pPr marL="344488" indent="-344488">
              <a:buFont typeface="Arial" pitchFamily="34" charset="0"/>
              <a:buChar char="•"/>
            </a:pPr>
            <a:endParaRPr lang="en-US" sz="3600" b="1" dirty="0" smtClean="0"/>
          </a:p>
          <a:p>
            <a:pPr marL="344488" indent="-344488">
              <a:buFont typeface="Arial" pitchFamily="34" charset="0"/>
              <a:buChar char="•"/>
            </a:pPr>
            <a:r>
              <a:rPr lang="en-US" sz="3600" dirty="0" smtClean="0"/>
              <a:t>Luke 8:1-4- Several </a:t>
            </a:r>
            <a:r>
              <a:rPr lang="en-US" sz="3600" dirty="0" smtClean="0"/>
              <a:t>helped </a:t>
            </a:r>
            <a:r>
              <a:rPr lang="en-US" sz="3600" dirty="0" smtClean="0"/>
              <a:t>support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17</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4 I glorified You on the earth, having accomplished the work which You have given Me to do.5 Now, Father, glorify Me together with Yourself, with the </a:t>
            </a:r>
            <a:r>
              <a:rPr lang="en-US" b="1" u="sng" dirty="0" smtClean="0"/>
              <a:t>glory</a:t>
            </a:r>
            <a:r>
              <a:rPr lang="en-US" dirty="0" smtClean="0"/>
              <a:t> </a:t>
            </a:r>
            <a:r>
              <a:rPr lang="en-US" b="1" u="sng" dirty="0" smtClean="0"/>
              <a:t>which I had with You before the world was.</a:t>
            </a:r>
            <a:endParaRPr lang="en-US" u="sng"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17</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24 Father, I desire that they also, whom You have given Me, be with Me where I am, so that they may see My glory which You have given Me, </a:t>
            </a:r>
            <a:r>
              <a:rPr lang="en-US" b="1" u="sng" dirty="0" smtClean="0"/>
              <a:t>for You loved Me before the foundation of the world</a:t>
            </a:r>
            <a:r>
              <a:rPr lang="en-US" dirty="0" smtClean="0"/>
              <a: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86200"/>
            <a:ext cx="7315200" cy="923330"/>
          </a:xfrm>
          <a:prstGeom prst="rect">
            <a:avLst/>
          </a:prstGeom>
          <a:noFill/>
        </p:spPr>
        <p:txBody>
          <a:bodyPr wrap="square" rtlCol="0">
            <a:spAutoFit/>
          </a:bodyPr>
          <a:lstStyle/>
          <a:p>
            <a:pPr algn="ctr"/>
            <a:r>
              <a:rPr lang="en-US" sz="5400" b="1" dirty="0" smtClean="0">
                <a:solidFill>
                  <a:schemeClr val="bg1"/>
                </a:solidFill>
                <a:latin typeface="Corbel" pitchFamily="34" charset="0"/>
              </a:rPr>
              <a:t>3. Jesus Became Poor.</a:t>
            </a:r>
            <a:endParaRPr lang="en-US" sz="5400" b="1" dirty="0">
              <a:solidFill>
                <a:schemeClr val="bg1"/>
              </a:solidFill>
              <a:latin typeface="Corbe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solidFill>
                  <a:schemeClr val="bg1"/>
                </a:solidFill>
              </a:rPr>
              <a:t>2 Corinthians 8:9</a:t>
            </a:r>
            <a:endParaRPr lang="en-US" dirty="0">
              <a:solidFill>
                <a:schemeClr val="bg1"/>
              </a:solidFill>
            </a:endParaRPr>
          </a:p>
        </p:txBody>
      </p:sp>
      <p:sp>
        <p:nvSpPr>
          <p:cNvPr id="3" name="Content Placeholder 2"/>
          <p:cNvSpPr>
            <a:spLocks noGrp="1"/>
          </p:cNvSpPr>
          <p:nvPr>
            <p:ph idx="1"/>
          </p:nvPr>
        </p:nvSpPr>
        <p:spPr>
          <a:xfrm>
            <a:off x="457200" y="3505200"/>
            <a:ext cx="8229600" cy="2620963"/>
          </a:xfrm>
        </p:spPr>
        <p:txBody>
          <a:bodyPr/>
          <a:lstStyle/>
          <a:p>
            <a:r>
              <a:rPr lang="en-US" dirty="0" smtClean="0">
                <a:solidFill>
                  <a:schemeClr val="bg1"/>
                </a:solidFill>
              </a:rPr>
              <a:t>For you know the grace of our Lord Jesus Christ, that though He was rich, </a:t>
            </a:r>
            <a:r>
              <a:rPr lang="en-US" b="1" u="sng" dirty="0" smtClean="0">
                <a:solidFill>
                  <a:schemeClr val="bg1"/>
                </a:solidFill>
              </a:rPr>
              <a:t>yet for your sake He became poor, </a:t>
            </a:r>
            <a:r>
              <a:rPr lang="en-US" dirty="0" smtClean="0">
                <a:solidFill>
                  <a:schemeClr val="bg1"/>
                </a:solidFill>
              </a:rPr>
              <a:t>so that you through His poverty might become rich.</a:t>
            </a:r>
          </a:p>
          <a:p>
            <a:r>
              <a:rPr lang="en-US" dirty="0" smtClean="0">
                <a:solidFill>
                  <a:schemeClr val="bg1"/>
                </a:solidFill>
              </a:rPr>
              <a:t>NASB</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46995"/>
            <a:ext cx="8382000" cy="4832092"/>
          </a:xfrm>
          <a:prstGeom prst="rect">
            <a:avLst/>
          </a:prstGeom>
          <a:solidFill>
            <a:schemeClr val="bg1"/>
          </a:solidFill>
        </p:spPr>
        <p:txBody>
          <a:bodyPr wrap="square">
            <a:spAutoFit/>
          </a:bodyPr>
          <a:lstStyle/>
          <a:p>
            <a:pPr algn="ctr"/>
            <a:r>
              <a:rPr lang="en-US" sz="2800" b="1" baseline="30000" dirty="0" smtClean="0"/>
              <a:t>4 </a:t>
            </a:r>
            <a:r>
              <a:rPr lang="en-US" sz="2800" dirty="0" smtClean="0"/>
              <a:t>do not </a:t>
            </a:r>
            <a:r>
              <a:rPr lang="en-US" sz="2800" i="1" dirty="0" smtClean="0"/>
              <a:t>merely</a:t>
            </a:r>
            <a:r>
              <a:rPr lang="en-US" sz="2800" dirty="0" smtClean="0"/>
              <a:t> look out for your own personal interests, but also for the interests of others. </a:t>
            </a:r>
            <a:r>
              <a:rPr lang="en-US" sz="2800" b="1" baseline="30000" dirty="0" smtClean="0"/>
              <a:t>5 </a:t>
            </a:r>
            <a:r>
              <a:rPr lang="en-US" sz="2800" dirty="0" smtClean="0"/>
              <a:t>Have this attitude in yourselves which was also in Christ Jesus, </a:t>
            </a:r>
            <a:r>
              <a:rPr lang="en-US" sz="2800" b="1" baseline="30000" dirty="0" smtClean="0"/>
              <a:t>6 </a:t>
            </a:r>
            <a:r>
              <a:rPr lang="en-US" sz="2800" dirty="0" smtClean="0"/>
              <a:t>who, although He existed in the form of God, </a:t>
            </a:r>
            <a:r>
              <a:rPr lang="en-US" sz="2800" b="1" u="sng" dirty="0" smtClean="0"/>
              <a:t>did not regard equality with God a thing to be grasped</a:t>
            </a:r>
            <a:r>
              <a:rPr lang="en-US" sz="2800" dirty="0" smtClean="0"/>
              <a:t>, </a:t>
            </a:r>
            <a:r>
              <a:rPr lang="en-US" sz="2800" b="1" baseline="30000" dirty="0" smtClean="0"/>
              <a:t>7 </a:t>
            </a:r>
            <a:r>
              <a:rPr lang="en-US" sz="2800" dirty="0" smtClean="0"/>
              <a:t>but</a:t>
            </a:r>
            <a:r>
              <a:rPr lang="en-US" sz="2800" baseline="30000" dirty="0" smtClean="0"/>
              <a:t> </a:t>
            </a:r>
            <a:r>
              <a:rPr lang="en-US" sz="2800" dirty="0" smtClean="0">
                <a:solidFill>
                  <a:srgbClr val="FF0000"/>
                </a:solidFill>
              </a:rPr>
              <a:t>emptied</a:t>
            </a:r>
            <a:r>
              <a:rPr lang="en-US" sz="2800" dirty="0" smtClean="0"/>
              <a:t> Himself, taking the form of a </a:t>
            </a:r>
            <a:r>
              <a:rPr lang="en-US" sz="2800" b="1" u="sng" dirty="0" smtClean="0"/>
              <a:t>bond-servant</a:t>
            </a:r>
            <a:r>
              <a:rPr lang="en-US" sz="2800" dirty="0" smtClean="0"/>
              <a:t>, </a:t>
            </a:r>
            <a:r>
              <a:rPr lang="en-US" sz="2800" i="1" dirty="0" smtClean="0"/>
              <a:t>and</a:t>
            </a:r>
            <a:r>
              <a:rPr lang="en-US" sz="2800" dirty="0" smtClean="0"/>
              <a:t> being made in the </a:t>
            </a:r>
            <a:r>
              <a:rPr lang="en-US" sz="2800" b="1" u="sng" dirty="0" smtClean="0"/>
              <a:t>likeness of men. </a:t>
            </a:r>
            <a:r>
              <a:rPr lang="en-US" sz="2800" b="1" u="sng" baseline="30000" dirty="0" smtClean="0"/>
              <a:t>8 </a:t>
            </a:r>
            <a:r>
              <a:rPr lang="en-US" sz="2800" b="1" u="sng" dirty="0" smtClean="0"/>
              <a:t>Being found in appearance as a man</a:t>
            </a:r>
            <a:r>
              <a:rPr lang="en-US" sz="2800" dirty="0" smtClean="0"/>
              <a:t>, He</a:t>
            </a:r>
            <a:r>
              <a:rPr lang="en-US" sz="2800" dirty="0" smtClean="0">
                <a:solidFill>
                  <a:srgbClr val="FF0000"/>
                </a:solidFill>
              </a:rPr>
              <a:t> humbled </a:t>
            </a:r>
            <a:r>
              <a:rPr lang="en-US" sz="2800" dirty="0" smtClean="0"/>
              <a:t>Himself by becoming obedient to the </a:t>
            </a:r>
            <a:r>
              <a:rPr lang="en-US" sz="2800" b="1" u="sng" dirty="0" smtClean="0"/>
              <a:t>point of death, even death on a cross</a:t>
            </a:r>
            <a:r>
              <a:rPr lang="en-US" sz="2800" dirty="0" smtClean="0"/>
              <a:t>.</a:t>
            </a:r>
          </a:p>
          <a:p>
            <a:pPr algn="ctr"/>
            <a:r>
              <a:rPr lang="en-US" sz="2800" dirty="0" smtClean="0"/>
              <a:t>Philippians 2</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Grp="1" noChangeArrowheads="1"/>
          </p:cNvSpPr>
          <p:nvPr>
            <p:ph type="subTitle" idx="1"/>
          </p:nvPr>
        </p:nvSpPr>
        <p:spPr>
          <a:xfrm>
            <a:off x="381000" y="228600"/>
            <a:ext cx="8534400" cy="6096000"/>
          </a:xfrm>
          <a:solidFill>
            <a:schemeClr val="bg1"/>
          </a:solidFill>
        </p:spPr>
        <p:txBody>
          <a:bodyPr/>
          <a:lstStyle/>
          <a:p>
            <a:r>
              <a:rPr lang="en-US" sz="2400" b="1" baseline="30000" dirty="0" smtClean="0"/>
              <a:t>1</a:t>
            </a:r>
            <a:r>
              <a:rPr lang="en-US" sz="2400" b="1" dirty="0" smtClean="0"/>
              <a:t> Now, brethren, we </a:t>
            </a:r>
            <a:r>
              <a:rPr lang="en-US" sz="2400" b="1" i="1" dirty="0" smtClean="0"/>
              <a:t>wish to</a:t>
            </a:r>
            <a:r>
              <a:rPr lang="en-US" sz="2400" b="1" dirty="0" smtClean="0"/>
              <a:t> make known to you the </a:t>
            </a:r>
            <a:r>
              <a:rPr lang="en-US" sz="2400" b="1" dirty="0" smtClean="0">
                <a:solidFill>
                  <a:srgbClr val="FF0000"/>
                </a:solidFill>
              </a:rPr>
              <a:t>grace of God</a:t>
            </a:r>
            <a:r>
              <a:rPr lang="en-US" sz="2400" b="1" dirty="0" smtClean="0"/>
              <a:t> which has been given in the churches of Macedonia, </a:t>
            </a:r>
            <a:r>
              <a:rPr lang="en-US" sz="2400" b="1" baseline="30000" dirty="0" smtClean="0"/>
              <a:t>2 </a:t>
            </a:r>
            <a:r>
              <a:rPr lang="en-US" sz="2400" b="1" dirty="0" smtClean="0"/>
              <a:t>that in a great ordeal of affliction their abundance of joy and their deep poverty overflowed in the wealth of their liberality. </a:t>
            </a:r>
            <a:r>
              <a:rPr lang="en-US" sz="2400" b="1" baseline="30000" dirty="0" smtClean="0"/>
              <a:t>3 </a:t>
            </a:r>
            <a:r>
              <a:rPr lang="en-US" sz="2400" b="1" dirty="0" smtClean="0"/>
              <a:t>For I testify that according to their ability, and beyond their ability, </a:t>
            </a:r>
            <a:r>
              <a:rPr lang="en-US" sz="2400" b="1" i="1" dirty="0" smtClean="0"/>
              <a:t>they gave</a:t>
            </a:r>
            <a:r>
              <a:rPr lang="en-US" sz="2400" b="1" dirty="0" smtClean="0"/>
              <a:t> of their own accord, </a:t>
            </a:r>
            <a:r>
              <a:rPr lang="en-US" sz="2400" b="1" baseline="30000" dirty="0" smtClean="0"/>
              <a:t>4 </a:t>
            </a:r>
            <a:r>
              <a:rPr lang="en-US" sz="2400" b="1" dirty="0" smtClean="0"/>
              <a:t>begging us with much urging for </a:t>
            </a:r>
            <a:r>
              <a:rPr lang="en-US" sz="2400" b="1" dirty="0" smtClean="0">
                <a:solidFill>
                  <a:srgbClr val="FF0000"/>
                </a:solidFill>
              </a:rPr>
              <a:t>the favor</a:t>
            </a:r>
            <a:r>
              <a:rPr lang="en-US" sz="2400" b="1" dirty="0" smtClean="0"/>
              <a:t> of participation in the support of the saints… </a:t>
            </a:r>
            <a:r>
              <a:rPr lang="en-US" sz="2400" b="1" baseline="30000" dirty="0" smtClean="0"/>
              <a:t>6 </a:t>
            </a:r>
            <a:r>
              <a:rPr lang="en-US" sz="2400" b="1" dirty="0" smtClean="0"/>
              <a:t>So we urged Titus that as he had previously made a beginning, so he would also complete in you this </a:t>
            </a:r>
            <a:r>
              <a:rPr lang="en-US" sz="2400" b="1" dirty="0" smtClean="0">
                <a:solidFill>
                  <a:srgbClr val="FF0000"/>
                </a:solidFill>
              </a:rPr>
              <a:t>gracious</a:t>
            </a:r>
            <a:r>
              <a:rPr lang="en-US" sz="2400" b="1" dirty="0" smtClean="0"/>
              <a:t> work as well. </a:t>
            </a:r>
            <a:r>
              <a:rPr lang="en-US" sz="2400" b="1" baseline="30000" dirty="0" smtClean="0"/>
              <a:t>7 </a:t>
            </a:r>
            <a:r>
              <a:rPr lang="en-US" sz="2400" b="1" dirty="0" smtClean="0"/>
              <a:t>But just as you abound in everything, in faith and utterance and knowledge and in all earnestness and in the love we inspired in you, </a:t>
            </a:r>
            <a:r>
              <a:rPr lang="en-US" sz="2400" b="1" i="1" dirty="0" smtClean="0"/>
              <a:t>see</a:t>
            </a:r>
            <a:r>
              <a:rPr lang="en-US" sz="2400" b="1" dirty="0" smtClean="0"/>
              <a:t> that you abound in this </a:t>
            </a:r>
            <a:r>
              <a:rPr lang="en-US" sz="2400" b="1" dirty="0" smtClean="0">
                <a:solidFill>
                  <a:srgbClr val="FF0000"/>
                </a:solidFill>
              </a:rPr>
              <a:t>gracious</a:t>
            </a:r>
            <a:r>
              <a:rPr lang="en-US" sz="2400" b="1" dirty="0" smtClean="0"/>
              <a:t> work also. </a:t>
            </a:r>
          </a:p>
          <a:p>
            <a:r>
              <a:rPr lang="en-US" sz="2400" b="1" dirty="0" smtClean="0"/>
              <a:t>2 Corinthians 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600" b="1" dirty="0" smtClean="0"/>
              <a:t>How did Jesus become poor?</a:t>
            </a:r>
            <a:br>
              <a:rPr lang="en-US" sz="3600" b="1" dirty="0" smtClean="0"/>
            </a:br>
            <a:r>
              <a:rPr lang="en-US" sz="3600" i="1" dirty="0" smtClean="0"/>
              <a:t>Philippians 2</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457200" y="1570037"/>
            <a:ext cx="8229600" cy="4525963"/>
          </a:xfrm>
        </p:spPr>
        <p:txBody>
          <a:bodyPr/>
          <a:lstStyle/>
          <a:p>
            <a:pPr lvl="0">
              <a:lnSpc>
                <a:spcPct val="250000"/>
              </a:lnSpc>
            </a:pPr>
            <a:r>
              <a:rPr lang="en-US" sz="3600" b="1" dirty="0" smtClean="0"/>
              <a:t>Jesus became a human being. v7-8</a:t>
            </a:r>
            <a:endParaRPr lang="en-US" sz="3600" dirty="0" smtClean="0"/>
          </a:p>
          <a:p>
            <a:pPr lvl="0">
              <a:lnSpc>
                <a:spcPct val="250000"/>
              </a:lnSpc>
            </a:pPr>
            <a:r>
              <a:rPr lang="en-US" sz="3600" b="1" dirty="0" smtClean="0"/>
              <a:t>Jesus became a servant. v7</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86200"/>
            <a:ext cx="7315200" cy="923330"/>
          </a:xfrm>
          <a:prstGeom prst="rect">
            <a:avLst/>
          </a:prstGeom>
          <a:noFill/>
        </p:spPr>
        <p:txBody>
          <a:bodyPr wrap="square" rtlCol="0">
            <a:spAutoFit/>
          </a:bodyPr>
          <a:lstStyle/>
          <a:p>
            <a:pPr algn="ctr"/>
            <a:r>
              <a:rPr lang="en-US" sz="5400" b="1" dirty="0">
                <a:solidFill>
                  <a:schemeClr val="bg1"/>
                </a:solidFill>
                <a:latin typeface="Corbel" pitchFamily="34" charset="0"/>
              </a:rPr>
              <a:t>4</a:t>
            </a:r>
            <a:r>
              <a:rPr lang="en-US" sz="5400" b="1" dirty="0" smtClean="0">
                <a:solidFill>
                  <a:schemeClr val="bg1"/>
                </a:solidFill>
                <a:latin typeface="Corbel" pitchFamily="34" charset="0"/>
              </a:rPr>
              <a:t>. We Can Be Rich.</a:t>
            </a:r>
            <a:endParaRPr lang="en-US" sz="5400" b="1" dirty="0">
              <a:solidFill>
                <a:schemeClr val="bg1"/>
              </a:solidFill>
              <a:latin typeface="Corbe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solidFill>
                  <a:schemeClr val="bg1"/>
                </a:solidFill>
              </a:rPr>
              <a:t>2 Corinthians 8:9</a:t>
            </a:r>
            <a:endParaRPr lang="en-US" dirty="0">
              <a:solidFill>
                <a:schemeClr val="bg1"/>
              </a:solidFill>
            </a:endParaRPr>
          </a:p>
        </p:txBody>
      </p:sp>
      <p:sp>
        <p:nvSpPr>
          <p:cNvPr id="3" name="Content Placeholder 2"/>
          <p:cNvSpPr>
            <a:spLocks noGrp="1"/>
          </p:cNvSpPr>
          <p:nvPr>
            <p:ph idx="1"/>
          </p:nvPr>
        </p:nvSpPr>
        <p:spPr>
          <a:xfrm>
            <a:off x="457200" y="3505200"/>
            <a:ext cx="8229600" cy="2620963"/>
          </a:xfrm>
        </p:spPr>
        <p:txBody>
          <a:bodyPr/>
          <a:lstStyle/>
          <a:p>
            <a:r>
              <a:rPr lang="en-US" dirty="0" smtClean="0">
                <a:solidFill>
                  <a:schemeClr val="bg1"/>
                </a:solidFill>
              </a:rPr>
              <a:t>For you know the grace of our Lord Jesus Christ, that though He was rich, yet for your sake He became poor, so that </a:t>
            </a:r>
            <a:r>
              <a:rPr lang="en-US" b="1" u="sng" dirty="0" smtClean="0">
                <a:solidFill>
                  <a:schemeClr val="bg1"/>
                </a:solidFill>
              </a:rPr>
              <a:t>you through His poverty might become rich.</a:t>
            </a:r>
          </a:p>
          <a:p>
            <a:r>
              <a:rPr lang="en-US" dirty="0" smtClean="0">
                <a:solidFill>
                  <a:schemeClr val="bg1"/>
                </a:solidFill>
              </a:rPr>
              <a:t>NASB</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z="3600" b="1" dirty="0" smtClean="0"/>
              <a:t>2 Corinthians 5:20-21</a:t>
            </a:r>
            <a:endParaRPr lang="en-US" sz="3600" b="1" dirty="0"/>
          </a:p>
        </p:txBody>
      </p:sp>
      <p:sp>
        <p:nvSpPr>
          <p:cNvPr id="3" name="Content Placeholder 2"/>
          <p:cNvSpPr>
            <a:spLocks noGrp="1"/>
          </p:cNvSpPr>
          <p:nvPr>
            <p:ph idx="1"/>
          </p:nvPr>
        </p:nvSpPr>
        <p:spPr>
          <a:xfrm>
            <a:off x="457200" y="1112837"/>
            <a:ext cx="8229600" cy="4525963"/>
          </a:xfrm>
        </p:spPr>
        <p:txBody>
          <a:bodyPr/>
          <a:lstStyle/>
          <a:p>
            <a:pPr lvl="0"/>
            <a:r>
              <a:rPr lang="en-US" sz="2800" b="1" baseline="30000" dirty="0" smtClean="0"/>
              <a:t>20 </a:t>
            </a:r>
            <a:r>
              <a:rPr lang="en-US" sz="2800" dirty="0" smtClean="0"/>
              <a:t>Therefore, we are ambassadors for Christ, as though God were making an appeal through us; we beg you on behalf of Christ, be reconciled to God. </a:t>
            </a:r>
            <a:r>
              <a:rPr lang="en-US" sz="2800" b="1" baseline="30000" dirty="0" smtClean="0"/>
              <a:t>21 </a:t>
            </a:r>
            <a:r>
              <a:rPr lang="en-US" sz="2800" dirty="0" smtClean="0"/>
              <a:t>He made Him who knew no sin </a:t>
            </a:r>
            <a:r>
              <a:rPr lang="en-US" sz="2800" i="1" dirty="0" smtClean="0"/>
              <a:t>to be</a:t>
            </a:r>
            <a:r>
              <a:rPr lang="en-US" sz="2800" dirty="0" smtClean="0"/>
              <a:t> sin on our behalf, so that we might become the righteousness of God in Him…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z="3600" b="1" dirty="0" smtClean="0"/>
              <a:t>2 Corinthians 6:1-2</a:t>
            </a:r>
            <a:endParaRPr lang="en-US" sz="3600" b="1" dirty="0"/>
          </a:p>
        </p:txBody>
      </p:sp>
      <p:sp>
        <p:nvSpPr>
          <p:cNvPr id="3" name="Content Placeholder 2"/>
          <p:cNvSpPr>
            <a:spLocks noGrp="1"/>
          </p:cNvSpPr>
          <p:nvPr>
            <p:ph idx="1"/>
          </p:nvPr>
        </p:nvSpPr>
        <p:spPr>
          <a:xfrm>
            <a:off x="457200" y="1112837"/>
            <a:ext cx="8229600" cy="4525963"/>
          </a:xfrm>
        </p:spPr>
        <p:txBody>
          <a:bodyPr/>
          <a:lstStyle/>
          <a:p>
            <a:r>
              <a:rPr lang="en-US" sz="3000" b="1" dirty="0" smtClean="0"/>
              <a:t>1 </a:t>
            </a:r>
            <a:r>
              <a:rPr lang="en-US" sz="3000" dirty="0" smtClean="0"/>
              <a:t>and working together </a:t>
            </a:r>
            <a:r>
              <a:rPr lang="en-US" sz="3000" i="1" dirty="0" smtClean="0"/>
              <a:t>with him</a:t>
            </a:r>
            <a:r>
              <a:rPr lang="en-US" sz="3000" dirty="0" smtClean="0"/>
              <a:t>, we also urge you not to </a:t>
            </a:r>
            <a:r>
              <a:rPr lang="en-US" sz="3000" b="1" u="sng" dirty="0" smtClean="0"/>
              <a:t>receive the grace of God in vain</a:t>
            </a:r>
          </a:p>
          <a:p>
            <a:r>
              <a:rPr lang="en-US" sz="2800" dirty="0" smtClean="0"/>
              <a:t> </a:t>
            </a:r>
            <a:r>
              <a:rPr lang="en-US" sz="2800" b="1" baseline="30000" dirty="0" smtClean="0"/>
              <a:t>2 </a:t>
            </a:r>
            <a:r>
              <a:rPr lang="en-US" sz="2800" dirty="0" smtClean="0"/>
              <a:t>for he says, “</a:t>
            </a:r>
            <a:r>
              <a:rPr lang="en-US" sz="2800" cap="small" dirty="0" smtClean="0"/>
              <a:t>at the acceptable time I </a:t>
            </a:r>
            <a:r>
              <a:rPr lang="en-US" sz="2800" b="1" u="sng" cap="small" dirty="0" smtClean="0"/>
              <a:t>listened to you</a:t>
            </a:r>
            <a:r>
              <a:rPr lang="en-US" sz="2800" dirty="0" smtClean="0"/>
              <a:t>, </a:t>
            </a:r>
            <a:r>
              <a:rPr lang="en-US" sz="2800" cap="small" dirty="0" smtClean="0"/>
              <a:t>and on the day of salvation </a:t>
            </a:r>
            <a:r>
              <a:rPr lang="en-US" sz="2800" b="1" u="sng" cap="small" dirty="0" smtClean="0"/>
              <a:t>I helped you</a:t>
            </a:r>
            <a:r>
              <a:rPr lang="en-US" sz="2800" dirty="0" smtClean="0"/>
              <a:t>.” Behold, now is “</a:t>
            </a:r>
            <a:r>
              <a:rPr lang="en-US" sz="2800" cap="small" dirty="0" smtClean="0"/>
              <a:t>the acceptable time</a:t>
            </a:r>
            <a:r>
              <a:rPr lang="en-US" sz="2800" dirty="0" smtClean="0"/>
              <a:t>,” behold, now is “</a:t>
            </a:r>
            <a:r>
              <a:rPr lang="en-US" sz="2800" b="1" u="sng" cap="small" dirty="0" smtClean="0"/>
              <a:t>the day of salvation</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subTitle" idx="1"/>
          </p:nvPr>
        </p:nvSpPr>
        <p:spPr>
          <a:xfrm>
            <a:off x="457200" y="2133600"/>
            <a:ext cx="8153400" cy="2362200"/>
          </a:xfrm>
        </p:spPr>
        <p:txBody>
          <a:bodyPr/>
          <a:lstStyle/>
          <a:p>
            <a:r>
              <a:rPr lang="en-US" sz="4000" dirty="0" smtClean="0">
                <a:solidFill>
                  <a:schemeClr val="bg1"/>
                </a:solidFill>
              </a:rPr>
              <a:t>But by the grace of God I am what I am, and His grace toward me did not prove vain; but I labored even more than all of them, yet not I, but the grace of God with me.</a:t>
            </a:r>
          </a:p>
          <a:p>
            <a:pPr marL="574675" indent="-574675" algn="r">
              <a:buFont typeface="Arial" pitchFamily="34" charset="0"/>
              <a:buChar char="•"/>
            </a:pPr>
            <a:r>
              <a:rPr lang="en-US" sz="4000" dirty="0" smtClean="0">
                <a:solidFill>
                  <a:schemeClr val="bg1"/>
                </a:solidFill>
              </a:rPr>
              <a:t>1 Cor. 15:10</a:t>
            </a:r>
          </a:p>
          <a:p>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z="3600" b="1" dirty="0" smtClean="0"/>
              <a:t>1. His grace </a:t>
            </a:r>
            <a:r>
              <a:rPr lang="en-US" sz="3600" b="1" dirty="0" smtClean="0"/>
              <a:t>defines me</a:t>
            </a:r>
            <a:endParaRPr lang="en-US" sz="3600" b="1" dirty="0"/>
          </a:p>
        </p:txBody>
      </p:sp>
      <p:sp>
        <p:nvSpPr>
          <p:cNvPr id="3" name="Content Placeholder 2"/>
          <p:cNvSpPr>
            <a:spLocks noGrp="1"/>
          </p:cNvSpPr>
          <p:nvPr>
            <p:ph idx="1"/>
          </p:nvPr>
        </p:nvSpPr>
        <p:spPr>
          <a:xfrm>
            <a:off x="457200" y="1066801"/>
            <a:ext cx="8229600" cy="5029200"/>
          </a:xfrm>
        </p:spPr>
        <p:txBody>
          <a:bodyPr/>
          <a:lstStyle/>
          <a:p>
            <a:pPr marL="0" indent="0" algn="ctr">
              <a:buNone/>
            </a:pPr>
            <a:r>
              <a:rPr lang="en-US" sz="3600" b="1" u="sng" dirty="0" smtClean="0"/>
              <a:t>But by the grace of God I am what I am, </a:t>
            </a:r>
            <a:r>
              <a:rPr lang="en-US" sz="3600" dirty="0" smtClean="0"/>
              <a:t>and His grace toward me did not prove vain; but I labored even more than all of them, yet not I, but the grace of God with me.</a:t>
            </a:r>
          </a:p>
          <a:p>
            <a:pPr marL="574675" indent="-574675" algn="r">
              <a:buFont typeface="Arial" pitchFamily="34" charset="0"/>
              <a:buChar char="•"/>
            </a:pPr>
            <a:r>
              <a:rPr lang="en-US" sz="3600" b="1" dirty="0" smtClean="0"/>
              <a:t>1 Cor. 15:10</a:t>
            </a:r>
            <a:endParaRPr lang="en-US" sz="3600"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subTitle" idx="1"/>
          </p:nvPr>
        </p:nvSpPr>
        <p:spPr>
          <a:xfrm>
            <a:off x="457200" y="2133600"/>
            <a:ext cx="8153400" cy="4343400"/>
          </a:xfrm>
        </p:spPr>
        <p:txBody>
          <a:bodyPr/>
          <a:lstStyle/>
          <a:p>
            <a:r>
              <a:rPr lang="en-US" sz="2400" dirty="0">
                <a:solidFill>
                  <a:schemeClr val="bg1"/>
                </a:solidFill>
              </a:rPr>
              <a:t>1 And you were </a:t>
            </a:r>
            <a:r>
              <a:rPr lang="en-US" sz="2400" b="1" u="sng" dirty="0">
                <a:solidFill>
                  <a:schemeClr val="bg1"/>
                </a:solidFill>
              </a:rPr>
              <a:t>dead</a:t>
            </a:r>
            <a:r>
              <a:rPr lang="en-US" sz="2400" dirty="0">
                <a:solidFill>
                  <a:schemeClr val="bg1"/>
                </a:solidFill>
              </a:rPr>
              <a:t> in your trespasses and </a:t>
            </a:r>
            <a:r>
              <a:rPr lang="en-US" sz="2400" b="1" u="sng" dirty="0">
                <a:solidFill>
                  <a:schemeClr val="bg1"/>
                </a:solidFill>
              </a:rPr>
              <a:t>sins</a:t>
            </a:r>
            <a:r>
              <a:rPr lang="en-US" sz="2400" dirty="0">
                <a:solidFill>
                  <a:schemeClr val="bg1"/>
                </a:solidFill>
              </a:rPr>
              <a:t>, 2 in which you formerly walked according to the course of this world, according to the </a:t>
            </a:r>
            <a:r>
              <a:rPr lang="en-US" sz="2400" b="1" u="sng" dirty="0">
                <a:solidFill>
                  <a:schemeClr val="bg1"/>
                </a:solidFill>
              </a:rPr>
              <a:t>prince of the power of the air</a:t>
            </a:r>
            <a:r>
              <a:rPr lang="en-US" sz="2400" dirty="0">
                <a:solidFill>
                  <a:schemeClr val="bg1"/>
                </a:solidFill>
              </a:rPr>
              <a:t>, of the spirit that is now working in the sons of disobedience...  8 For by </a:t>
            </a:r>
            <a:r>
              <a:rPr lang="en-US" sz="2400" b="1" u="sng" dirty="0">
                <a:solidFill>
                  <a:schemeClr val="bg1"/>
                </a:solidFill>
              </a:rPr>
              <a:t>grace</a:t>
            </a:r>
            <a:r>
              <a:rPr lang="en-US" sz="2400" dirty="0">
                <a:solidFill>
                  <a:schemeClr val="bg1"/>
                </a:solidFill>
              </a:rPr>
              <a:t> you have been saved through faith; and that not of yourselves, it is the gift of God; 9 not as a result of works, so that no one may boast. 10 For we are His workmanship, created in Christ Jesus for </a:t>
            </a:r>
            <a:r>
              <a:rPr lang="en-US" sz="2400" b="1" u="sng" dirty="0">
                <a:solidFill>
                  <a:schemeClr val="bg1"/>
                </a:solidFill>
              </a:rPr>
              <a:t>good works</a:t>
            </a:r>
            <a:r>
              <a:rPr lang="en-US" sz="2400" dirty="0">
                <a:solidFill>
                  <a:schemeClr val="bg1"/>
                </a:solidFill>
              </a:rPr>
              <a:t>, which God prepared beforehand so that we would walk in them.</a:t>
            </a:r>
          </a:p>
          <a:p>
            <a:pPr algn="r"/>
            <a:r>
              <a:rPr lang="en-US" sz="2400" dirty="0">
                <a:solidFill>
                  <a:schemeClr val="bg1"/>
                </a:solidFill>
              </a:rPr>
              <a:t>Ephesians 2</a:t>
            </a:r>
          </a:p>
          <a:p>
            <a:endParaRPr lang="en-US" sz="4000" dirty="0">
              <a:solidFill>
                <a:schemeClr val="bg1"/>
              </a:solidFill>
            </a:endParaRPr>
          </a:p>
        </p:txBody>
      </p:sp>
    </p:spTree>
    <p:extLst>
      <p:ext uri="{BB962C8B-B14F-4D97-AF65-F5344CB8AC3E}">
        <p14:creationId xmlns:p14="http://schemas.microsoft.com/office/powerpoint/2010/main" val="2278417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z="3600" b="1" dirty="0" smtClean="0"/>
              <a:t>2. His grace will not be wasted</a:t>
            </a:r>
            <a:endParaRPr lang="en-US" sz="3600" b="1" dirty="0"/>
          </a:p>
        </p:txBody>
      </p:sp>
      <p:sp>
        <p:nvSpPr>
          <p:cNvPr id="3" name="Content Placeholder 2"/>
          <p:cNvSpPr>
            <a:spLocks noGrp="1"/>
          </p:cNvSpPr>
          <p:nvPr>
            <p:ph idx="1"/>
          </p:nvPr>
        </p:nvSpPr>
        <p:spPr>
          <a:xfrm>
            <a:off x="457200" y="1066801"/>
            <a:ext cx="8229600" cy="5029200"/>
          </a:xfrm>
        </p:spPr>
        <p:txBody>
          <a:bodyPr/>
          <a:lstStyle/>
          <a:p>
            <a:pPr marL="0" indent="0" algn="ctr">
              <a:buNone/>
            </a:pPr>
            <a:r>
              <a:rPr lang="en-US" sz="3600" dirty="0" smtClean="0"/>
              <a:t>But by the grace of God I am what I am, and </a:t>
            </a:r>
            <a:r>
              <a:rPr lang="en-US" sz="3600" b="1" u="sng" dirty="0" smtClean="0"/>
              <a:t>His grace toward me did not prove vain;</a:t>
            </a:r>
            <a:r>
              <a:rPr lang="en-US" sz="3600" dirty="0" smtClean="0"/>
              <a:t> but I labored even more than all of them, yet not I, but the grace of God with me.</a:t>
            </a:r>
          </a:p>
          <a:p>
            <a:pPr marL="574675" indent="-574675" algn="r">
              <a:buFont typeface="Arial" pitchFamily="34" charset="0"/>
              <a:buChar char="•"/>
            </a:pPr>
            <a:r>
              <a:rPr lang="en-US" sz="3600" b="1" dirty="0" smtClean="0"/>
              <a:t>1 Cor. 15:10</a:t>
            </a:r>
            <a:endParaRPr lang="en-US" sz="36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subTitle" idx="1"/>
          </p:nvPr>
        </p:nvSpPr>
        <p:spPr>
          <a:xfrm>
            <a:off x="457200" y="2133600"/>
            <a:ext cx="8153400" cy="4343400"/>
          </a:xfrm>
        </p:spPr>
        <p:txBody>
          <a:bodyPr/>
          <a:lstStyle/>
          <a:p>
            <a:r>
              <a:rPr lang="en-US" sz="2400" b="1" baseline="30000" dirty="0">
                <a:solidFill>
                  <a:schemeClr val="bg1"/>
                </a:solidFill>
              </a:rPr>
              <a:t>3 </a:t>
            </a:r>
            <a:r>
              <a:rPr lang="en-US" sz="2400" dirty="0">
                <a:solidFill>
                  <a:schemeClr val="bg1"/>
                </a:solidFill>
              </a:rPr>
              <a:t>For through the </a:t>
            </a:r>
            <a:r>
              <a:rPr lang="en-US" sz="2400" b="1" u="sng" dirty="0">
                <a:solidFill>
                  <a:schemeClr val="bg1"/>
                </a:solidFill>
              </a:rPr>
              <a:t>grace given to me </a:t>
            </a:r>
            <a:r>
              <a:rPr lang="en-US" sz="2400" dirty="0">
                <a:solidFill>
                  <a:schemeClr val="bg1"/>
                </a:solidFill>
              </a:rPr>
              <a:t>I say to everyone among you not to think more highly of himself than he ought to think; but to think so as to have sound judgment, as God has allotted to each a measure of faith. </a:t>
            </a:r>
            <a:r>
              <a:rPr lang="en-US" sz="2400" b="1" baseline="30000" dirty="0">
                <a:solidFill>
                  <a:schemeClr val="bg1"/>
                </a:solidFill>
              </a:rPr>
              <a:t>4 </a:t>
            </a:r>
            <a:r>
              <a:rPr lang="en-US" sz="2400" dirty="0">
                <a:solidFill>
                  <a:schemeClr val="bg1"/>
                </a:solidFill>
              </a:rPr>
              <a:t>For just as we have many members in one body and all the members do not have the same function, </a:t>
            </a:r>
            <a:r>
              <a:rPr lang="en-US" sz="2400" b="1" baseline="30000" dirty="0">
                <a:solidFill>
                  <a:schemeClr val="bg1"/>
                </a:solidFill>
              </a:rPr>
              <a:t>5 </a:t>
            </a:r>
            <a:r>
              <a:rPr lang="en-US" sz="2400" dirty="0">
                <a:solidFill>
                  <a:schemeClr val="bg1"/>
                </a:solidFill>
              </a:rPr>
              <a:t>so we, who are many, are one body in Christ, and individually members one of another. </a:t>
            </a:r>
            <a:r>
              <a:rPr lang="en-US" sz="2400" b="1" baseline="30000" dirty="0">
                <a:solidFill>
                  <a:schemeClr val="bg1"/>
                </a:solidFill>
              </a:rPr>
              <a:t>6 </a:t>
            </a:r>
            <a:r>
              <a:rPr lang="en-US" sz="2400" dirty="0">
                <a:solidFill>
                  <a:schemeClr val="bg1"/>
                </a:solidFill>
              </a:rPr>
              <a:t>Since we have </a:t>
            </a:r>
            <a:r>
              <a:rPr lang="en-US" sz="2400" b="1" u="sng" dirty="0">
                <a:solidFill>
                  <a:schemeClr val="bg1"/>
                </a:solidFill>
              </a:rPr>
              <a:t>gifts that differ according to the grace given to us</a:t>
            </a:r>
            <a:r>
              <a:rPr lang="en-US" sz="2400" dirty="0">
                <a:solidFill>
                  <a:schemeClr val="bg1"/>
                </a:solidFill>
              </a:rPr>
              <a:t>, </a:t>
            </a:r>
            <a:r>
              <a:rPr lang="en-US" sz="2400" i="1" dirty="0">
                <a:solidFill>
                  <a:schemeClr val="bg1"/>
                </a:solidFill>
              </a:rPr>
              <a:t>each of us is to exercise them accordingly</a:t>
            </a:r>
            <a:r>
              <a:rPr lang="en-US" sz="2400" dirty="0" smtClean="0">
                <a:solidFill>
                  <a:schemeClr val="bg1"/>
                </a:solidFill>
              </a:rPr>
              <a:t>:</a:t>
            </a:r>
          </a:p>
          <a:p>
            <a:r>
              <a:rPr lang="en-US" sz="2400" dirty="0" smtClean="0">
                <a:solidFill>
                  <a:schemeClr val="bg1"/>
                </a:solidFill>
              </a:rPr>
              <a:t>Ephesians </a:t>
            </a:r>
            <a:r>
              <a:rPr lang="en-US" sz="2400" dirty="0">
                <a:solidFill>
                  <a:schemeClr val="bg1"/>
                </a:solidFill>
              </a:rPr>
              <a:t>2</a:t>
            </a:r>
          </a:p>
          <a:p>
            <a:endParaRPr lang="en-US" sz="4000" dirty="0">
              <a:solidFill>
                <a:schemeClr val="bg1"/>
              </a:solidFill>
            </a:endParaRPr>
          </a:p>
        </p:txBody>
      </p:sp>
    </p:spTree>
    <p:extLst>
      <p:ext uri="{BB962C8B-B14F-4D97-AF65-F5344CB8AC3E}">
        <p14:creationId xmlns:p14="http://schemas.microsoft.com/office/powerpoint/2010/main" val="344151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Grp="1" noChangeArrowheads="1"/>
          </p:cNvSpPr>
          <p:nvPr>
            <p:ph type="subTitle" idx="1"/>
          </p:nvPr>
        </p:nvSpPr>
        <p:spPr>
          <a:xfrm>
            <a:off x="381000" y="228600"/>
            <a:ext cx="8534400" cy="6096000"/>
          </a:xfrm>
          <a:solidFill>
            <a:schemeClr val="bg1"/>
          </a:solidFill>
        </p:spPr>
        <p:txBody>
          <a:bodyPr/>
          <a:lstStyle/>
          <a:p>
            <a:pPr marL="396875" indent="-396875" algn="l">
              <a:buFont typeface="Arial" pitchFamily="34" charset="0"/>
              <a:buChar char="•"/>
            </a:pPr>
            <a:r>
              <a:rPr lang="en-US" b="1" dirty="0" smtClean="0"/>
              <a:t>and not only </a:t>
            </a:r>
            <a:r>
              <a:rPr lang="en-US" b="1" i="1" dirty="0" smtClean="0"/>
              <a:t>this</a:t>
            </a:r>
            <a:r>
              <a:rPr lang="en-US" b="1" dirty="0" smtClean="0"/>
              <a:t>, but he has also been appointed by the churches to travel with us in this </a:t>
            </a:r>
            <a:r>
              <a:rPr lang="en-US" b="1" dirty="0" smtClean="0">
                <a:solidFill>
                  <a:srgbClr val="FF0000"/>
                </a:solidFill>
              </a:rPr>
              <a:t>gracious </a:t>
            </a:r>
            <a:r>
              <a:rPr lang="en-US" b="1" dirty="0" smtClean="0"/>
              <a:t>work, which is being administered by us for the glory of the Lord Himself, and </a:t>
            </a:r>
            <a:r>
              <a:rPr lang="en-US" b="1" i="1" dirty="0" smtClean="0"/>
              <a:t>to show</a:t>
            </a:r>
            <a:r>
              <a:rPr lang="en-US" b="1" dirty="0" smtClean="0"/>
              <a:t> our readiness- </a:t>
            </a:r>
          </a:p>
          <a:p>
            <a:pPr marL="854075" lvl="1" indent="-396875" algn="l">
              <a:buFont typeface="Arial" pitchFamily="34" charset="0"/>
              <a:buChar char="•"/>
            </a:pPr>
            <a:r>
              <a:rPr lang="en-US" b="1" dirty="0" smtClean="0"/>
              <a:t>2 Cor. 8:19 </a:t>
            </a:r>
            <a:endParaRPr lang="en-US" b="1" baseline="30000" dirty="0" smtClean="0"/>
          </a:p>
          <a:p>
            <a:pPr marL="396875" indent="-396875" algn="l">
              <a:buFont typeface="Arial" pitchFamily="34" charset="0"/>
              <a:buChar char="•"/>
            </a:pPr>
            <a:r>
              <a:rPr lang="en-US" b="1" dirty="0" smtClean="0"/>
              <a:t>And God is able to make all </a:t>
            </a:r>
            <a:r>
              <a:rPr lang="en-US" b="1" dirty="0" smtClean="0">
                <a:solidFill>
                  <a:srgbClr val="FF0000"/>
                </a:solidFill>
              </a:rPr>
              <a:t>grace</a:t>
            </a:r>
            <a:r>
              <a:rPr lang="en-US" b="1" dirty="0" smtClean="0"/>
              <a:t> abound to you, so that always having all sufficiency in everything, you may have an abundance for every good deed; </a:t>
            </a:r>
          </a:p>
          <a:p>
            <a:pPr marL="854075" lvl="1" indent="-396875" algn="l">
              <a:buFont typeface="Arial" pitchFamily="34" charset="0"/>
              <a:buChar char="•"/>
            </a:pPr>
            <a:r>
              <a:rPr lang="en-US" b="1" dirty="0" smtClean="0"/>
              <a:t>2 Cor. 9:8 </a:t>
            </a:r>
            <a:r>
              <a:rPr lang="en-US" dirty="0" smtClean="0"/>
              <a:t>					</a:t>
            </a:r>
          </a:p>
          <a:p>
            <a:pPr eaLnBrk="1" hangingPunct="1"/>
            <a:endParaRPr lang="en-US" sz="4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800600"/>
          </a:xfrm>
        </p:spPr>
        <p:txBody>
          <a:bodyPr/>
          <a:lstStyle/>
          <a:p>
            <a:pPr algn="ctr"/>
            <a:r>
              <a:rPr lang="en-US" sz="3400" dirty="0">
                <a:solidFill>
                  <a:schemeClr val="bg1"/>
                </a:solidFill>
              </a:rPr>
              <a:t> </a:t>
            </a:r>
            <a:r>
              <a:rPr lang="en-US" sz="3400" dirty="0" smtClean="0">
                <a:solidFill>
                  <a:schemeClr val="bg1"/>
                </a:solidFill>
              </a:rPr>
              <a:t>9 as </a:t>
            </a:r>
            <a:r>
              <a:rPr lang="en-US" sz="3400" dirty="0">
                <a:solidFill>
                  <a:schemeClr val="bg1"/>
                </a:solidFill>
              </a:rPr>
              <a:t>unknown yet well-known, as dying yet behold, we live; as punished yet not put to </a:t>
            </a:r>
            <a:r>
              <a:rPr lang="en-US" sz="3400" dirty="0" smtClean="0">
                <a:solidFill>
                  <a:schemeClr val="bg1"/>
                </a:solidFill>
              </a:rPr>
              <a:t>death,</a:t>
            </a:r>
          </a:p>
          <a:p>
            <a:pPr algn="ctr"/>
            <a:r>
              <a:rPr lang="en-US" sz="3400" dirty="0" smtClean="0">
                <a:solidFill>
                  <a:schemeClr val="bg1"/>
                </a:solidFill>
              </a:rPr>
              <a:t>10</a:t>
            </a:r>
            <a:r>
              <a:rPr lang="en-US" sz="3400" dirty="0">
                <a:solidFill>
                  <a:schemeClr val="bg1"/>
                </a:solidFill>
              </a:rPr>
              <a:t> as sorrowful yet always rejoicing, as </a:t>
            </a:r>
            <a:r>
              <a:rPr lang="en-US" sz="3400" b="1" u="sng" dirty="0">
                <a:solidFill>
                  <a:schemeClr val="bg1"/>
                </a:solidFill>
              </a:rPr>
              <a:t>poor yet making many rich</a:t>
            </a:r>
            <a:r>
              <a:rPr lang="en-US" sz="3400" dirty="0">
                <a:solidFill>
                  <a:schemeClr val="bg1"/>
                </a:solidFill>
              </a:rPr>
              <a:t>, as having nothing yet possessing all things</a:t>
            </a:r>
            <a:r>
              <a:rPr lang="en-US" sz="3400" dirty="0" smtClean="0">
                <a:solidFill>
                  <a:schemeClr val="bg1"/>
                </a:solidFill>
              </a:rPr>
              <a:t>.</a:t>
            </a:r>
          </a:p>
          <a:p>
            <a:pPr marL="0" indent="0" algn="ctr">
              <a:buNone/>
            </a:pPr>
            <a:r>
              <a:rPr lang="en-US" sz="3400" dirty="0">
                <a:solidFill>
                  <a:schemeClr val="bg1"/>
                </a:solidFill>
              </a:rPr>
              <a:t>2 Corinthians </a:t>
            </a:r>
            <a:r>
              <a:rPr lang="en-US" sz="3400" dirty="0" smtClean="0">
                <a:solidFill>
                  <a:schemeClr val="bg1"/>
                </a:solidFill>
              </a:rPr>
              <a:t>6</a:t>
            </a:r>
            <a:endParaRPr lang="en-US" sz="3400" dirty="0">
              <a:solidFill>
                <a:schemeClr val="bg1"/>
              </a:solidFill>
            </a:endParaRPr>
          </a:p>
          <a:p>
            <a:endParaRPr lang="en-US" dirty="0"/>
          </a:p>
        </p:txBody>
      </p:sp>
    </p:spTree>
    <p:extLst>
      <p:ext uri="{BB962C8B-B14F-4D97-AF65-F5344CB8AC3E}">
        <p14:creationId xmlns:p14="http://schemas.microsoft.com/office/powerpoint/2010/main" val="1138028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z="3600" b="1" dirty="0" smtClean="0"/>
              <a:t>3. His grace motivates </a:t>
            </a:r>
            <a:r>
              <a:rPr lang="en-US" sz="3600" b="1" dirty="0" smtClean="0"/>
              <a:t>me</a:t>
            </a:r>
            <a:endParaRPr lang="en-US" sz="3600" b="1" dirty="0"/>
          </a:p>
        </p:txBody>
      </p:sp>
      <p:sp>
        <p:nvSpPr>
          <p:cNvPr id="3" name="Content Placeholder 2"/>
          <p:cNvSpPr>
            <a:spLocks noGrp="1"/>
          </p:cNvSpPr>
          <p:nvPr>
            <p:ph idx="1"/>
          </p:nvPr>
        </p:nvSpPr>
        <p:spPr>
          <a:xfrm>
            <a:off x="457200" y="1066801"/>
            <a:ext cx="8229600" cy="5029200"/>
          </a:xfrm>
        </p:spPr>
        <p:txBody>
          <a:bodyPr/>
          <a:lstStyle/>
          <a:p>
            <a:pPr marL="0" indent="0" algn="ctr">
              <a:buNone/>
            </a:pPr>
            <a:r>
              <a:rPr lang="en-US" sz="3600" dirty="0" smtClean="0"/>
              <a:t>But by the grace of God I am what I am, and His grace toward me did not prove vain; but </a:t>
            </a:r>
            <a:r>
              <a:rPr lang="en-US" sz="3600" b="1" u="sng" dirty="0" smtClean="0"/>
              <a:t>I labored even more than all of them, yet not I, but the grace of God with me.</a:t>
            </a:r>
          </a:p>
          <a:p>
            <a:pPr marL="574675" indent="-574675" algn="r">
              <a:buFont typeface="Arial" pitchFamily="34" charset="0"/>
              <a:buChar char="•"/>
            </a:pPr>
            <a:r>
              <a:rPr lang="en-US" sz="3600" b="1" dirty="0" smtClean="0"/>
              <a:t>1 Cor. 15:10</a:t>
            </a:r>
            <a:endParaRPr lang="en-US" sz="3600"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a:solidFill>
                  <a:schemeClr val="bg1"/>
                </a:solidFill>
              </a:rPr>
              <a:t>How much severer punishment do you think he will deserve who has trampled under foot the Son of God, and has regarded as unclean the blood of the covenant by which he was sanctified, and has </a:t>
            </a:r>
            <a:r>
              <a:rPr lang="en-US" b="1" u="sng" dirty="0">
                <a:solidFill>
                  <a:schemeClr val="bg1"/>
                </a:solidFill>
              </a:rPr>
              <a:t>insulted the Spirit of grace</a:t>
            </a:r>
            <a:r>
              <a:rPr lang="en-US" dirty="0" smtClean="0">
                <a:solidFill>
                  <a:schemeClr val="bg1"/>
                </a:solidFill>
              </a:rPr>
              <a:t>?</a:t>
            </a:r>
          </a:p>
          <a:p>
            <a:pPr algn="ctr"/>
            <a:endParaRPr lang="en-US" dirty="0" smtClean="0">
              <a:solidFill>
                <a:schemeClr val="bg1"/>
              </a:solidFill>
            </a:endParaRPr>
          </a:p>
          <a:p>
            <a:pPr marL="0" indent="0" algn="ctr">
              <a:buNone/>
            </a:pPr>
            <a:r>
              <a:rPr lang="en-US" dirty="0" smtClean="0">
                <a:solidFill>
                  <a:schemeClr val="bg1"/>
                </a:solidFill>
              </a:rPr>
              <a:t>Hebrews 10:29</a:t>
            </a:r>
            <a:endParaRPr lang="en-US" dirty="0">
              <a:solidFill>
                <a:schemeClr val="bg1"/>
              </a:solidFill>
            </a:endParaRPr>
          </a:p>
        </p:txBody>
      </p:sp>
    </p:spTree>
    <p:extLst>
      <p:ext uri="{BB962C8B-B14F-4D97-AF65-F5344CB8AC3E}">
        <p14:creationId xmlns:p14="http://schemas.microsoft.com/office/powerpoint/2010/main" val="1065280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800600"/>
          </a:xfrm>
        </p:spPr>
        <p:txBody>
          <a:bodyPr/>
          <a:lstStyle/>
          <a:p>
            <a:pPr algn="ctr"/>
            <a:r>
              <a:rPr lang="en-US" sz="2400" b="1" baseline="30000" dirty="0">
                <a:solidFill>
                  <a:schemeClr val="bg1"/>
                </a:solidFill>
              </a:rPr>
              <a:t>7 </a:t>
            </a:r>
            <a:r>
              <a:rPr lang="en-US" sz="2400" dirty="0">
                <a:solidFill>
                  <a:schemeClr val="bg1"/>
                </a:solidFill>
              </a:rPr>
              <a:t>But whatever things were gain to me, those things I have counted as loss for the sake of Christ. </a:t>
            </a:r>
            <a:r>
              <a:rPr lang="en-US" sz="2400" b="1" baseline="30000" dirty="0">
                <a:solidFill>
                  <a:schemeClr val="bg1"/>
                </a:solidFill>
              </a:rPr>
              <a:t>8 </a:t>
            </a:r>
            <a:r>
              <a:rPr lang="en-US" sz="2400" dirty="0">
                <a:solidFill>
                  <a:schemeClr val="bg1"/>
                </a:solidFill>
              </a:rPr>
              <a:t>More than that, I count all things to be loss </a:t>
            </a:r>
            <a:r>
              <a:rPr lang="en-US" sz="2400" dirty="0" smtClean="0">
                <a:solidFill>
                  <a:schemeClr val="bg1"/>
                </a:solidFill>
              </a:rPr>
              <a:t>in </a:t>
            </a:r>
            <a:r>
              <a:rPr lang="en-US" sz="2400" dirty="0">
                <a:solidFill>
                  <a:schemeClr val="bg1"/>
                </a:solidFill>
              </a:rPr>
              <a:t>view of the surpassing value of </a:t>
            </a:r>
            <a:r>
              <a:rPr lang="en-US" sz="2400" dirty="0" smtClean="0">
                <a:solidFill>
                  <a:schemeClr val="bg1"/>
                </a:solidFill>
              </a:rPr>
              <a:t>knowing</a:t>
            </a:r>
            <a:r>
              <a:rPr lang="en-US" sz="2400" dirty="0">
                <a:solidFill>
                  <a:schemeClr val="bg1"/>
                </a:solidFill>
              </a:rPr>
              <a:t> Christ Jesus my </a:t>
            </a:r>
            <a:r>
              <a:rPr lang="en-US" sz="2400" dirty="0" smtClean="0">
                <a:solidFill>
                  <a:schemeClr val="bg1"/>
                </a:solidFill>
              </a:rPr>
              <a:t>Lord,</a:t>
            </a:r>
            <a:r>
              <a:rPr lang="en-US" sz="2400" dirty="0">
                <a:solidFill>
                  <a:schemeClr val="bg1"/>
                </a:solidFill>
              </a:rPr>
              <a:t> </a:t>
            </a:r>
            <a:r>
              <a:rPr lang="en-US" sz="2400" dirty="0" smtClean="0">
                <a:solidFill>
                  <a:schemeClr val="bg1"/>
                </a:solidFill>
              </a:rPr>
              <a:t>for </a:t>
            </a:r>
            <a:r>
              <a:rPr lang="en-US" sz="2400" dirty="0">
                <a:solidFill>
                  <a:schemeClr val="bg1"/>
                </a:solidFill>
              </a:rPr>
              <a:t>whom I have suffered the loss of all things, and count them but rubbish so that I may gain Christ, </a:t>
            </a:r>
            <a:r>
              <a:rPr lang="en-US" sz="2400" b="1" baseline="30000" dirty="0">
                <a:solidFill>
                  <a:schemeClr val="bg1"/>
                </a:solidFill>
              </a:rPr>
              <a:t>9 </a:t>
            </a:r>
            <a:r>
              <a:rPr lang="en-US" sz="2400" dirty="0">
                <a:solidFill>
                  <a:schemeClr val="bg1"/>
                </a:solidFill>
              </a:rPr>
              <a:t>and may be found in Him, not having a righteousness of my own derived from </a:t>
            </a:r>
            <a:r>
              <a:rPr lang="en-US" sz="2400" i="1" dirty="0">
                <a:solidFill>
                  <a:schemeClr val="bg1"/>
                </a:solidFill>
              </a:rPr>
              <a:t>the</a:t>
            </a:r>
            <a:r>
              <a:rPr lang="en-US" sz="2400" dirty="0">
                <a:solidFill>
                  <a:schemeClr val="bg1"/>
                </a:solidFill>
              </a:rPr>
              <a:t> Law, but that which is through faith in Christ, the righteousness which </a:t>
            </a:r>
            <a:r>
              <a:rPr lang="en-US" sz="2400" i="1" dirty="0">
                <a:solidFill>
                  <a:schemeClr val="bg1"/>
                </a:solidFill>
              </a:rPr>
              <a:t>comes</a:t>
            </a:r>
            <a:r>
              <a:rPr lang="en-US" sz="2400" dirty="0">
                <a:solidFill>
                  <a:schemeClr val="bg1"/>
                </a:solidFill>
              </a:rPr>
              <a:t> from God on the basis of faith</a:t>
            </a:r>
            <a:r>
              <a:rPr lang="en-US" sz="2400" dirty="0" smtClean="0">
                <a:solidFill>
                  <a:schemeClr val="bg1"/>
                </a:solidFill>
              </a:rPr>
              <a:t>,</a:t>
            </a:r>
          </a:p>
          <a:p>
            <a:pPr algn="ctr"/>
            <a:r>
              <a:rPr lang="en-US" sz="2400" dirty="0" smtClean="0">
                <a:solidFill>
                  <a:schemeClr val="bg1"/>
                </a:solidFill>
              </a:rPr>
              <a:t>Philippians 3</a:t>
            </a:r>
            <a:endParaRPr lang="en-US" sz="2400" dirty="0">
              <a:solidFill>
                <a:schemeClr val="bg1"/>
              </a:solidFill>
            </a:endParaRPr>
          </a:p>
        </p:txBody>
      </p:sp>
    </p:spTree>
    <p:extLst>
      <p:ext uri="{BB962C8B-B14F-4D97-AF65-F5344CB8AC3E}">
        <p14:creationId xmlns:p14="http://schemas.microsoft.com/office/powerpoint/2010/main" val="3166826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191000"/>
          </a:xfrm>
        </p:spPr>
        <p:txBody>
          <a:bodyPr/>
          <a:lstStyle/>
          <a:p>
            <a:r>
              <a:rPr lang="en-US" sz="2800" dirty="0" smtClean="0">
                <a:solidFill>
                  <a:schemeClr val="bg1"/>
                </a:solidFill>
              </a:rPr>
              <a:t>Do we want to go </a:t>
            </a:r>
            <a:r>
              <a:rPr lang="en-US" sz="2800" dirty="0">
                <a:solidFill>
                  <a:schemeClr val="bg1"/>
                </a:solidFill>
              </a:rPr>
              <a:t>heaven more than </a:t>
            </a:r>
            <a:r>
              <a:rPr lang="en-US" sz="2800" dirty="0" smtClean="0">
                <a:solidFill>
                  <a:schemeClr val="bg1"/>
                </a:solidFill>
              </a:rPr>
              <a:t>anything </a:t>
            </a:r>
            <a:r>
              <a:rPr lang="en-US" sz="2800" dirty="0">
                <a:solidFill>
                  <a:schemeClr val="bg1"/>
                </a:solidFill>
              </a:rPr>
              <a:t>else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Does our excitement </a:t>
            </a:r>
            <a:r>
              <a:rPr lang="en-US" sz="2800" dirty="0">
                <a:solidFill>
                  <a:schemeClr val="bg1"/>
                </a:solidFill>
              </a:rPr>
              <a:t>that God would let </a:t>
            </a:r>
            <a:r>
              <a:rPr lang="en-US" sz="2800" dirty="0" smtClean="0">
                <a:solidFill>
                  <a:schemeClr val="bg1"/>
                </a:solidFill>
              </a:rPr>
              <a:t>us overwhelm?</a:t>
            </a:r>
          </a:p>
          <a:p>
            <a:endParaRPr lang="en-US" sz="900" dirty="0">
              <a:solidFill>
                <a:schemeClr val="bg1"/>
              </a:solidFill>
            </a:endParaRPr>
          </a:p>
          <a:p>
            <a:r>
              <a:rPr lang="en-US" sz="2800" dirty="0" smtClean="0">
                <a:solidFill>
                  <a:schemeClr val="bg1"/>
                </a:solidFill>
              </a:rPr>
              <a:t>After </a:t>
            </a:r>
            <a:r>
              <a:rPr lang="en-US" sz="2800" dirty="0">
                <a:solidFill>
                  <a:schemeClr val="bg1"/>
                </a:solidFill>
              </a:rPr>
              <a:t>all </a:t>
            </a:r>
            <a:r>
              <a:rPr lang="en-US" sz="2800" dirty="0" smtClean="0">
                <a:solidFill>
                  <a:schemeClr val="bg1"/>
                </a:solidFill>
              </a:rPr>
              <a:t>we have done </a:t>
            </a:r>
            <a:r>
              <a:rPr lang="en-US" sz="2800" dirty="0">
                <a:solidFill>
                  <a:schemeClr val="bg1"/>
                </a:solidFill>
              </a:rPr>
              <a:t>against </a:t>
            </a:r>
            <a:r>
              <a:rPr lang="en-US" sz="2800" dirty="0" smtClean="0">
                <a:solidFill>
                  <a:schemeClr val="bg1"/>
                </a:solidFill>
              </a:rPr>
              <a:t>it…are we joyful </a:t>
            </a:r>
            <a:r>
              <a:rPr lang="en-US" sz="2800" dirty="0">
                <a:solidFill>
                  <a:schemeClr val="bg1"/>
                </a:solidFill>
              </a:rPr>
              <a:t>to be a part of God’s </a:t>
            </a:r>
            <a:r>
              <a:rPr lang="en-US" sz="2800" dirty="0" smtClean="0">
                <a:solidFill>
                  <a:schemeClr val="bg1"/>
                </a:solidFill>
              </a:rPr>
              <a:t>plan</a:t>
            </a:r>
          </a:p>
          <a:p>
            <a:endParaRPr lang="en-US" sz="900" dirty="0" smtClean="0">
              <a:solidFill>
                <a:schemeClr val="bg1"/>
              </a:solidFill>
            </a:endParaRPr>
          </a:p>
          <a:p>
            <a:r>
              <a:rPr lang="en-US" sz="2800" dirty="0" smtClean="0">
                <a:solidFill>
                  <a:schemeClr val="bg1"/>
                </a:solidFill>
              </a:rPr>
              <a:t>Why </a:t>
            </a:r>
            <a:r>
              <a:rPr lang="en-US" sz="2800" dirty="0">
                <a:solidFill>
                  <a:schemeClr val="bg1"/>
                </a:solidFill>
              </a:rPr>
              <a:t>would </a:t>
            </a:r>
            <a:r>
              <a:rPr lang="en-US" sz="2800" dirty="0" smtClean="0">
                <a:solidFill>
                  <a:schemeClr val="bg1"/>
                </a:solidFill>
              </a:rPr>
              <a:t>we do </a:t>
            </a:r>
            <a:r>
              <a:rPr lang="en-US" sz="2800" dirty="0">
                <a:solidFill>
                  <a:schemeClr val="bg1"/>
                </a:solidFill>
              </a:rPr>
              <a:t>anything other than </a:t>
            </a:r>
            <a:r>
              <a:rPr lang="en-US" sz="2800" dirty="0" smtClean="0">
                <a:solidFill>
                  <a:schemeClr val="bg1"/>
                </a:solidFill>
              </a:rPr>
              <a:t>give our life to our gracious God- Rom 12:2</a:t>
            </a: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74085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solidFill>
                  <a:schemeClr val="bg1"/>
                </a:solidFill>
              </a:rPr>
              <a:t>2 Corinthians 8:9</a:t>
            </a:r>
            <a:endParaRPr lang="en-US" dirty="0">
              <a:solidFill>
                <a:schemeClr val="bg1"/>
              </a:solidFill>
            </a:endParaRPr>
          </a:p>
        </p:txBody>
      </p:sp>
      <p:sp>
        <p:nvSpPr>
          <p:cNvPr id="3" name="Content Placeholder 2"/>
          <p:cNvSpPr>
            <a:spLocks noGrp="1"/>
          </p:cNvSpPr>
          <p:nvPr>
            <p:ph idx="1"/>
          </p:nvPr>
        </p:nvSpPr>
        <p:spPr>
          <a:xfrm>
            <a:off x="457200" y="3505200"/>
            <a:ext cx="8229600" cy="2620963"/>
          </a:xfrm>
        </p:spPr>
        <p:txBody>
          <a:bodyPr/>
          <a:lstStyle/>
          <a:p>
            <a:r>
              <a:rPr lang="en-US" dirty="0" smtClean="0">
                <a:solidFill>
                  <a:schemeClr val="bg1"/>
                </a:solidFill>
              </a:rPr>
              <a:t>For you know the grace of our Lord Jesus Christ, that though He was rich, yet for your sake He became poor, so that you through His poverty might become rich.</a:t>
            </a:r>
          </a:p>
          <a:p>
            <a:r>
              <a:rPr lang="en-US" dirty="0" smtClean="0">
                <a:solidFill>
                  <a:schemeClr val="bg1"/>
                </a:solidFill>
              </a:rPr>
              <a:t>NASB</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86200"/>
            <a:ext cx="7315200" cy="923330"/>
          </a:xfrm>
          <a:prstGeom prst="rect">
            <a:avLst/>
          </a:prstGeom>
          <a:noFill/>
        </p:spPr>
        <p:txBody>
          <a:bodyPr wrap="square" rtlCol="0">
            <a:spAutoFit/>
          </a:bodyPr>
          <a:lstStyle/>
          <a:p>
            <a:pPr algn="ctr"/>
            <a:r>
              <a:rPr lang="en-US" sz="5400" b="1" dirty="0" smtClean="0">
                <a:solidFill>
                  <a:schemeClr val="bg1"/>
                </a:solidFill>
                <a:latin typeface="Corbel" pitchFamily="34" charset="0"/>
              </a:rPr>
              <a:t>1. You Are Familiar</a:t>
            </a:r>
            <a:endParaRPr lang="en-US" sz="5400" b="1" dirty="0">
              <a:solidFill>
                <a:schemeClr val="bg1"/>
              </a:solidFill>
              <a:latin typeface="Corbe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solidFill>
                  <a:schemeClr val="bg1"/>
                </a:solidFill>
              </a:rPr>
              <a:t>2 Corinthians 8:9</a:t>
            </a:r>
            <a:endParaRPr lang="en-US" dirty="0">
              <a:solidFill>
                <a:schemeClr val="bg1"/>
              </a:solidFill>
            </a:endParaRPr>
          </a:p>
        </p:txBody>
      </p:sp>
      <p:sp>
        <p:nvSpPr>
          <p:cNvPr id="3" name="Content Placeholder 2"/>
          <p:cNvSpPr>
            <a:spLocks noGrp="1"/>
          </p:cNvSpPr>
          <p:nvPr>
            <p:ph idx="1"/>
          </p:nvPr>
        </p:nvSpPr>
        <p:spPr>
          <a:xfrm>
            <a:off x="457200" y="3505200"/>
            <a:ext cx="8229600" cy="2620963"/>
          </a:xfrm>
        </p:spPr>
        <p:txBody>
          <a:bodyPr/>
          <a:lstStyle/>
          <a:p>
            <a:r>
              <a:rPr lang="en-US" b="1" u="sng" dirty="0" smtClean="0">
                <a:solidFill>
                  <a:schemeClr val="bg1"/>
                </a:solidFill>
              </a:rPr>
              <a:t>For you know the grace of our Lord Jesus Christ, </a:t>
            </a:r>
            <a:r>
              <a:rPr lang="en-US" dirty="0" smtClean="0">
                <a:solidFill>
                  <a:schemeClr val="bg1"/>
                </a:solidFill>
              </a:rPr>
              <a:t>that though He was rich, yet for your sake He became poor, so that you through His poverty might become rich.</a:t>
            </a:r>
          </a:p>
          <a:p>
            <a:r>
              <a:rPr lang="en-US" dirty="0" smtClean="0">
                <a:solidFill>
                  <a:schemeClr val="bg1"/>
                </a:solidFill>
              </a:rPr>
              <a:t>NASB</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3974" name="Picture 6" descr="http://quotes.lifehack.org/media/quotes/quote-Mark-Twain-familiarity-breeds-contempt-and-children-100644_1.png"/>
          <p:cNvPicPr>
            <a:picLocks noChangeAspect="1" noChangeArrowheads="1"/>
          </p:cNvPicPr>
          <p:nvPr/>
        </p:nvPicPr>
        <p:blipFill>
          <a:blip r:embed="rId2"/>
          <a:srcRect/>
          <a:stretch>
            <a:fillRect/>
          </a:stretch>
        </p:blipFill>
        <p:spPr bwMode="auto">
          <a:xfrm>
            <a:off x="1752600" y="3429000"/>
            <a:ext cx="5791200" cy="2965095"/>
          </a:xfrm>
          <a:prstGeom prst="rect">
            <a:avLst/>
          </a:prstGeom>
          <a:noFill/>
        </p:spPr>
      </p:pic>
      <p:pic>
        <p:nvPicPr>
          <p:cNvPr id="83976" name="Picture 8" descr="http://izquotes.com/quotes-pictures/quote-familiarity-breeds-contempt-while-rarity-wins-admiration-apuleius-280958.jpg"/>
          <p:cNvPicPr>
            <a:picLocks noChangeAspect="1" noChangeArrowheads="1"/>
          </p:cNvPicPr>
          <p:nvPr/>
        </p:nvPicPr>
        <p:blipFill>
          <a:blip r:embed="rId3"/>
          <a:srcRect/>
          <a:stretch>
            <a:fillRect/>
          </a:stretch>
        </p:blipFill>
        <p:spPr bwMode="auto">
          <a:xfrm>
            <a:off x="1600200" y="304800"/>
            <a:ext cx="6115050" cy="28776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81000"/>
            <a:ext cx="8229600" cy="2185214"/>
          </a:xfrm>
          <a:prstGeom prst="rect">
            <a:avLst/>
          </a:prstGeom>
        </p:spPr>
        <p:txBody>
          <a:bodyPr wrap="square">
            <a:spAutoFit/>
          </a:bodyPr>
          <a:lstStyle/>
          <a:p>
            <a:pPr marL="457200" indent="-457200">
              <a:buFont typeface="Arial" pitchFamily="34" charset="0"/>
              <a:buChar char="•"/>
            </a:pPr>
            <a:r>
              <a:rPr lang="en-US" sz="3600" b="1" dirty="0" smtClean="0"/>
              <a:t>It should completely enrich and complete us- 1 Cor. 1:4-7</a:t>
            </a:r>
          </a:p>
          <a:p>
            <a:pPr marL="914400" lvl="1" indent="-457200"/>
            <a:endParaRPr lang="en-US" sz="3200" dirty="0" smtClean="0"/>
          </a:p>
          <a:p>
            <a:pPr marL="457200" indent="-457200">
              <a:buFont typeface="Arial" pitchFamily="34" charset="0"/>
              <a:buChar char="•"/>
            </a:pP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Grp="1" noChangeArrowheads="1"/>
          </p:cNvSpPr>
          <p:nvPr>
            <p:ph type="subTitle" idx="4294967295"/>
          </p:nvPr>
        </p:nvSpPr>
        <p:spPr>
          <a:xfrm>
            <a:off x="381000" y="3200400"/>
            <a:ext cx="8534400" cy="3429000"/>
          </a:xfrm>
          <a:solidFill>
            <a:schemeClr val="bg1"/>
          </a:solidFill>
          <a:ln>
            <a:solidFill>
              <a:srgbClr val="FF0000"/>
            </a:solidFill>
          </a:ln>
        </p:spPr>
        <p:txBody>
          <a:bodyPr/>
          <a:lstStyle/>
          <a:p>
            <a:pPr marL="400050" indent="-400050" algn="l">
              <a:buFont typeface="Arial" pitchFamily="34" charset="0"/>
              <a:buChar char="•"/>
            </a:pPr>
            <a:r>
              <a:rPr lang="en-US" sz="2400" b="1" baseline="30000" dirty="0" smtClean="0"/>
              <a:t>3 </a:t>
            </a:r>
            <a:r>
              <a:rPr lang="en-US" sz="2400" b="1" dirty="0" smtClean="0"/>
              <a:t>Is not this the carpenter, the son of Mary, and brother of James and </a:t>
            </a:r>
            <a:r>
              <a:rPr lang="en-US" sz="2400" b="1" dirty="0" err="1" smtClean="0"/>
              <a:t>Joses</a:t>
            </a:r>
            <a:r>
              <a:rPr lang="en-US" sz="2400" b="1" dirty="0" smtClean="0"/>
              <a:t> and Judas and Simon? Are not His sisters here with us?” And they </a:t>
            </a:r>
            <a:r>
              <a:rPr lang="en-US" sz="2400" b="1" dirty="0" smtClean="0">
                <a:solidFill>
                  <a:srgbClr val="FF0000"/>
                </a:solidFill>
              </a:rPr>
              <a:t>took offense at Him</a:t>
            </a:r>
            <a:r>
              <a:rPr lang="en-US" sz="2400" b="1" dirty="0" smtClean="0"/>
              <a:t>. </a:t>
            </a:r>
            <a:r>
              <a:rPr lang="en-US" sz="2400" b="1" baseline="30000" dirty="0" smtClean="0"/>
              <a:t>4 </a:t>
            </a:r>
            <a:r>
              <a:rPr lang="en-US" sz="2400" b="1" dirty="0" smtClean="0"/>
              <a:t>Jesus said to them, “A prophet is not without honor except in his hometown and among his </a:t>
            </a:r>
            <a:r>
              <a:rPr lang="en-US" sz="2400" b="1" i="1" dirty="0" smtClean="0"/>
              <a:t>own</a:t>
            </a:r>
            <a:r>
              <a:rPr lang="en-US" sz="2400" b="1" dirty="0" smtClean="0"/>
              <a:t> relatives and in his </a:t>
            </a:r>
            <a:r>
              <a:rPr lang="en-US" sz="2400" b="1" i="1" dirty="0" smtClean="0"/>
              <a:t>own</a:t>
            </a:r>
            <a:r>
              <a:rPr lang="en-US" sz="2400" b="1" dirty="0" smtClean="0"/>
              <a:t> household.” </a:t>
            </a:r>
            <a:r>
              <a:rPr lang="en-US" sz="2400" b="1" baseline="30000" dirty="0" smtClean="0"/>
              <a:t>5 </a:t>
            </a:r>
            <a:r>
              <a:rPr lang="en-US" sz="2400" b="1" dirty="0" smtClean="0"/>
              <a:t>And He could do no miracle there except that He laid His hands on a few sick people and healed them. </a:t>
            </a:r>
            <a:r>
              <a:rPr lang="en-US" sz="2400" b="1" baseline="30000" dirty="0" smtClean="0"/>
              <a:t>6 </a:t>
            </a:r>
            <a:r>
              <a:rPr lang="en-US" sz="2400" b="1" dirty="0" smtClean="0"/>
              <a:t>And </a:t>
            </a:r>
            <a:r>
              <a:rPr lang="en-US" sz="2400" b="1" dirty="0" smtClean="0">
                <a:solidFill>
                  <a:srgbClr val="FF0000"/>
                </a:solidFill>
              </a:rPr>
              <a:t>He wondered at their unbelief. 				</a:t>
            </a:r>
            <a:r>
              <a:rPr lang="en-US" sz="2400" b="1" dirty="0" smtClean="0"/>
              <a:t>Mark 6</a:t>
            </a:r>
          </a:p>
        </p:txBody>
      </p:sp>
      <p:sp>
        <p:nvSpPr>
          <p:cNvPr id="6" name="Rectangle 5"/>
          <p:cNvSpPr/>
          <p:nvPr/>
        </p:nvSpPr>
        <p:spPr>
          <a:xfrm>
            <a:off x="457200" y="381001"/>
            <a:ext cx="8229600" cy="3108543"/>
          </a:xfrm>
          <a:prstGeom prst="rect">
            <a:avLst/>
          </a:prstGeom>
        </p:spPr>
        <p:txBody>
          <a:bodyPr wrap="square">
            <a:spAutoFit/>
          </a:bodyPr>
          <a:lstStyle/>
          <a:p>
            <a:pPr marL="457200" indent="-457200">
              <a:buFont typeface="Arial" pitchFamily="34" charset="0"/>
              <a:buChar char="•"/>
            </a:pPr>
            <a:r>
              <a:rPr lang="en-US" sz="3600" b="1" dirty="0" smtClean="0"/>
              <a:t>It should completely enrich and complete us- 1 Cor. 1:4-7</a:t>
            </a:r>
          </a:p>
          <a:p>
            <a:pPr marL="457200" indent="-457200">
              <a:buFont typeface="Arial" pitchFamily="34" charset="0"/>
              <a:buChar char="•"/>
            </a:pPr>
            <a:endParaRPr lang="en-US" sz="2000" b="1" dirty="0" smtClean="0"/>
          </a:p>
          <a:p>
            <a:pPr marL="457200" indent="-457200">
              <a:buFont typeface="Arial" pitchFamily="34" charset="0"/>
              <a:buChar char="•"/>
            </a:pPr>
            <a:r>
              <a:rPr lang="en-US" sz="3600" b="1" dirty="0" smtClean="0"/>
              <a:t>It can take away our respect and belief- Mk 6:1-6</a:t>
            </a:r>
            <a:endParaRPr lang="en-US" sz="3200" dirty="0" smtClean="0"/>
          </a:p>
          <a:p>
            <a:pPr marL="457200" indent="-457200">
              <a:buFont typeface="Arial" pitchFamily="34" charset="0"/>
              <a:buChar cha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1437</TotalTime>
  <Words>350</Words>
  <Application>Microsoft Office PowerPoint</Application>
  <PresentationFormat>On-screen Show (4:3)</PresentationFormat>
  <Paragraphs>87</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Custom Design</vt:lpstr>
      <vt:lpstr>Default Design</vt:lpstr>
      <vt:lpstr>1_Custom Design</vt:lpstr>
      <vt:lpstr>PowerPoint Presentation</vt:lpstr>
      <vt:lpstr>PowerPoint Presentation</vt:lpstr>
      <vt:lpstr>PowerPoint Presentation</vt:lpstr>
      <vt:lpstr>2 Corinthians 8:9</vt:lpstr>
      <vt:lpstr>PowerPoint Presentation</vt:lpstr>
      <vt:lpstr>2 Corinthians 8:9</vt:lpstr>
      <vt:lpstr>PowerPoint Presentation</vt:lpstr>
      <vt:lpstr>PowerPoint Presentation</vt:lpstr>
      <vt:lpstr>PowerPoint Presentation</vt:lpstr>
      <vt:lpstr>PowerPoint Presentation</vt:lpstr>
      <vt:lpstr>PowerPoint Presentation</vt:lpstr>
      <vt:lpstr>PowerPoint Presentation</vt:lpstr>
      <vt:lpstr>2 Corinthians 8:9</vt:lpstr>
      <vt:lpstr>PowerPoint Presentation</vt:lpstr>
      <vt:lpstr>John 17</vt:lpstr>
      <vt:lpstr>John 17</vt:lpstr>
      <vt:lpstr>PowerPoint Presentation</vt:lpstr>
      <vt:lpstr>2 Corinthians 8:9</vt:lpstr>
      <vt:lpstr>PowerPoint Presentation</vt:lpstr>
      <vt:lpstr>How did Jesus become poor? Philippians 2 </vt:lpstr>
      <vt:lpstr>PowerPoint Presentation</vt:lpstr>
      <vt:lpstr>2 Corinthians 8:9</vt:lpstr>
      <vt:lpstr>2 Corinthians 5:20-21</vt:lpstr>
      <vt:lpstr>2 Corinthians 6:1-2</vt:lpstr>
      <vt:lpstr>PowerPoint Presentation</vt:lpstr>
      <vt:lpstr>1. His grace defines me</vt:lpstr>
      <vt:lpstr>PowerPoint Presentation</vt:lpstr>
      <vt:lpstr>2. His grace will not be wasted</vt:lpstr>
      <vt:lpstr>PowerPoint Presentation</vt:lpstr>
      <vt:lpstr>PowerPoint Presentation</vt:lpstr>
      <vt:lpstr>3. His grace motivates me</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Northwood2</cp:lastModifiedBy>
  <cp:revision>129</cp:revision>
  <dcterms:created xsi:type="dcterms:W3CDTF">2010-03-10T16:55:16Z</dcterms:created>
  <dcterms:modified xsi:type="dcterms:W3CDTF">2015-07-12T14:59:01Z</dcterms:modified>
</cp:coreProperties>
</file>