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8" r:id="rId3"/>
    <p:sldId id="285" r:id="rId4"/>
    <p:sldId id="332" r:id="rId5"/>
    <p:sldId id="259" r:id="rId6"/>
    <p:sldId id="322" r:id="rId7"/>
    <p:sldId id="323" r:id="rId8"/>
    <p:sldId id="324" r:id="rId9"/>
    <p:sldId id="334" r:id="rId10"/>
    <p:sldId id="319" r:id="rId11"/>
    <p:sldId id="333" r:id="rId12"/>
    <p:sldId id="331" r:id="rId13"/>
    <p:sldId id="325" r:id="rId14"/>
    <p:sldId id="327" r:id="rId15"/>
    <p:sldId id="328" r:id="rId16"/>
    <p:sldId id="329" r:id="rId17"/>
    <p:sldId id="330" r:id="rId18"/>
    <p:sldId id="321" r:id="rId19"/>
    <p:sldId id="326" r:id="rId20"/>
    <p:sldId id="336" r:id="rId21"/>
    <p:sldId id="335" r:id="rId22"/>
    <p:sldId id="33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397" autoAdjust="0"/>
    <p:restoredTop sz="99838" autoAdjust="0"/>
  </p:normalViewPr>
  <p:slideViewPr>
    <p:cSldViewPr snapToGrid="0" snapToObjects="1" showGuides="1">
      <p:cViewPr>
        <p:scale>
          <a:sx n="90" d="100"/>
          <a:sy n="90" d="100"/>
        </p:scale>
        <p:origin x="-264" y="-496"/>
      </p:cViewPr>
      <p:guideLst>
        <p:guide orient="horz" pos="2160"/>
        <p:guide pos="28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7/3/15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7/3/15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7/3/15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069330"/>
          </a:xfrm>
          <a:prstGeom prst="rect">
            <a:avLst/>
          </a:prstGeom>
        </p:spPr>
      </p:pic>
      <p:sp>
        <p:nvSpPr>
          <p:cNvPr id="2" name="Title 1"/>
          <p:cNvSpPr>
            <a:spLocks noGrp="1"/>
          </p:cNvSpPr>
          <p:nvPr>
            <p:ph type="ctrTitle"/>
          </p:nvPr>
        </p:nvSpPr>
        <p:spPr>
          <a:xfrm>
            <a:off x="380766" y="3407374"/>
            <a:ext cx="8459616" cy="4390742"/>
          </a:xfrm>
        </p:spPr>
        <p:txBody>
          <a:bodyPr>
            <a:normAutofit/>
          </a:bodyPr>
          <a:lstStyle/>
          <a:p>
            <a:pPr algn="l">
              <a:lnSpc>
                <a:spcPct val="80000"/>
              </a:lnSpc>
            </a:pPr>
            <a:r>
              <a:rPr lang="en-US" sz="5400" dirty="0" smtClean="0">
                <a:latin typeface="Century Gothic"/>
                <a:cs typeface="Century Gothic"/>
              </a:rPr>
              <a:t>Welcome to Northwood</a:t>
            </a:r>
            <a:endParaRPr lang="en-US" sz="5400" dirty="0">
              <a:latin typeface="Lucida Handwriting"/>
              <a:cs typeface="Lucida Handwriting"/>
            </a:endParaRPr>
          </a:p>
        </p:txBody>
      </p:sp>
    </p:spTree>
    <p:extLst>
      <p:ext uri="{BB962C8B-B14F-4D97-AF65-F5344CB8AC3E}">
        <p14:creationId xmlns:p14="http://schemas.microsoft.com/office/powerpoint/2010/main" val="86935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smtClean="0"/>
              <a:t>The battle is for the mind</a:t>
            </a:r>
            <a:endParaRPr lang="en-US" dirty="0"/>
          </a:p>
        </p:txBody>
      </p:sp>
      <p:sp>
        <p:nvSpPr>
          <p:cNvPr id="3" name="Text Placeholder 2"/>
          <p:cNvSpPr>
            <a:spLocks noGrp="1"/>
          </p:cNvSpPr>
          <p:nvPr>
            <p:ph type="body" idx="1"/>
          </p:nvPr>
        </p:nvSpPr>
        <p:spPr/>
        <p:txBody>
          <a:bodyPr/>
          <a:lstStyle/>
          <a:p>
            <a:r>
              <a:rPr lang="en-US" dirty="0" smtClean="0">
                <a:solidFill>
                  <a:srgbClr val="FFFF00"/>
                </a:solidFill>
              </a:rPr>
              <a:t>The Weapons of Our Warfare</a:t>
            </a:r>
            <a:endParaRPr lang="en-US" dirty="0">
              <a:solidFill>
                <a:srgbClr val="FFFF00"/>
              </a:solidFill>
            </a:endParaRPr>
          </a:p>
        </p:txBody>
      </p:sp>
    </p:spTree>
    <p:extLst>
      <p:ext uri="{BB962C8B-B14F-4D97-AF65-F5344CB8AC3E}">
        <p14:creationId xmlns:p14="http://schemas.microsoft.com/office/powerpoint/2010/main" val="1901849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168" y="1341754"/>
            <a:ext cx="2856682" cy="4189801"/>
          </a:xfrm>
          <a:prstGeom prst="rect">
            <a:avLst/>
          </a:prstGeom>
        </p:spPr>
      </p:pic>
      <p:sp>
        <p:nvSpPr>
          <p:cNvPr id="3" name="TextBox 2"/>
          <p:cNvSpPr txBox="1"/>
          <p:nvPr/>
        </p:nvSpPr>
        <p:spPr>
          <a:xfrm>
            <a:off x="3457222" y="574000"/>
            <a:ext cx="5376332" cy="5693867"/>
          </a:xfrm>
          <a:prstGeom prst="rect">
            <a:avLst/>
          </a:prstGeom>
          <a:noFill/>
        </p:spPr>
        <p:txBody>
          <a:bodyPr wrap="square" rtlCol="0">
            <a:spAutoFit/>
          </a:bodyPr>
          <a:lstStyle/>
          <a:p>
            <a:r>
              <a:rPr lang="en-US" sz="2800" dirty="0"/>
              <a:t> “At least in the </a:t>
            </a:r>
            <a:r>
              <a:rPr lang="en-US" sz="2800" dirty="0" smtClean="0"/>
              <a:t>beginning we </a:t>
            </a:r>
            <a:r>
              <a:rPr lang="en-US" sz="2800" dirty="0"/>
              <a:t>are seeking public desensitization and nothing more. We do not need and cannot expect full ‘appreciation’ or ‘understanding’ of homosexuality from the average </a:t>
            </a:r>
            <a:r>
              <a:rPr lang="en-US" sz="2800" dirty="0" smtClean="0"/>
              <a:t>American. </a:t>
            </a:r>
            <a:r>
              <a:rPr lang="en-US" sz="2800" dirty="0"/>
              <a:t>You can forget about trying to persuade the masses that homosexuality is a good thing. But if you can only get them to think that is just another thing, with a shrug of the shoulders, then your battle for legal and social rights is virtually won</a:t>
            </a:r>
            <a:r>
              <a:rPr lang="en-US" sz="2800" dirty="0" smtClean="0"/>
              <a:t>.”</a:t>
            </a:r>
            <a:endParaRPr lang="en-US" sz="2800" dirty="0"/>
          </a:p>
        </p:txBody>
      </p:sp>
    </p:spTree>
    <p:extLst>
      <p:ext uri="{BB962C8B-B14F-4D97-AF65-F5344CB8AC3E}">
        <p14:creationId xmlns:p14="http://schemas.microsoft.com/office/powerpoint/2010/main" val="2913140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8322" y="295275"/>
            <a:ext cx="6784181" cy="6267450"/>
          </a:xfrm>
          <a:prstGeom prst="rect">
            <a:avLst/>
          </a:prstGeom>
          <a:noFill/>
          <a:ln>
            <a:noFill/>
          </a:ln>
        </p:spPr>
      </p:pic>
    </p:spTree>
    <p:extLst>
      <p:ext uri="{BB962C8B-B14F-4D97-AF65-F5344CB8AC3E}">
        <p14:creationId xmlns:p14="http://schemas.microsoft.com/office/powerpoint/2010/main" val="2070049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a:t>5 </a:t>
            </a:r>
            <a:r>
              <a:rPr lang="en-US" dirty="0"/>
              <a:t>We destroy arguments and every lofty opinion raised against the knowledge of God, and take every thought captive to obey </a:t>
            </a:r>
            <a:r>
              <a:rPr lang="en-US" dirty="0" smtClean="0"/>
              <a:t>Christ…</a:t>
            </a:r>
            <a:endParaRPr lang="en-US" dirty="0">
              <a:cs typeface="Century Gothic"/>
            </a:endParaRPr>
          </a:p>
        </p:txBody>
      </p:sp>
    </p:spTree>
    <p:extLst>
      <p:ext uri="{BB962C8B-B14F-4D97-AF65-F5344CB8AC3E}">
        <p14:creationId xmlns:p14="http://schemas.microsoft.com/office/powerpoint/2010/main" val="43542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a:t>5 </a:t>
            </a:r>
            <a:r>
              <a:rPr lang="en-US" dirty="0"/>
              <a:t>We destroy </a:t>
            </a:r>
            <a:r>
              <a:rPr lang="en-US" b="1" u="sng" dirty="0">
                <a:solidFill>
                  <a:srgbClr val="FFFF00"/>
                </a:solidFill>
              </a:rPr>
              <a:t>arguments</a:t>
            </a:r>
            <a:r>
              <a:rPr lang="en-US" dirty="0"/>
              <a:t> and every lofty opinion raised against the knowledge of God, and take every thought captive to obey </a:t>
            </a:r>
            <a:r>
              <a:rPr lang="en-US" dirty="0" smtClean="0"/>
              <a:t>Christ…</a:t>
            </a:r>
            <a:endParaRPr lang="en-US" dirty="0">
              <a:cs typeface="Century Gothic"/>
            </a:endParaRPr>
          </a:p>
        </p:txBody>
      </p:sp>
    </p:spTree>
    <p:extLst>
      <p:ext uri="{BB962C8B-B14F-4D97-AF65-F5344CB8AC3E}">
        <p14:creationId xmlns:p14="http://schemas.microsoft.com/office/powerpoint/2010/main" val="824730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353650" cy="5720864"/>
          </a:xfrm>
        </p:spPr>
        <p:txBody>
          <a:bodyPr anchor="ctr"/>
          <a:lstStyle/>
          <a:p>
            <a:pPr marL="0" indent="0">
              <a:buNone/>
            </a:pPr>
            <a:r>
              <a:rPr lang="en-US" b="1" dirty="0"/>
              <a:t>5 </a:t>
            </a:r>
            <a:r>
              <a:rPr lang="en-US" dirty="0"/>
              <a:t>We destroy </a:t>
            </a:r>
            <a:r>
              <a:rPr lang="en-US" b="1" u="sng" dirty="0">
                <a:solidFill>
                  <a:srgbClr val="FFFF00"/>
                </a:solidFill>
              </a:rPr>
              <a:t>arguments</a:t>
            </a:r>
            <a:r>
              <a:rPr lang="en-US" dirty="0"/>
              <a:t> and every </a:t>
            </a:r>
            <a:r>
              <a:rPr lang="en-US" b="1" u="sng" dirty="0">
                <a:solidFill>
                  <a:srgbClr val="FFFF00"/>
                </a:solidFill>
              </a:rPr>
              <a:t>lofty opinion</a:t>
            </a:r>
            <a:r>
              <a:rPr lang="en-US" dirty="0">
                <a:solidFill>
                  <a:srgbClr val="FFFF00"/>
                </a:solidFill>
              </a:rPr>
              <a:t> </a:t>
            </a:r>
            <a:r>
              <a:rPr lang="en-US" dirty="0"/>
              <a:t>raised against the knowledge of God, and take every thought captive to obey </a:t>
            </a:r>
            <a:r>
              <a:rPr lang="en-US" dirty="0" smtClean="0"/>
              <a:t>Christ…</a:t>
            </a:r>
            <a:endParaRPr lang="en-US" dirty="0">
              <a:cs typeface="Century Gothic"/>
            </a:endParaRPr>
          </a:p>
        </p:txBody>
      </p:sp>
    </p:spTree>
    <p:extLst>
      <p:ext uri="{BB962C8B-B14F-4D97-AF65-F5344CB8AC3E}">
        <p14:creationId xmlns:p14="http://schemas.microsoft.com/office/powerpoint/2010/main" val="3989603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353650" cy="5720864"/>
          </a:xfrm>
        </p:spPr>
        <p:txBody>
          <a:bodyPr anchor="ctr"/>
          <a:lstStyle/>
          <a:p>
            <a:pPr marL="0" indent="0">
              <a:buNone/>
            </a:pPr>
            <a:r>
              <a:rPr lang="en-US" b="1" dirty="0"/>
              <a:t>5 </a:t>
            </a:r>
            <a:r>
              <a:rPr lang="en-US" dirty="0"/>
              <a:t>We destroy </a:t>
            </a:r>
            <a:r>
              <a:rPr lang="en-US" b="1" u="sng" dirty="0">
                <a:solidFill>
                  <a:srgbClr val="FFFF00"/>
                </a:solidFill>
              </a:rPr>
              <a:t>arguments</a:t>
            </a:r>
            <a:r>
              <a:rPr lang="en-US" dirty="0"/>
              <a:t> and every </a:t>
            </a:r>
            <a:r>
              <a:rPr lang="en-US" b="1" u="sng" dirty="0">
                <a:solidFill>
                  <a:srgbClr val="FFFF00"/>
                </a:solidFill>
              </a:rPr>
              <a:t>lofty opinion</a:t>
            </a:r>
            <a:r>
              <a:rPr lang="en-US" dirty="0">
                <a:solidFill>
                  <a:srgbClr val="FFFF00"/>
                </a:solidFill>
              </a:rPr>
              <a:t> </a:t>
            </a:r>
            <a:r>
              <a:rPr lang="en-US" dirty="0"/>
              <a:t>raised against the </a:t>
            </a:r>
            <a:r>
              <a:rPr lang="en-US" b="1" u="sng" dirty="0">
                <a:solidFill>
                  <a:srgbClr val="FFFF00"/>
                </a:solidFill>
              </a:rPr>
              <a:t>knowledge of God</a:t>
            </a:r>
            <a:r>
              <a:rPr lang="en-US" dirty="0"/>
              <a:t>, and take every thought captive to obey </a:t>
            </a:r>
            <a:r>
              <a:rPr lang="en-US" dirty="0" smtClean="0"/>
              <a:t>Christ…</a:t>
            </a:r>
            <a:endParaRPr lang="en-US" dirty="0">
              <a:cs typeface="Century Gothic"/>
            </a:endParaRPr>
          </a:p>
        </p:txBody>
      </p:sp>
    </p:spTree>
    <p:extLst>
      <p:ext uri="{BB962C8B-B14F-4D97-AF65-F5344CB8AC3E}">
        <p14:creationId xmlns:p14="http://schemas.microsoft.com/office/powerpoint/2010/main" val="2062308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353650" cy="5720864"/>
          </a:xfrm>
        </p:spPr>
        <p:txBody>
          <a:bodyPr anchor="ctr"/>
          <a:lstStyle/>
          <a:p>
            <a:pPr marL="0" indent="0">
              <a:buNone/>
            </a:pPr>
            <a:r>
              <a:rPr lang="en-US" b="1" dirty="0"/>
              <a:t>5 </a:t>
            </a:r>
            <a:r>
              <a:rPr lang="en-US" dirty="0"/>
              <a:t>We destroy </a:t>
            </a:r>
            <a:r>
              <a:rPr lang="en-US" b="1" u="sng" dirty="0">
                <a:solidFill>
                  <a:srgbClr val="FFFF00"/>
                </a:solidFill>
              </a:rPr>
              <a:t>arguments</a:t>
            </a:r>
            <a:r>
              <a:rPr lang="en-US" dirty="0"/>
              <a:t> and every </a:t>
            </a:r>
            <a:r>
              <a:rPr lang="en-US" b="1" u="sng" dirty="0">
                <a:solidFill>
                  <a:srgbClr val="FFFF00"/>
                </a:solidFill>
              </a:rPr>
              <a:t>lofty opinion</a:t>
            </a:r>
            <a:r>
              <a:rPr lang="en-US" dirty="0">
                <a:solidFill>
                  <a:srgbClr val="FFFF00"/>
                </a:solidFill>
              </a:rPr>
              <a:t> </a:t>
            </a:r>
            <a:r>
              <a:rPr lang="en-US" dirty="0"/>
              <a:t>raised against the </a:t>
            </a:r>
            <a:r>
              <a:rPr lang="en-US" b="1" u="sng" dirty="0">
                <a:solidFill>
                  <a:srgbClr val="FFFF00"/>
                </a:solidFill>
              </a:rPr>
              <a:t>knowledge of God</a:t>
            </a:r>
            <a:r>
              <a:rPr lang="en-US" dirty="0"/>
              <a:t>, and take </a:t>
            </a:r>
            <a:r>
              <a:rPr lang="en-US" b="1" u="sng" dirty="0">
                <a:solidFill>
                  <a:srgbClr val="FFFF00"/>
                </a:solidFill>
              </a:rPr>
              <a:t>every thought captive</a:t>
            </a:r>
            <a:r>
              <a:rPr lang="en-US" dirty="0"/>
              <a:t> to obey </a:t>
            </a:r>
            <a:r>
              <a:rPr lang="en-US" dirty="0" smtClean="0"/>
              <a:t>Christ…</a:t>
            </a:r>
            <a:endParaRPr lang="en-US" dirty="0">
              <a:cs typeface="Century Gothic"/>
            </a:endParaRPr>
          </a:p>
        </p:txBody>
      </p:sp>
    </p:spTree>
    <p:extLst>
      <p:ext uri="{BB962C8B-B14F-4D97-AF65-F5344CB8AC3E}">
        <p14:creationId xmlns:p14="http://schemas.microsoft.com/office/powerpoint/2010/main" val="3564870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smtClean="0"/>
              <a:t>We win with Christ, not the flesh</a:t>
            </a:r>
            <a:endParaRPr lang="en-US" dirty="0"/>
          </a:p>
        </p:txBody>
      </p:sp>
      <p:sp>
        <p:nvSpPr>
          <p:cNvPr id="3" name="Text Placeholder 2"/>
          <p:cNvSpPr>
            <a:spLocks noGrp="1"/>
          </p:cNvSpPr>
          <p:nvPr>
            <p:ph type="body" idx="1"/>
          </p:nvPr>
        </p:nvSpPr>
        <p:spPr/>
        <p:txBody>
          <a:bodyPr/>
          <a:lstStyle/>
          <a:p>
            <a:r>
              <a:rPr lang="en-US" dirty="0" smtClean="0">
                <a:solidFill>
                  <a:srgbClr val="FFFF00"/>
                </a:solidFill>
              </a:rPr>
              <a:t>The Weapons of Our Warfare</a:t>
            </a:r>
            <a:endParaRPr lang="en-US" dirty="0">
              <a:solidFill>
                <a:srgbClr val="FFFF00"/>
              </a:solidFill>
            </a:endParaRPr>
          </a:p>
        </p:txBody>
      </p:sp>
    </p:spTree>
    <p:extLst>
      <p:ext uri="{BB962C8B-B14F-4D97-AF65-F5344CB8AC3E}">
        <p14:creationId xmlns:p14="http://schemas.microsoft.com/office/powerpoint/2010/main" val="660159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a:t>1</a:t>
            </a:r>
            <a:r>
              <a:rPr lang="en-US" b="1" dirty="0"/>
              <a:t> </a:t>
            </a:r>
            <a:r>
              <a:rPr lang="en-US" dirty="0"/>
              <a:t>I, Paul, myself entreat you, by the </a:t>
            </a:r>
            <a:r>
              <a:rPr lang="en-US" b="1" u="sng" dirty="0">
                <a:solidFill>
                  <a:srgbClr val="FFFF00"/>
                </a:solidFill>
              </a:rPr>
              <a:t>meekness and gentleness of Christ</a:t>
            </a:r>
            <a:endParaRPr lang="en-US" b="1" u="sng" dirty="0">
              <a:solidFill>
                <a:srgbClr val="FFFF00"/>
              </a:solidFill>
              <a:cs typeface="Century Gothic"/>
            </a:endParaRPr>
          </a:p>
        </p:txBody>
      </p:sp>
    </p:spTree>
    <p:extLst>
      <p:ext uri="{BB962C8B-B14F-4D97-AF65-F5344CB8AC3E}">
        <p14:creationId xmlns:p14="http://schemas.microsoft.com/office/powerpoint/2010/main" val="43542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82368"/>
            <a:ext cx="9144000" cy="1317115"/>
          </a:xfrm>
        </p:spPr>
        <p:txBody>
          <a:bodyPr>
            <a:normAutofit/>
          </a:bodyPr>
          <a:lstStyle/>
          <a:p>
            <a:pPr>
              <a:lnSpc>
                <a:spcPct val="80000"/>
              </a:lnSpc>
            </a:pPr>
            <a:r>
              <a:rPr lang="en-US" b="1" dirty="0" smtClean="0">
                <a:latin typeface="Century Gothic"/>
                <a:cs typeface="Century Gothic"/>
              </a:rPr>
              <a:t>THE WEAPONS OF OUR WARFARE</a:t>
            </a:r>
            <a:endParaRPr lang="en-US" b="1" dirty="0">
              <a:latin typeface="Lucida Handwriting"/>
              <a:cs typeface="Lucida Handwriting"/>
            </a:endParaRPr>
          </a:p>
        </p:txBody>
      </p:sp>
      <p:pic>
        <p:nvPicPr>
          <p:cNvPr id="4" name="Picture 3"/>
          <p:cNvPicPr>
            <a:picLocks noChangeAspect="1"/>
          </p:cNvPicPr>
          <p:nvPr/>
        </p:nvPicPr>
        <p:blipFill>
          <a:blip r:embed="rId2"/>
          <a:stretch>
            <a:fillRect/>
          </a:stretch>
        </p:blipFill>
        <p:spPr>
          <a:xfrm>
            <a:off x="0" y="-1"/>
            <a:ext cx="9144000" cy="4572001"/>
          </a:xfrm>
          <a:prstGeom prst="rect">
            <a:avLst/>
          </a:prstGeom>
        </p:spPr>
      </p:pic>
    </p:spTree>
    <p:extLst>
      <p:ext uri="{BB962C8B-B14F-4D97-AF65-F5344CB8AC3E}">
        <p14:creationId xmlns:p14="http://schemas.microsoft.com/office/powerpoint/2010/main" val="972544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445" y="382011"/>
            <a:ext cx="7775222" cy="6124754"/>
          </a:xfrm>
          <a:prstGeom prst="rect">
            <a:avLst/>
          </a:prstGeom>
          <a:noFill/>
        </p:spPr>
        <p:txBody>
          <a:bodyPr wrap="square" rtlCol="0">
            <a:spAutoFit/>
          </a:bodyPr>
          <a:lstStyle/>
          <a:p>
            <a:r>
              <a:rPr lang="en-US" sz="2800" dirty="0" smtClean="0"/>
              <a:t>“In short, the practice of compassion a century ago and today, means giving a woman undergoing a crisis pregnancy a physical home and a spiritual rock. It means the adoption of hard-to-place children. It means counseling and standing by desperate women. </a:t>
            </a:r>
            <a:r>
              <a:rPr lang="en-US" sz="2800" dirty="0" smtClean="0">
                <a:solidFill>
                  <a:schemeClr val="bg1"/>
                </a:solidFill>
              </a:rPr>
              <a:t>Particularly in a politics-obsessed age, the one-to-one practice of compassion may be less thrilling and may seem less important than dramatic protests or power politicking, but it is the major way in which lives have been saved… yes, protective laws and enforcement help, but the most effective pro-life efforts have always concentrated on one life at a time.” (Marvin </a:t>
            </a:r>
            <a:r>
              <a:rPr lang="en-US" sz="2800" dirty="0" err="1" smtClean="0">
                <a:solidFill>
                  <a:schemeClr val="bg1"/>
                </a:solidFill>
              </a:rPr>
              <a:t>Olasky</a:t>
            </a:r>
            <a:r>
              <a:rPr lang="en-US" sz="2800" dirty="0" smtClean="0">
                <a:solidFill>
                  <a:schemeClr val="bg1"/>
                </a:solidFill>
              </a:rPr>
              <a:t>, </a:t>
            </a:r>
            <a:r>
              <a:rPr lang="en-US" sz="2800" i="1" dirty="0" smtClean="0">
                <a:solidFill>
                  <a:schemeClr val="bg1"/>
                </a:solidFill>
              </a:rPr>
              <a:t>Abortion Rites: A Social History of Abortion in America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504795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445" y="382011"/>
            <a:ext cx="7775222" cy="6124754"/>
          </a:xfrm>
          <a:prstGeom prst="rect">
            <a:avLst/>
          </a:prstGeom>
          <a:noFill/>
        </p:spPr>
        <p:txBody>
          <a:bodyPr wrap="square" rtlCol="0">
            <a:spAutoFit/>
          </a:bodyPr>
          <a:lstStyle/>
          <a:p>
            <a:r>
              <a:rPr lang="en-US" sz="2800" dirty="0" smtClean="0">
                <a:solidFill>
                  <a:schemeClr val="bg1">
                    <a:lumMod val="75000"/>
                    <a:lumOff val="25000"/>
                  </a:schemeClr>
                </a:solidFill>
              </a:rPr>
              <a:t>“In short, the practice of compassion a century ago and today, means giving a woman undergoing a crisis pregnancy a physical home and a spiritual rock. It means the adoption of hard-to-place children. It means counseling and standing by desperate women. </a:t>
            </a:r>
            <a:r>
              <a:rPr lang="en-US" sz="2800" dirty="0" smtClean="0"/>
              <a:t>Particularly in a politics-obsessed age, the one-to-one practice of compassion may be less thrilling and may seem less important than dramatic protests or power politicking, but it is the major way in which lives have been saved… </a:t>
            </a:r>
            <a:r>
              <a:rPr lang="en-US" sz="2800" dirty="0" smtClean="0">
                <a:solidFill>
                  <a:schemeClr val="bg1"/>
                </a:solidFill>
              </a:rPr>
              <a:t>yes, protective laws and enforcement help, but the most effective pro-life efforts have always concentrated on one life at a time.” (Marvin </a:t>
            </a:r>
            <a:r>
              <a:rPr lang="en-US" sz="2800" dirty="0" err="1" smtClean="0">
                <a:solidFill>
                  <a:schemeClr val="bg1"/>
                </a:solidFill>
              </a:rPr>
              <a:t>Olasky</a:t>
            </a:r>
            <a:r>
              <a:rPr lang="en-US" sz="2800" dirty="0" smtClean="0">
                <a:solidFill>
                  <a:schemeClr val="bg1"/>
                </a:solidFill>
              </a:rPr>
              <a:t>, </a:t>
            </a:r>
            <a:r>
              <a:rPr lang="en-US" sz="2800" i="1" dirty="0" smtClean="0">
                <a:solidFill>
                  <a:schemeClr val="bg1"/>
                </a:solidFill>
              </a:rPr>
              <a:t>Abortion Rites: A Social History of Abortion in America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406611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445" y="382011"/>
            <a:ext cx="7775222" cy="6124754"/>
          </a:xfrm>
          <a:prstGeom prst="rect">
            <a:avLst/>
          </a:prstGeom>
          <a:noFill/>
        </p:spPr>
        <p:txBody>
          <a:bodyPr wrap="square" rtlCol="0">
            <a:spAutoFit/>
          </a:bodyPr>
          <a:lstStyle/>
          <a:p>
            <a:r>
              <a:rPr lang="en-US" sz="2800" dirty="0" smtClean="0">
                <a:solidFill>
                  <a:schemeClr val="bg1">
                    <a:lumMod val="75000"/>
                    <a:lumOff val="25000"/>
                  </a:schemeClr>
                </a:solidFill>
              </a:rPr>
              <a:t>“In short, the practice of compassion a century ago and today, means giving a woman undergoing a crisis pregnancy a physical home and a spiritual rock. It means the adoption of hard-to-place children. It means counseling and standing by desperate women. Particularly in a politics-obsessed age, the one-to-one practice of compassion may be less thrilling and may seem less important than dramatic protests or power politicking, but it is the major way in which lives have been saved… </a:t>
            </a:r>
            <a:r>
              <a:rPr lang="en-US" sz="2800" dirty="0" smtClean="0"/>
              <a:t>yes, protective laws and enforcement help, but the most effective pro-life efforts have always concentrated on one life at a time.” (Marvin </a:t>
            </a:r>
            <a:r>
              <a:rPr lang="en-US" sz="2800" dirty="0" err="1" smtClean="0"/>
              <a:t>Olasky</a:t>
            </a:r>
            <a:r>
              <a:rPr lang="en-US" sz="2800" dirty="0" smtClean="0"/>
              <a:t>, </a:t>
            </a:r>
            <a:r>
              <a:rPr lang="en-US" sz="2800" i="1" dirty="0" smtClean="0"/>
              <a:t>Abortion Rites: A Social History of Abortion in America</a:t>
            </a:r>
            <a:r>
              <a:rPr lang="en-US" sz="2800" dirty="0" smtClean="0"/>
              <a:t>)</a:t>
            </a:r>
            <a:endParaRPr lang="en-US" sz="2800" dirty="0"/>
          </a:p>
        </p:txBody>
      </p:sp>
    </p:spTree>
    <p:extLst>
      <p:ext uri="{BB962C8B-B14F-4D97-AF65-F5344CB8AC3E}">
        <p14:creationId xmlns:p14="http://schemas.microsoft.com/office/powerpoint/2010/main" val="504795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87186"/>
            <a:ext cx="8229600" cy="3823082"/>
          </a:xfrm>
        </p:spPr>
        <p:txBody>
          <a:bodyPr anchor="t">
            <a:normAutofit/>
          </a:bodyPr>
          <a:lstStyle/>
          <a:p>
            <a:pPr marL="742950" indent="-742950">
              <a:lnSpc>
                <a:spcPct val="110000"/>
              </a:lnSpc>
              <a:spcBef>
                <a:spcPts val="600"/>
              </a:spcBef>
              <a:spcAft>
                <a:spcPts val="600"/>
              </a:spcAft>
              <a:buAutoNum type="arabicPeriod"/>
            </a:pPr>
            <a:r>
              <a:rPr lang="en-US" dirty="0" smtClean="0">
                <a:latin typeface="Century Gothic"/>
                <a:cs typeface="Century Gothic"/>
              </a:rPr>
              <a:t>Speak the truth in love</a:t>
            </a:r>
          </a:p>
          <a:p>
            <a:pPr marL="742950" indent="-742950">
              <a:lnSpc>
                <a:spcPct val="110000"/>
              </a:lnSpc>
              <a:spcBef>
                <a:spcPts val="600"/>
              </a:spcBef>
              <a:spcAft>
                <a:spcPts val="600"/>
              </a:spcAft>
              <a:buAutoNum type="arabicPeriod"/>
            </a:pPr>
            <a:r>
              <a:rPr lang="en-US" dirty="0" smtClean="0">
                <a:latin typeface="Century Gothic"/>
                <a:cs typeface="Century Gothic"/>
              </a:rPr>
              <a:t>Seek approval of Divine Judge</a:t>
            </a:r>
          </a:p>
          <a:p>
            <a:pPr marL="742950" indent="-742950">
              <a:lnSpc>
                <a:spcPct val="110000"/>
              </a:lnSpc>
              <a:spcBef>
                <a:spcPts val="600"/>
              </a:spcBef>
              <a:spcAft>
                <a:spcPts val="600"/>
              </a:spcAft>
              <a:buAutoNum type="arabicPeriod"/>
            </a:pPr>
            <a:r>
              <a:rPr lang="en-US" dirty="0" smtClean="0">
                <a:latin typeface="Century Gothic"/>
                <a:cs typeface="Century Gothic"/>
              </a:rPr>
              <a:t>Love all our neighbors</a:t>
            </a:r>
          </a:p>
          <a:p>
            <a:pPr marL="742950" indent="-742950">
              <a:lnSpc>
                <a:spcPct val="110000"/>
              </a:lnSpc>
              <a:spcBef>
                <a:spcPts val="600"/>
              </a:spcBef>
              <a:spcAft>
                <a:spcPts val="600"/>
              </a:spcAft>
              <a:buAutoNum type="arabicPeriod"/>
            </a:pPr>
            <a:r>
              <a:rPr lang="en-US" dirty="0" smtClean="0">
                <a:latin typeface="Century Gothic"/>
                <a:cs typeface="Century Gothic"/>
              </a:rPr>
              <a:t>Be at peace with all men</a:t>
            </a:r>
          </a:p>
          <a:p>
            <a:pPr marL="742950" indent="-742950">
              <a:lnSpc>
                <a:spcPct val="110000"/>
              </a:lnSpc>
              <a:spcBef>
                <a:spcPts val="600"/>
              </a:spcBef>
              <a:spcAft>
                <a:spcPts val="600"/>
              </a:spcAft>
              <a:buAutoNum type="arabicPeriod"/>
            </a:pPr>
            <a:r>
              <a:rPr lang="en-US" dirty="0" smtClean="0">
                <a:latin typeface="Century Gothic"/>
                <a:cs typeface="Century Gothic"/>
              </a:rPr>
              <a:t>Shine your light in the world</a:t>
            </a:r>
          </a:p>
        </p:txBody>
      </p:sp>
      <p:pic>
        <p:nvPicPr>
          <p:cNvPr id="4" name="Picture 3"/>
          <p:cNvPicPr>
            <a:picLocks noChangeAspect="1"/>
          </p:cNvPicPr>
          <p:nvPr/>
        </p:nvPicPr>
        <p:blipFill rotWithShape="1">
          <a:blip r:embed="rId2"/>
          <a:srcRect t="21955" b="34044"/>
          <a:stretch/>
        </p:blipFill>
        <p:spPr>
          <a:xfrm>
            <a:off x="-1587" y="0"/>
            <a:ext cx="9143999" cy="2011680"/>
          </a:xfrm>
          <a:prstGeom prst="rect">
            <a:avLst/>
          </a:prstGeom>
        </p:spPr>
      </p:pic>
    </p:spTree>
    <p:extLst>
      <p:ext uri="{BB962C8B-B14F-4D97-AF65-F5344CB8AC3E}">
        <p14:creationId xmlns:p14="http://schemas.microsoft.com/office/powerpoint/2010/main" val="1349919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rgbClr val="66666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66666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66666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666666"/>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6666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smtClean="0"/>
              <a:t>We are in a spiritual conflict</a:t>
            </a:r>
            <a:endParaRPr lang="en-US" dirty="0"/>
          </a:p>
        </p:txBody>
      </p:sp>
      <p:sp>
        <p:nvSpPr>
          <p:cNvPr id="3" name="Text Placeholder 2"/>
          <p:cNvSpPr>
            <a:spLocks noGrp="1"/>
          </p:cNvSpPr>
          <p:nvPr>
            <p:ph type="body" idx="1"/>
          </p:nvPr>
        </p:nvSpPr>
        <p:spPr/>
        <p:txBody>
          <a:bodyPr/>
          <a:lstStyle/>
          <a:p>
            <a:r>
              <a:rPr lang="en-US" dirty="0" smtClean="0">
                <a:solidFill>
                  <a:srgbClr val="FFFF00"/>
                </a:solidFill>
              </a:rPr>
              <a:t>The Weapons of Our Warfare</a:t>
            </a:r>
            <a:endParaRPr lang="en-US" dirty="0">
              <a:solidFill>
                <a:srgbClr val="FFFF00"/>
              </a:solidFill>
            </a:endParaRPr>
          </a:p>
        </p:txBody>
      </p:sp>
    </p:spTree>
    <p:extLst>
      <p:ext uri="{BB962C8B-B14F-4D97-AF65-F5344CB8AC3E}">
        <p14:creationId xmlns:p14="http://schemas.microsoft.com/office/powerpoint/2010/main" val="3995250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5470" y="1416050"/>
            <a:ext cx="2794000" cy="4025900"/>
          </a:xfrm>
          <a:prstGeom prst="rect">
            <a:avLst/>
          </a:prstGeom>
        </p:spPr>
      </p:pic>
      <p:sp>
        <p:nvSpPr>
          <p:cNvPr id="3" name="TextBox 2"/>
          <p:cNvSpPr txBox="1"/>
          <p:nvPr/>
        </p:nvSpPr>
        <p:spPr>
          <a:xfrm>
            <a:off x="3605862" y="1659285"/>
            <a:ext cx="5330411" cy="3539430"/>
          </a:xfrm>
          <a:prstGeom prst="rect">
            <a:avLst/>
          </a:prstGeom>
          <a:noFill/>
        </p:spPr>
        <p:txBody>
          <a:bodyPr wrap="square" rtlCol="0">
            <a:spAutoFit/>
          </a:bodyPr>
          <a:lstStyle/>
          <a:p>
            <a:r>
              <a:rPr lang="en-US" sz="3200" dirty="0"/>
              <a:t> </a:t>
            </a:r>
            <a:r>
              <a:rPr lang="en-US" sz="3200" dirty="0" smtClean="0"/>
              <a:t>“I’ll tell you, Mr. Thomas, why some Christians are afraid of me. They’re not sure that what they believe is really true. If they were sure, I wouldn’t be a threat to them at all.”</a:t>
            </a:r>
          </a:p>
          <a:p>
            <a:r>
              <a:rPr lang="en-US" sz="3200" dirty="0" smtClean="0"/>
              <a:t>Madeline Murray O’Hair</a:t>
            </a:r>
            <a:endParaRPr lang="en-US" sz="3200" dirty="0"/>
          </a:p>
        </p:txBody>
      </p:sp>
    </p:spTree>
    <p:extLst>
      <p:ext uri="{BB962C8B-B14F-4D97-AF65-F5344CB8AC3E}">
        <p14:creationId xmlns:p14="http://schemas.microsoft.com/office/powerpoint/2010/main" val="3706866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a:t>3 </a:t>
            </a:r>
            <a:r>
              <a:rPr lang="en-US" dirty="0"/>
              <a:t>For though we walk in the flesh, we are not waging war according to the flesh. </a:t>
            </a:r>
            <a:r>
              <a:rPr lang="en-US" b="1" dirty="0"/>
              <a:t>4 </a:t>
            </a:r>
            <a:r>
              <a:rPr lang="en-US" dirty="0"/>
              <a:t>For the weapons of our warfare are not of the flesh but have divine power to destroy strongholds.</a:t>
            </a:r>
            <a:endParaRPr lang="en-US" dirty="0">
              <a:cs typeface="Century Gothic"/>
            </a:endParaRPr>
          </a:p>
        </p:txBody>
      </p:sp>
    </p:spTree>
    <p:extLst>
      <p:ext uri="{BB962C8B-B14F-4D97-AF65-F5344CB8AC3E}">
        <p14:creationId xmlns:p14="http://schemas.microsoft.com/office/powerpoint/2010/main" val="2239472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a:t>3 </a:t>
            </a:r>
            <a:r>
              <a:rPr lang="en-US" dirty="0"/>
              <a:t>For though we walk </a:t>
            </a:r>
            <a:r>
              <a:rPr lang="en-US" b="1" u="sng" dirty="0">
                <a:solidFill>
                  <a:srgbClr val="FFFF00"/>
                </a:solidFill>
              </a:rPr>
              <a:t>in the flesh</a:t>
            </a:r>
            <a:r>
              <a:rPr lang="en-US" dirty="0"/>
              <a:t>, we are not waging war according to the flesh. </a:t>
            </a:r>
            <a:r>
              <a:rPr lang="en-US" b="1" dirty="0"/>
              <a:t>4 </a:t>
            </a:r>
            <a:r>
              <a:rPr lang="en-US" dirty="0"/>
              <a:t>For the weapons of our warfare are not of the flesh but have divine power to destroy strongholds.</a:t>
            </a:r>
            <a:endParaRPr lang="en-US" dirty="0">
              <a:cs typeface="Century Gothic"/>
            </a:endParaRPr>
          </a:p>
        </p:txBody>
      </p:sp>
    </p:spTree>
    <p:extLst>
      <p:ext uri="{BB962C8B-B14F-4D97-AF65-F5344CB8AC3E}">
        <p14:creationId xmlns:p14="http://schemas.microsoft.com/office/powerpoint/2010/main" val="569123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a:t>3 </a:t>
            </a:r>
            <a:r>
              <a:rPr lang="en-US" dirty="0"/>
              <a:t>For though we walk </a:t>
            </a:r>
            <a:r>
              <a:rPr lang="en-US" b="1" u="sng" dirty="0">
                <a:solidFill>
                  <a:srgbClr val="FFFF00"/>
                </a:solidFill>
              </a:rPr>
              <a:t>in the flesh</a:t>
            </a:r>
            <a:r>
              <a:rPr lang="en-US" dirty="0"/>
              <a:t>, we are not waging war according </a:t>
            </a:r>
            <a:r>
              <a:rPr lang="en-US" b="1" u="sng" dirty="0">
                <a:solidFill>
                  <a:srgbClr val="FFFF00"/>
                </a:solidFill>
              </a:rPr>
              <a:t>to the flesh</a:t>
            </a:r>
            <a:r>
              <a:rPr lang="en-US" dirty="0"/>
              <a:t>. </a:t>
            </a:r>
            <a:r>
              <a:rPr lang="en-US" b="1" dirty="0"/>
              <a:t>4 </a:t>
            </a:r>
            <a:r>
              <a:rPr lang="en-US" dirty="0"/>
              <a:t>For the weapons of our warfare are not of the flesh but have divine power to destroy strongholds.</a:t>
            </a:r>
            <a:endParaRPr lang="en-US" dirty="0">
              <a:cs typeface="Century Gothic"/>
            </a:endParaRPr>
          </a:p>
        </p:txBody>
      </p:sp>
    </p:spTree>
    <p:extLst>
      <p:ext uri="{BB962C8B-B14F-4D97-AF65-F5344CB8AC3E}">
        <p14:creationId xmlns:p14="http://schemas.microsoft.com/office/powerpoint/2010/main" val="910074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a:t>3 </a:t>
            </a:r>
            <a:r>
              <a:rPr lang="en-US" dirty="0"/>
              <a:t>For though we walk </a:t>
            </a:r>
            <a:r>
              <a:rPr lang="en-US" b="1" u="sng" dirty="0">
                <a:solidFill>
                  <a:srgbClr val="FFFF00"/>
                </a:solidFill>
              </a:rPr>
              <a:t>in the flesh</a:t>
            </a:r>
            <a:r>
              <a:rPr lang="en-US" dirty="0"/>
              <a:t>, we are not waging war according </a:t>
            </a:r>
            <a:r>
              <a:rPr lang="en-US" b="1" u="sng" dirty="0">
                <a:solidFill>
                  <a:srgbClr val="FFFF00"/>
                </a:solidFill>
              </a:rPr>
              <a:t>to the flesh</a:t>
            </a:r>
            <a:r>
              <a:rPr lang="en-US" dirty="0"/>
              <a:t>. </a:t>
            </a:r>
            <a:r>
              <a:rPr lang="en-US" b="1" dirty="0"/>
              <a:t>4 </a:t>
            </a:r>
            <a:r>
              <a:rPr lang="en-US" dirty="0"/>
              <a:t>For the weapons of our warfare are not </a:t>
            </a:r>
            <a:r>
              <a:rPr lang="en-US" b="1" u="sng" dirty="0">
                <a:solidFill>
                  <a:srgbClr val="FFFF00"/>
                </a:solidFill>
              </a:rPr>
              <a:t>of the flesh</a:t>
            </a:r>
            <a:r>
              <a:rPr lang="en-US" dirty="0"/>
              <a:t> but have divine power to destroy strongholds.</a:t>
            </a:r>
            <a:endParaRPr lang="en-US" dirty="0">
              <a:cs typeface="Century Gothic"/>
            </a:endParaRPr>
          </a:p>
        </p:txBody>
      </p:sp>
    </p:spTree>
    <p:extLst>
      <p:ext uri="{BB962C8B-B14F-4D97-AF65-F5344CB8AC3E}">
        <p14:creationId xmlns:p14="http://schemas.microsoft.com/office/powerpoint/2010/main" val="72414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914400"/>
            <a:ext cx="7620000" cy="5029200"/>
          </a:xfrm>
          <a:prstGeom prst="rect">
            <a:avLst/>
          </a:prstGeom>
        </p:spPr>
      </p:pic>
    </p:spTree>
    <p:extLst>
      <p:ext uri="{BB962C8B-B14F-4D97-AF65-F5344CB8AC3E}">
        <p14:creationId xmlns:p14="http://schemas.microsoft.com/office/powerpoint/2010/main" val="1441791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8034</TotalTime>
  <Words>496</Words>
  <Application>Microsoft Macintosh PowerPoint</Application>
  <PresentationFormat>On-screen Show (4:3)</PresentationFormat>
  <Paragraphs>29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 Black </vt:lpstr>
      <vt:lpstr>Welcome to Northwood</vt:lpstr>
      <vt:lpstr>THE WEAPONS OF OUR WARFARE</vt:lpstr>
      <vt:lpstr>We are in a spiritual conflict</vt:lpstr>
      <vt:lpstr>PowerPoint Presentation</vt:lpstr>
      <vt:lpstr>PowerPoint Presentation</vt:lpstr>
      <vt:lpstr>PowerPoint Presentation</vt:lpstr>
      <vt:lpstr>PowerPoint Presentation</vt:lpstr>
      <vt:lpstr>PowerPoint Presentation</vt:lpstr>
      <vt:lpstr>PowerPoint Presentation</vt:lpstr>
      <vt:lpstr>The battle is for the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win with Christ, not the flesh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 IN EXILE</dc:title>
  <dc:creator>David Maxson</dc:creator>
  <cp:lastModifiedBy>David Maxson</cp:lastModifiedBy>
  <cp:revision>71</cp:revision>
  <dcterms:created xsi:type="dcterms:W3CDTF">2015-06-05T15:23:49Z</dcterms:created>
  <dcterms:modified xsi:type="dcterms:W3CDTF">2015-07-05T11:48:44Z</dcterms:modified>
</cp:coreProperties>
</file>