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9" r:id="rId3"/>
    <p:sldId id="268" r:id="rId4"/>
    <p:sldId id="260" r:id="rId5"/>
    <p:sldId id="261" r:id="rId6"/>
    <p:sldId id="262" r:id="rId7"/>
    <p:sldId id="263" r:id="rId8"/>
    <p:sldId id="264" r:id="rId9"/>
    <p:sldId id="265" r:id="rId10"/>
    <p:sldId id="266"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200" autoAdjust="0"/>
    <p:restoredTop sz="98240" autoAdjust="0"/>
  </p:normalViewPr>
  <p:slideViewPr>
    <p:cSldViewPr snapToGrid="0" snapToObjects="1" showGuides="1">
      <p:cViewPr>
        <p:scale>
          <a:sx n="100" d="100"/>
          <a:sy n="100" d="100"/>
        </p:scale>
        <p:origin x="-8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9" y="5244178"/>
            <a:ext cx="8626609" cy="899989"/>
          </a:xfrm>
          <a:noFill/>
        </p:spPr>
        <p:txBody>
          <a:bodyPr>
            <a:normAutofit/>
          </a:bodyPr>
          <a:lstStyle/>
          <a:p>
            <a:pPr algn="l"/>
            <a:r>
              <a:rPr lang="en-US" sz="4800" dirty="0" smtClean="0">
                <a:latin typeface="Century Gothic" panose="020B0502020202020204" pitchFamily="34" charset="0"/>
                <a:cs typeface="Calibri Light"/>
              </a:rPr>
              <a:t>Welcome to Northwood!</a:t>
            </a:r>
            <a:endParaRPr lang="en-US" sz="4800" dirty="0">
              <a:latin typeface="Century Gothic" panose="020B0502020202020204" pitchFamily="34" charset="0"/>
              <a:cs typeface="Calibri Light"/>
            </a:endParaRPr>
          </a:p>
        </p:txBody>
      </p:sp>
      <p:pic>
        <p:nvPicPr>
          <p:cNvPr id="4" name="Picture 3"/>
          <p:cNvPicPr>
            <a:picLocks noChangeAspect="1"/>
          </p:cNvPicPr>
          <p:nvPr/>
        </p:nvPicPr>
        <p:blipFill>
          <a:blip r:embed="rId2"/>
          <a:stretch>
            <a:fillRect/>
          </a:stretch>
        </p:blipFill>
        <p:spPr>
          <a:xfrm>
            <a:off x="0" y="18372"/>
            <a:ext cx="9144000" cy="5143500"/>
          </a:xfrm>
          <a:prstGeom prst="rect">
            <a:avLst/>
          </a:prstGeom>
        </p:spPr>
      </p:pic>
    </p:spTree>
    <p:extLst>
      <p:ext uri="{BB962C8B-B14F-4D97-AF65-F5344CB8AC3E}">
        <p14:creationId xmlns:p14="http://schemas.microsoft.com/office/powerpoint/2010/main" val="203258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2600819"/>
              </p:ext>
            </p:extLst>
          </p:nvPr>
        </p:nvGraphicFramePr>
        <p:xfrm>
          <a:off x="152400" y="152400"/>
          <a:ext cx="8839200" cy="6629400"/>
        </p:xfrm>
        <a:graphic>
          <a:graphicData uri="http://schemas.openxmlformats.org/drawingml/2006/table">
            <a:tbl>
              <a:tblPr firstRow="1" bandRow="1">
                <a:tableStyleId>{5C22544A-7EE6-4342-B048-85BDC9FD1C3A}</a:tableStyleId>
              </a:tblPr>
              <a:tblGrid>
                <a:gridCol w="2209800"/>
                <a:gridCol w="2209800"/>
                <a:gridCol w="2209800"/>
                <a:gridCol w="2209800"/>
              </a:tblGrid>
              <a:tr h="1325880">
                <a:tc>
                  <a:txBody>
                    <a:bodyPr/>
                    <a:lstStyle/>
                    <a:p>
                      <a:pPr algn="ctr"/>
                      <a:r>
                        <a:rPr lang="en-US" sz="2800" dirty="0" smtClean="0"/>
                        <a:t>Hebrew</a:t>
                      </a:r>
                      <a:r>
                        <a:rPr lang="en-US" sz="2800" baseline="0" dirty="0" smtClean="0"/>
                        <a:t> name</a:t>
                      </a:r>
                      <a:endParaRPr lang="en-US" sz="2800" dirty="0"/>
                    </a:p>
                  </a:txBody>
                  <a:tcPr anchor="ctr"/>
                </a:tc>
                <a:tc>
                  <a:txBody>
                    <a:bodyPr/>
                    <a:lstStyle/>
                    <a:p>
                      <a:pPr algn="ctr"/>
                      <a:r>
                        <a:rPr lang="en-US" sz="2800" dirty="0" smtClean="0"/>
                        <a:t>Meaning</a:t>
                      </a:r>
                      <a:endParaRPr lang="en-US" sz="2800" dirty="0"/>
                    </a:p>
                  </a:txBody>
                  <a:tcPr anchor="ctr"/>
                </a:tc>
                <a:tc>
                  <a:txBody>
                    <a:bodyPr/>
                    <a:lstStyle/>
                    <a:p>
                      <a:pPr algn="ctr"/>
                      <a:r>
                        <a:rPr lang="en-US" sz="2800" dirty="0" smtClean="0"/>
                        <a:t>Babylonian name</a:t>
                      </a:r>
                      <a:endParaRPr lang="en-US" sz="2800" dirty="0"/>
                    </a:p>
                  </a:txBody>
                  <a:tcPr anchor="ctr"/>
                </a:tc>
                <a:tc>
                  <a:txBody>
                    <a:bodyPr/>
                    <a:lstStyle/>
                    <a:p>
                      <a:pPr algn="ctr"/>
                      <a:r>
                        <a:rPr lang="en-US" sz="2800" dirty="0" smtClean="0"/>
                        <a:t>Meaning</a:t>
                      </a:r>
                      <a:endParaRPr lang="en-US" sz="2800" dirty="0"/>
                    </a:p>
                  </a:txBody>
                  <a:tcPr anchor="ctr"/>
                </a:tc>
              </a:tr>
              <a:tr h="1325880">
                <a:tc>
                  <a:txBody>
                    <a:bodyPr/>
                    <a:lstStyle/>
                    <a:p>
                      <a:pPr algn="ctr"/>
                      <a:r>
                        <a:rPr lang="en-US" sz="2800" dirty="0" err="1" smtClean="0"/>
                        <a:t>Hananiah</a:t>
                      </a:r>
                      <a:endParaRPr lang="en-US" sz="2800" dirty="0"/>
                    </a:p>
                  </a:txBody>
                  <a:tcPr anchor="ctr"/>
                </a:tc>
                <a:tc>
                  <a:txBody>
                    <a:bodyPr/>
                    <a:lstStyle/>
                    <a:p>
                      <a:pPr algn="ctr"/>
                      <a:r>
                        <a:rPr lang="en-US" sz="2800" dirty="0" smtClean="0"/>
                        <a:t>“The Lord is gracious”</a:t>
                      </a:r>
                      <a:endParaRPr lang="en-US" sz="2800" dirty="0"/>
                    </a:p>
                  </a:txBody>
                  <a:tcPr anchor="ctr"/>
                </a:tc>
                <a:tc>
                  <a:txBody>
                    <a:bodyPr/>
                    <a:lstStyle/>
                    <a:p>
                      <a:pPr algn="ctr"/>
                      <a:r>
                        <a:rPr lang="en-US" sz="2800" dirty="0" smtClean="0"/>
                        <a:t>Shadrach</a:t>
                      </a:r>
                      <a:endParaRPr lang="en-US" sz="2800" dirty="0"/>
                    </a:p>
                  </a:txBody>
                  <a:tcPr anchor="ctr"/>
                </a:tc>
                <a:tc>
                  <a:txBody>
                    <a:bodyPr/>
                    <a:lstStyle/>
                    <a:p>
                      <a:pPr algn="ctr"/>
                      <a:r>
                        <a:rPr lang="en-US" sz="2800" dirty="0" smtClean="0"/>
                        <a:t>“Command of </a:t>
                      </a:r>
                      <a:r>
                        <a:rPr lang="en-US" sz="2800" dirty="0" err="1" smtClean="0"/>
                        <a:t>Aku</a:t>
                      </a:r>
                      <a:r>
                        <a:rPr lang="en-US" sz="2800" dirty="0" smtClean="0"/>
                        <a:t>”</a:t>
                      </a:r>
                      <a:endParaRPr lang="en-US" sz="2800" dirty="0"/>
                    </a:p>
                  </a:txBody>
                  <a:tcPr anchor="ctr"/>
                </a:tc>
              </a:tr>
              <a:tr h="1325880">
                <a:tc>
                  <a:txBody>
                    <a:bodyPr/>
                    <a:lstStyle/>
                    <a:p>
                      <a:pPr algn="ctr"/>
                      <a:r>
                        <a:rPr lang="en-US" sz="2800" dirty="0" err="1" smtClean="0"/>
                        <a:t>Mishael</a:t>
                      </a:r>
                      <a:endParaRPr lang="en-US" sz="2800" dirty="0"/>
                    </a:p>
                  </a:txBody>
                  <a:tcPr anchor="ctr"/>
                </a:tc>
                <a:tc>
                  <a:txBody>
                    <a:bodyPr/>
                    <a:lstStyle/>
                    <a:p>
                      <a:pPr algn="ctr"/>
                      <a:r>
                        <a:rPr lang="en-US" sz="2800" dirty="0" smtClean="0"/>
                        <a:t>“Who is what God is?”</a:t>
                      </a:r>
                      <a:endParaRPr lang="en-US" sz="2800" dirty="0"/>
                    </a:p>
                  </a:txBody>
                  <a:tcPr anchor="ctr"/>
                </a:tc>
                <a:tc>
                  <a:txBody>
                    <a:bodyPr/>
                    <a:lstStyle/>
                    <a:p>
                      <a:pPr algn="ctr"/>
                      <a:r>
                        <a:rPr lang="en-US" sz="2800" dirty="0" smtClean="0"/>
                        <a:t>Meshach</a:t>
                      </a:r>
                      <a:endParaRPr lang="en-US" sz="2800" dirty="0"/>
                    </a:p>
                  </a:txBody>
                  <a:tcPr anchor="ctr"/>
                </a:tc>
                <a:tc>
                  <a:txBody>
                    <a:bodyPr/>
                    <a:lstStyle/>
                    <a:p>
                      <a:pPr algn="ctr"/>
                      <a:r>
                        <a:rPr lang="en-US" sz="2800" dirty="0" smtClean="0"/>
                        <a:t>“Who is what </a:t>
                      </a:r>
                      <a:r>
                        <a:rPr lang="en-US" sz="2800" dirty="0" err="1" smtClean="0"/>
                        <a:t>Aku</a:t>
                      </a:r>
                      <a:r>
                        <a:rPr lang="en-US" sz="2800" dirty="0" smtClean="0"/>
                        <a:t> is?”</a:t>
                      </a:r>
                      <a:endParaRPr lang="en-US" sz="2800" dirty="0"/>
                    </a:p>
                  </a:txBody>
                  <a:tcPr anchor="ctr"/>
                </a:tc>
              </a:tr>
              <a:tr h="1325880">
                <a:tc>
                  <a:txBody>
                    <a:bodyPr/>
                    <a:lstStyle/>
                    <a:p>
                      <a:pPr algn="ctr"/>
                      <a:r>
                        <a:rPr lang="en-US" sz="2800" dirty="0" err="1" smtClean="0"/>
                        <a:t>Azariah</a:t>
                      </a:r>
                      <a:endParaRPr lang="en-US" sz="2800" dirty="0"/>
                    </a:p>
                  </a:txBody>
                  <a:tcPr anchor="ctr"/>
                </a:tc>
                <a:tc>
                  <a:txBody>
                    <a:bodyPr/>
                    <a:lstStyle/>
                    <a:p>
                      <a:pPr algn="ctr"/>
                      <a:r>
                        <a:rPr lang="en-US" sz="2800" dirty="0" smtClean="0"/>
                        <a:t>“The Lord has helped”</a:t>
                      </a:r>
                      <a:endParaRPr lang="en-US" sz="2800" dirty="0"/>
                    </a:p>
                  </a:txBody>
                  <a:tcPr anchor="ctr"/>
                </a:tc>
                <a:tc>
                  <a:txBody>
                    <a:bodyPr/>
                    <a:lstStyle/>
                    <a:p>
                      <a:pPr algn="ctr"/>
                      <a:r>
                        <a:rPr lang="en-US" sz="2800" dirty="0" smtClean="0"/>
                        <a:t>Abednego</a:t>
                      </a:r>
                      <a:endParaRPr lang="en-US" sz="2800" dirty="0"/>
                    </a:p>
                  </a:txBody>
                  <a:tcPr anchor="ctr"/>
                </a:tc>
                <a:tc>
                  <a:txBody>
                    <a:bodyPr/>
                    <a:lstStyle/>
                    <a:p>
                      <a:pPr algn="ctr"/>
                      <a:r>
                        <a:rPr lang="en-US" sz="2800" dirty="0" smtClean="0"/>
                        <a:t>“Servant of Nebo”</a:t>
                      </a:r>
                      <a:endParaRPr lang="en-US" sz="2800" dirty="0"/>
                    </a:p>
                  </a:txBody>
                  <a:tcPr anchor="ctr"/>
                </a:tc>
              </a:tr>
              <a:tr h="1325880">
                <a:tc>
                  <a:txBody>
                    <a:bodyPr/>
                    <a:lstStyle/>
                    <a:p>
                      <a:pPr algn="ctr"/>
                      <a:r>
                        <a:rPr lang="en-US" sz="2800" dirty="0" smtClean="0"/>
                        <a:t>Daniel</a:t>
                      </a:r>
                      <a:endParaRPr lang="en-US" sz="2800" dirty="0"/>
                    </a:p>
                  </a:txBody>
                  <a:tcPr anchor="ctr"/>
                </a:tc>
                <a:tc>
                  <a:txBody>
                    <a:bodyPr/>
                    <a:lstStyle/>
                    <a:p>
                      <a:pPr algn="ctr"/>
                      <a:r>
                        <a:rPr lang="en-US" sz="2800" dirty="0" smtClean="0"/>
                        <a:t>“God is my Judge”</a:t>
                      </a:r>
                      <a:endParaRPr lang="en-US" sz="2800" dirty="0"/>
                    </a:p>
                  </a:txBody>
                  <a:tcPr anchor="ctr"/>
                </a:tc>
                <a:tc>
                  <a:txBody>
                    <a:bodyPr/>
                    <a:lstStyle/>
                    <a:p>
                      <a:pPr algn="ctr"/>
                      <a:r>
                        <a:rPr lang="en-US" sz="2800" dirty="0" err="1" smtClean="0"/>
                        <a:t>Belteshazzar</a:t>
                      </a:r>
                      <a:endParaRPr lang="en-US" sz="2800" dirty="0"/>
                    </a:p>
                  </a:txBody>
                  <a:tcPr anchor="ctr"/>
                </a:tc>
                <a:tc>
                  <a:txBody>
                    <a:bodyPr/>
                    <a:lstStyle/>
                    <a:p>
                      <a:pPr algn="ctr"/>
                      <a:r>
                        <a:rPr lang="en-US" sz="2800" dirty="0" smtClean="0"/>
                        <a:t>“May </a:t>
                      </a:r>
                      <a:r>
                        <a:rPr lang="en-US" sz="2800" dirty="0" err="1" smtClean="0"/>
                        <a:t>Balak</a:t>
                      </a:r>
                      <a:r>
                        <a:rPr lang="en-US" sz="2800" dirty="0" smtClean="0"/>
                        <a:t> protect”</a:t>
                      </a:r>
                      <a:endParaRPr lang="en-US" sz="2800" dirty="0"/>
                    </a:p>
                  </a:txBody>
                  <a:tcPr anchor="ctr"/>
                </a:tc>
              </a:tr>
            </a:tbl>
          </a:graphicData>
        </a:graphic>
      </p:graphicFrame>
      <p:sp>
        <p:nvSpPr>
          <p:cNvPr id="5" name="Rectangle 4"/>
          <p:cNvSpPr/>
          <p:nvPr/>
        </p:nvSpPr>
        <p:spPr>
          <a:xfrm>
            <a:off x="76200" y="1524000"/>
            <a:ext cx="8991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2819400"/>
            <a:ext cx="8991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4114800"/>
            <a:ext cx="8991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10199"/>
            <a:ext cx="9144000" cy="15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10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928930"/>
            <a:ext cx="7772400" cy="1500187"/>
          </a:xfrm>
        </p:spPr>
        <p:txBody>
          <a:bodyPr>
            <a:normAutofit/>
          </a:bodyPr>
          <a:lstStyle/>
          <a:p>
            <a:r>
              <a:rPr lang="en-US" sz="3400" dirty="0" smtClean="0">
                <a:latin typeface="Century Gothic" panose="020B0502020202020204" pitchFamily="34" charset="0"/>
              </a:rPr>
              <a:t>How Daniel maintained his </a:t>
            </a:r>
            <a:r>
              <a:rPr lang="en-US" sz="3400" b="1" dirty="0" smtClean="0">
                <a:solidFill>
                  <a:srgbClr val="FFFF00"/>
                </a:solidFill>
                <a:latin typeface="Century Gothic" panose="020B0502020202020204" pitchFamily="34" charset="0"/>
              </a:rPr>
              <a:t>identity</a:t>
            </a:r>
            <a:endParaRPr lang="en-US" sz="3400" b="1" dirty="0">
              <a:solidFill>
                <a:srgbClr val="FFFF00"/>
              </a:solidFill>
              <a:latin typeface="Century Gothic" panose="020B0502020202020204" pitchFamily="34" charset="0"/>
            </a:endParaRPr>
          </a:p>
        </p:txBody>
      </p:sp>
      <p:pic>
        <p:nvPicPr>
          <p:cNvPr id="4" name="Picture 2" descr="http://genevaanderson.files.wordpress.com/2009/01/ishtarlion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2313" y="2146786"/>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1:2</a:t>
            </a:r>
          </a:p>
          <a:p>
            <a:pPr marL="0" indent="0">
              <a:buNone/>
            </a:pPr>
            <a:r>
              <a:rPr lang="en-US" dirty="0" smtClean="0"/>
              <a:t>And </a:t>
            </a:r>
            <a:r>
              <a:rPr lang="en-US" dirty="0"/>
              <a:t>the Lord gave </a:t>
            </a:r>
            <a:r>
              <a:rPr lang="en-US" dirty="0" err="1"/>
              <a:t>Jehoiakim</a:t>
            </a:r>
            <a:r>
              <a:rPr lang="en-US" dirty="0"/>
              <a:t> king of Judah into his hand, with some of the vessels of the house of God. And he brought them to the land of Shinar, to the house of his god, and placed the vessels in the treasury of his god.</a:t>
            </a:r>
          </a:p>
        </p:txBody>
      </p:sp>
    </p:spTree>
    <p:extLst>
      <p:ext uri="{BB962C8B-B14F-4D97-AF65-F5344CB8AC3E}">
        <p14:creationId xmlns:p14="http://schemas.microsoft.com/office/powerpoint/2010/main" val="35701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1:2</a:t>
            </a:r>
          </a:p>
          <a:p>
            <a:pPr marL="0" indent="0">
              <a:buNone/>
            </a:pPr>
            <a:r>
              <a:rPr lang="en-US" dirty="0" smtClean="0"/>
              <a:t>And </a:t>
            </a:r>
            <a:r>
              <a:rPr lang="en-US" dirty="0"/>
              <a:t>the </a:t>
            </a:r>
            <a:r>
              <a:rPr lang="en-US" b="1" u="sng" dirty="0">
                <a:solidFill>
                  <a:srgbClr val="FFFF00"/>
                </a:solidFill>
              </a:rPr>
              <a:t>Lord gave</a:t>
            </a:r>
            <a:r>
              <a:rPr lang="en-US" dirty="0"/>
              <a:t> </a:t>
            </a:r>
            <a:r>
              <a:rPr lang="en-US" dirty="0" err="1"/>
              <a:t>Jehoiakim</a:t>
            </a:r>
            <a:r>
              <a:rPr lang="en-US" dirty="0"/>
              <a:t> king of Judah into his hand, with some of the vessels of the house of God. And he brought them to the land of Shinar, to the house of his god, and placed the vessels in the treasury of his god.</a:t>
            </a:r>
          </a:p>
        </p:txBody>
      </p:sp>
    </p:spTree>
    <p:extLst>
      <p:ext uri="{BB962C8B-B14F-4D97-AF65-F5344CB8AC3E}">
        <p14:creationId xmlns:p14="http://schemas.microsoft.com/office/powerpoint/2010/main" val="35701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6:10</a:t>
            </a:r>
          </a:p>
          <a:p>
            <a:pPr marL="0" indent="0">
              <a:buNone/>
            </a:pPr>
            <a:r>
              <a:rPr lang="en-US" dirty="0"/>
              <a:t>When Daniel knew that the document had been signed, he went to his house where he had windows in his upper chamber open toward Jerusalem. He got down on his knees three times a day and prayed and gave thanks before his God, as he had done previously. </a:t>
            </a:r>
          </a:p>
        </p:txBody>
      </p:sp>
    </p:spTree>
    <p:extLst>
      <p:ext uri="{BB962C8B-B14F-4D97-AF65-F5344CB8AC3E}">
        <p14:creationId xmlns:p14="http://schemas.microsoft.com/office/powerpoint/2010/main" val="35701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6:10</a:t>
            </a:r>
          </a:p>
          <a:p>
            <a:pPr marL="0" indent="0">
              <a:buNone/>
            </a:pPr>
            <a:r>
              <a:rPr lang="en-US" dirty="0"/>
              <a:t>When Daniel knew that the document had been signed, he went to his house where he had </a:t>
            </a:r>
            <a:r>
              <a:rPr lang="en-US" b="1" u="sng" dirty="0">
                <a:solidFill>
                  <a:srgbClr val="FFFF00"/>
                </a:solidFill>
              </a:rPr>
              <a:t>windows in his upper chamber open toward Jerusalem</a:t>
            </a:r>
            <a:r>
              <a:rPr lang="en-US" dirty="0"/>
              <a:t>. He got down on his knees three times a day and prayed and gave thanks before his God, as he had done previously. </a:t>
            </a:r>
          </a:p>
        </p:txBody>
      </p:sp>
    </p:spTree>
    <p:extLst>
      <p:ext uri="{BB962C8B-B14F-4D97-AF65-F5344CB8AC3E}">
        <p14:creationId xmlns:p14="http://schemas.microsoft.com/office/powerpoint/2010/main" val="165607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1:8</a:t>
            </a:r>
          </a:p>
          <a:p>
            <a:pPr marL="0" indent="0">
              <a:buNone/>
            </a:pPr>
            <a:r>
              <a:rPr lang="en-US" dirty="0"/>
              <a:t>But Daniel resolved that he would not defile himself with the king's food, or with the wine that he drank.</a:t>
            </a:r>
          </a:p>
        </p:txBody>
      </p:sp>
    </p:spTree>
    <p:extLst>
      <p:ext uri="{BB962C8B-B14F-4D97-AF65-F5344CB8AC3E}">
        <p14:creationId xmlns:p14="http://schemas.microsoft.com/office/powerpoint/2010/main" val="288742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1:8</a:t>
            </a:r>
          </a:p>
          <a:p>
            <a:pPr marL="0" indent="0">
              <a:buNone/>
            </a:pPr>
            <a:r>
              <a:rPr lang="en-US" dirty="0"/>
              <a:t>But Daniel resolved that </a:t>
            </a:r>
            <a:r>
              <a:rPr lang="en-US" b="1" u="sng" dirty="0">
                <a:solidFill>
                  <a:srgbClr val="FFFF00"/>
                </a:solidFill>
              </a:rPr>
              <a:t>he would not defile himself</a:t>
            </a:r>
            <a:r>
              <a:rPr lang="en-US" dirty="0"/>
              <a:t> with the king's food, or with the wine that he drank.</a:t>
            </a:r>
          </a:p>
        </p:txBody>
      </p:sp>
    </p:spTree>
    <p:extLst>
      <p:ext uri="{BB962C8B-B14F-4D97-AF65-F5344CB8AC3E}">
        <p14:creationId xmlns:p14="http://schemas.microsoft.com/office/powerpoint/2010/main" val="184301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928930"/>
            <a:ext cx="7772400" cy="1500187"/>
          </a:xfrm>
        </p:spPr>
        <p:txBody>
          <a:bodyPr>
            <a:normAutofit/>
          </a:bodyPr>
          <a:lstStyle/>
          <a:p>
            <a:r>
              <a:rPr lang="en-US" sz="3400" dirty="0" smtClean="0">
                <a:latin typeface="Century Gothic" panose="020B0502020202020204" pitchFamily="34" charset="0"/>
              </a:rPr>
              <a:t>How can we maintain </a:t>
            </a:r>
            <a:r>
              <a:rPr lang="en-US" sz="3400" b="1" dirty="0" smtClean="0">
                <a:solidFill>
                  <a:srgbClr val="FFFF00"/>
                </a:solidFill>
                <a:latin typeface="Century Gothic" panose="020B0502020202020204" pitchFamily="34" charset="0"/>
              </a:rPr>
              <a:t>our identity</a:t>
            </a:r>
            <a:r>
              <a:rPr lang="en-US" sz="3400" dirty="0" smtClean="0">
                <a:latin typeface="Century Gothic" panose="020B0502020202020204" pitchFamily="34" charset="0"/>
              </a:rPr>
              <a:t>?</a:t>
            </a:r>
            <a:endParaRPr lang="en-US" sz="3400" dirty="0">
              <a:latin typeface="Century Gothic" panose="020B0502020202020204" pitchFamily="34" charset="0"/>
            </a:endParaRPr>
          </a:p>
        </p:txBody>
      </p:sp>
      <p:pic>
        <p:nvPicPr>
          <p:cNvPr id="4" name="Picture 2" descr="http://genevaanderson.files.wordpress.com/2009/01/ishtarlion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2313" y="2146786"/>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7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1 Peter 1:1-2</a:t>
            </a:r>
          </a:p>
          <a:p>
            <a:pPr marL="0" indent="0">
              <a:buNone/>
            </a:pPr>
            <a:r>
              <a:rPr lang="en-US" dirty="0"/>
              <a:t>Peter, an apostle of Jesus Christ,</a:t>
            </a:r>
          </a:p>
          <a:p>
            <a:pPr marL="0" indent="0">
              <a:buNone/>
            </a:pPr>
            <a:r>
              <a:rPr lang="en-US" dirty="0"/>
              <a:t>To those who are elect exiles of the Dispersion in Pontus, Galatia, Cappadocia, Asia, and Bithynia, </a:t>
            </a:r>
            <a:r>
              <a:rPr lang="en-US" dirty="0" smtClean="0"/>
              <a:t>according </a:t>
            </a:r>
            <a:r>
              <a:rPr lang="en-US" dirty="0"/>
              <a:t>to the foreknowledge of God the Father, in the sanctification of the Spirit, for obedience to Jesus Christ and for sprinkling with his blood:</a:t>
            </a:r>
          </a:p>
        </p:txBody>
      </p:sp>
    </p:spTree>
    <p:extLst>
      <p:ext uri="{BB962C8B-B14F-4D97-AF65-F5344CB8AC3E}">
        <p14:creationId xmlns:p14="http://schemas.microsoft.com/office/powerpoint/2010/main" val="60677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028700"/>
            <a:ext cx="9144000" cy="4777740"/>
          </a:xfrm>
          <a:prstGeom prst="rect">
            <a:avLst/>
          </a:prstGeom>
        </p:spPr>
      </p:pic>
      <p:grpSp>
        <p:nvGrpSpPr>
          <p:cNvPr id="2" name="Group 1"/>
          <p:cNvGrpSpPr/>
          <p:nvPr/>
        </p:nvGrpSpPr>
        <p:grpSpPr>
          <a:xfrm>
            <a:off x="-1" y="2678315"/>
            <a:ext cx="6238876" cy="1491020"/>
            <a:chOff x="-1" y="2678315"/>
            <a:chExt cx="6046534" cy="1491020"/>
          </a:xfrm>
        </p:grpSpPr>
        <p:sp>
          <p:nvSpPr>
            <p:cNvPr id="4" name="Rectangle 3"/>
            <p:cNvSpPr/>
            <p:nvPr/>
          </p:nvSpPr>
          <p:spPr>
            <a:xfrm>
              <a:off x="-1" y="2678315"/>
              <a:ext cx="6046534" cy="1491020"/>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4865" y="2678315"/>
              <a:ext cx="6031667" cy="14910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tabLst>
                  <a:tab pos="1485900" algn="l"/>
                  <a:tab pos="2171700" algn="l"/>
                  <a:tab pos="2400300" algn="l"/>
                  <a:tab pos="2628900" algn="l"/>
                </a:tabLst>
              </a:pPr>
              <a:r>
                <a:rPr lang="en-US" sz="2700" b="1" dirty="0" smtClean="0">
                  <a:solidFill>
                    <a:srgbClr val="FFFF00"/>
                  </a:solidFill>
                  <a:latin typeface="Comic Sans MS" panose="030F0702030302020204" pitchFamily="66" charset="0"/>
                </a:rPr>
                <a:t>What Every Student Should Know </a:t>
              </a:r>
              <a:r>
                <a:rPr lang="en-US" sz="2400" dirty="0" smtClean="0">
                  <a:solidFill>
                    <a:srgbClr val="FFFFFF"/>
                  </a:solidFill>
                  <a:latin typeface="Century Gothic" panose="020B0502020202020204" pitchFamily="34" charset="0"/>
                </a:rPr>
                <a:t>BEFORE GOING BACK TO SCHOOL</a:t>
              </a:r>
              <a:endParaRPr lang="en-US" sz="2400" dirty="0">
                <a:solidFill>
                  <a:srgbClr val="FFFFFF"/>
                </a:solidFill>
                <a:latin typeface="Century Gothic" panose="020B0502020202020204" pitchFamily="34" charset="0"/>
              </a:endParaRPr>
            </a:p>
          </p:txBody>
        </p:sp>
      </p:grpSp>
    </p:spTree>
    <p:extLst>
      <p:ext uri="{BB962C8B-B14F-4D97-AF65-F5344CB8AC3E}">
        <p14:creationId xmlns:p14="http://schemas.microsoft.com/office/powerpoint/2010/main" val="334450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00" fill="hold"/>
                                        <p:tgtEl>
                                          <p:spTgt spid="2"/>
                                        </p:tgtEl>
                                        <p:attrNameLst>
                                          <p:attrName>ppt_x</p:attrName>
                                        </p:attrNameLst>
                                      </p:cBhvr>
                                      <p:tavLst>
                                        <p:tav tm="0">
                                          <p:val>
                                            <p:strVal val="0-#ppt_w/2"/>
                                          </p:val>
                                        </p:tav>
                                        <p:tav tm="100000">
                                          <p:val>
                                            <p:strVal val="#ppt_x"/>
                                          </p:val>
                                        </p:tav>
                                      </p:tavLst>
                                    </p:anim>
                                    <p:anim calcmode="lin" valueType="num">
                                      <p:cBhvr additive="base">
                                        <p:cTn id="8" dur="7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76482"/>
            <a:ext cx="8296275" cy="5504905"/>
          </a:xfrm>
        </p:spPr>
        <p:txBody>
          <a:bodyPr anchor="ctr"/>
          <a:lstStyle/>
          <a:p>
            <a:pPr marL="0" indent="0">
              <a:buNone/>
            </a:pPr>
            <a:r>
              <a:rPr lang="en-US" b="1" dirty="0" smtClean="0"/>
              <a:t>1 Peter 1:1-2</a:t>
            </a:r>
          </a:p>
          <a:p>
            <a:pPr marL="0" indent="0">
              <a:buNone/>
            </a:pPr>
            <a:r>
              <a:rPr lang="en-US" dirty="0"/>
              <a:t>Peter, an apostle of Jesus Christ,</a:t>
            </a:r>
          </a:p>
          <a:p>
            <a:pPr marL="0" indent="0">
              <a:buNone/>
            </a:pPr>
            <a:r>
              <a:rPr lang="en-US" dirty="0"/>
              <a:t>To those who are elect </a:t>
            </a:r>
            <a:r>
              <a:rPr lang="en-US" b="1" u="sng" dirty="0">
                <a:solidFill>
                  <a:srgbClr val="FFFF00"/>
                </a:solidFill>
              </a:rPr>
              <a:t>exiles</a:t>
            </a:r>
            <a:r>
              <a:rPr lang="en-US" dirty="0"/>
              <a:t> of the Dispersion in Pontus, Galatia, Cappadocia, Asia, and Bithynia, </a:t>
            </a:r>
            <a:r>
              <a:rPr lang="en-US" dirty="0" smtClean="0"/>
              <a:t>according </a:t>
            </a:r>
            <a:r>
              <a:rPr lang="en-US" dirty="0"/>
              <a:t>to the foreknowledge of God the Father, in the sanctification of the Spirit, for obedience to Jesus Christ and for sprinkling with his blood:</a:t>
            </a:r>
          </a:p>
        </p:txBody>
      </p:sp>
    </p:spTree>
    <p:extLst>
      <p:ext uri="{BB962C8B-B14F-4D97-AF65-F5344CB8AC3E}">
        <p14:creationId xmlns:p14="http://schemas.microsoft.com/office/powerpoint/2010/main" val="40367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305800" cy="5504905"/>
          </a:xfrm>
        </p:spPr>
        <p:txBody>
          <a:bodyPr anchor="ctr"/>
          <a:lstStyle/>
          <a:p>
            <a:pPr marL="0" indent="0">
              <a:buNone/>
            </a:pPr>
            <a:r>
              <a:rPr lang="en-US" b="1" dirty="0" smtClean="0"/>
              <a:t>1 Peter 1:1-2</a:t>
            </a:r>
          </a:p>
          <a:p>
            <a:pPr marL="0" indent="0">
              <a:buNone/>
            </a:pPr>
            <a:r>
              <a:rPr lang="en-US" dirty="0"/>
              <a:t>Peter, an apostle of Jesus Christ,</a:t>
            </a:r>
          </a:p>
          <a:p>
            <a:pPr marL="0" indent="0">
              <a:buNone/>
            </a:pPr>
            <a:r>
              <a:rPr lang="en-US" dirty="0"/>
              <a:t>To those who are </a:t>
            </a:r>
            <a:r>
              <a:rPr lang="en-US" b="1" u="sng" dirty="0">
                <a:solidFill>
                  <a:srgbClr val="FFFF00"/>
                </a:solidFill>
              </a:rPr>
              <a:t>elect</a:t>
            </a:r>
            <a:r>
              <a:rPr lang="en-US" b="1" dirty="0">
                <a:solidFill>
                  <a:srgbClr val="FFFF00"/>
                </a:solidFill>
              </a:rPr>
              <a:t> </a:t>
            </a:r>
            <a:r>
              <a:rPr lang="en-US" b="1" u="sng" dirty="0">
                <a:solidFill>
                  <a:srgbClr val="FFFF00"/>
                </a:solidFill>
              </a:rPr>
              <a:t>exiles</a:t>
            </a:r>
            <a:r>
              <a:rPr lang="en-US" dirty="0"/>
              <a:t> of the Dispersion in Pontus, Galatia, Cappadocia, Asia, and Bithynia, </a:t>
            </a:r>
            <a:r>
              <a:rPr lang="en-US" dirty="0" smtClean="0"/>
              <a:t>according </a:t>
            </a:r>
            <a:r>
              <a:rPr lang="en-US" dirty="0"/>
              <a:t>to the foreknowledge of God the Father, in the sanctification of the Spirit, for obedience to Jesus Christ and for sprinkling with his blood:</a:t>
            </a:r>
          </a:p>
        </p:txBody>
      </p:sp>
      <p:sp>
        <p:nvSpPr>
          <p:cNvPr id="2" name="Oval 1"/>
          <p:cNvSpPr/>
          <p:nvPr/>
        </p:nvSpPr>
        <p:spPr>
          <a:xfrm>
            <a:off x="3398316" y="2563298"/>
            <a:ext cx="1034781" cy="564396"/>
          </a:xfrm>
          <a:prstGeom prst="ellipse">
            <a:avLst/>
          </a:prstGeom>
          <a:noFill/>
          <a:ln w="571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7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strVal val="#ppt_w*0.70"/>
                                          </p:val>
                                        </p:tav>
                                        <p:tav tm="100000">
                                          <p:val>
                                            <p:strVal val="#ppt_w"/>
                                          </p:val>
                                        </p:tav>
                                      </p:tavLst>
                                    </p:anim>
                                    <p:anim calcmode="lin" valueType="num">
                                      <p:cBhvr>
                                        <p:cTn id="8" dur="1500" fill="hold"/>
                                        <p:tgtEl>
                                          <p:spTgt spid="2"/>
                                        </p:tgtEl>
                                        <p:attrNameLst>
                                          <p:attrName>ppt_h</p:attrName>
                                        </p:attrNameLst>
                                      </p:cBhvr>
                                      <p:tavLst>
                                        <p:tav tm="0">
                                          <p:val>
                                            <p:strVal val="#ppt_h"/>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1 Peter 1:1-2</a:t>
            </a:r>
          </a:p>
          <a:p>
            <a:pPr marL="0" indent="0">
              <a:buNone/>
            </a:pPr>
            <a:r>
              <a:rPr lang="en-US" dirty="0"/>
              <a:t>Peter, an apostle of Jesus Christ,</a:t>
            </a:r>
          </a:p>
          <a:p>
            <a:pPr marL="0" indent="0">
              <a:buNone/>
            </a:pPr>
            <a:r>
              <a:rPr lang="en-US" dirty="0"/>
              <a:t>To those who are elect exiles of the Dispersion in Pontus, Galatia, Cappadocia, Asia, and Bithynia, </a:t>
            </a:r>
            <a:r>
              <a:rPr lang="en-US" dirty="0" smtClean="0"/>
              <a:t>according </a:t>
            </a:r>
            <a:r>
              <a:rPr lang="en-US" dirty="0"/>
              <a:t>to the foreknowledge of </a:t>
            </a:r>
            <a:r>
              <a:rPr lang="en-US" b="1" u="sng" dirty="0">
                <a:solidFill>
                  <a:srgbClr val="FFFF00"/>
                </a:solidFill>
              </a:rPr>
              <a:t>God the Father</a:t>
            </a:r>
            <a:r>
              <a:rPr lang="en-US" dirty="0"/>
              <a:t>, in the sanctification of the Spirit, for obedience to Jesus Christ and for sprinkling with his blood:</a:t>
            </a:r>
          </a:p>
        </p:txBody>
      </p:sp>
    </p:spTree>
    <p:extLst>
      <p:ext uri="{BB962C8B-B14F-4D97-AF65-F5344CB8AC3E}">
        <p14:creationId xmlns:p14="http://schemas.microsoft.com/office/powerpoint/2010/main" val="40367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6895" b="24684"/>
          <a:stretch/>
        </p:blipFill>
        <p:spPr>
          <a:xfrm>
            <a:off x="0" y="484130"/>
            <a:ext cx="9144000" cy="2313432"/>
          </a:xfrm>
          <a:prstGeom prst="rect">
            <a:avLst/>
          </a:prstGeom>
        </p:spPr>
      </p:pic>
      <p:sp>
        <p:nvSpPr>
          <p:cNvPr id="9" name="Title 1"/>
          <p:cNvSpPr txBox="1">
            <a:spLocks/>
          </p:cNvSpPr>
          <p:nvPr/>
        </p:nvSpPr>
        <p:spPr>
          <a:xfrm>
            <a:off x="717292" y="2675924"/>
            <a:ext cx="7713825" cy="38249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200"/>
              </a:spcBef>
            </a:pPr>
            <a:r>
              <a:rPr lang="en-US" sz="3200" dirty="0" smtClean="0">
                <a:solidFill>
                  <a:srgbClr val="FFFFFF"/>
                </a:solidFill>
              </a:rPr>
              <a:t>When you are really sure about </a:t>
            </a:r>
            <a:r>
              <a:rPr lang="en-US" sz="3200" b="1" dirty="0" smtClean="0">
                <a:solidFill>
                  <a:srgbClr val="FFFF00"/>
                </a:solidFill>
              </a:rPr>
              <a:t>who you are</a:t>
            </a:r>
            <a:r>
              <a:rPr lang="en-US" sz="3200" dirty="0" smtClean="0">
                <a:solidFill>
                  <a:srgbClr val="FFFFFF"/>
                </a:solidFill>
              </a:rPr>
              <a:t>, you are free to be different…</a:t>
            </a:r>
          </a:p>
          <a:p>
            <a:pPr marL="914400" lvl="1" indent="-457200">
              <a:spcBef>
                <a:spcPts val="900"/>
              </a:spcBef>
              <a:buFont typeface="Arial"/>
              <a:buChar char="•"/>
            </a:pPr>
            <a:r>
              <a:rPr lang="en-US" sz="3200" dirty="0" smtClean="0">
                <a:solidFill>
                  <a:srgbClr val="FFFFFF"/>
                </a:solidFill>
              </a:rPr>
              <a:t>In what you </a:t>
            </a:r>
            <a:r>
              <a:rPr lang="en-US" sz="3200" b="1" dirty="0" smtClean="0">
                <a:solidFill>
                  <a:srgbClr val="FFFF00"/>
                </a:solidFill>
              </a:rPr>
              <a:t>wear</a:t>
            </a:r>
          </a:p>
          <a:p>
            <a:pPr marL="914400" lvl="1" indent="-457200">
              <a:spcBef>
                <a:spcPts val="900"/>
              </a:spcBef>
              <a:buFont typeface="Arial"/>
              <a:buChar char="•"/>
            </a:pPr>
            <a:r>
              <a:rPr lang="en-US" sz="3200" dirty="0" smtClean="0">
                <a:solidFill>
                  <a:srgbClr val="FFFFFF"/>
                </a:solidFill>
              </a:rPr>
              <a:t>In what you </a:t>
            </a:r>
            <a:r>
              <a:rPr lang="en-US" sz="3200" b="1" dirty="0" smtClean="0">
                <a:solidFill>
                  <a:srgbClr val="FFFF00"/>
                </a:solidFill>
              </a:rPr>
              <a:t>drink</a:t>
            </a:r>
          </a:p>
          <a:p>
            <a:pPr marL="914400" lvl="1" indent="-457200">
              <a:spcBef>
                <a:spcPts val="900"/>
              </a:spcBef>
              <a:buFont typeface="Arial"/>
              <a:buChar char="•"/>
            </a:pPr>
            <a:r>
              <a:rPr lang="en-US" sz="3200" dirty="0" smtClean="0">
                <a:solidFill>
                  <a:srgbClr val="FFFFFF"/>
                </a:solidFill>
              </a:rPr>
              <a:t>In your </a:t>
            </a:r>
            <a:r>
              <a:rPr lang="en-US" sz="3200" b="1" dirty="0" smtClean="0">
                <a:solidFill>
                  <a:srgbClr val="FFFF00"/>
                </a:solidFill>
              </a:rPr>
              <a:t>sexual purity</a:t>
            </a:r>
            <a:endParaRPr lang="en-US" sz="3200" b="1" dirty="0">
              <a:solidFill>
                <a:srgbClr val="FFFF00"/>
              </a:solidFill>
            </a:endParaRPr>
          </a:p>
        </p:txBody>
      </p:sp>
    </p:spTree>
    <p:extLst>
      <p:ext uri="{BB962C8B-B14F-4D97-AF65-F5344CB8AC3E}">
        <p14:creationId xmlns:p14="http://schemas.microsoft.com/office/powerpoint/2010/main" val="32718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244301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928930"/>
            <a:ext cx="7772400" cy="1500187"/>
          </a:xfrm>
        </p:spPr>
        <p:txBody>
          <a:bodyPr>
            <a:normAutofit/>
          </a:bodyPr>
          <a:lstStyle/>
          <a:p>
            <a:r>
              <a:rPr lang="en-US" sz="3400" dirty="0" smtClean="0">
                <a:latin typeface="Century Gothic" panose="020B0502020202020204" pitchFamily="34" charset="0"/>
              </a:rPr>
              <a:t>How Babylon tried to </a:t>
            </a:r>
            <a:r>
              <a:rPr lang="en-US" sz="3400" b="1" dirty="0" smtClean="0">
                <a:solidFill>
                  <a:srgbClr val="FFFF00"/>
                </a:solidFill>
                <a:latin typeface="Century Gothic" panose="020B0502020202020204" pitchFamily="34" charset="0"/>
              </a:rPr>
              <a:t>change</a:t>
            </a:r>
            <a:r>
              <a:rPr lang="en-US" sz="3400" dirty="0" smtClean="0">
                <a:latin typeface="Century Gothic" panose="020B0502020202020204" pitchFamily="34" charset="0"/>
              </a:rPr>
              <a:t> Daniel</a:t>
            </a:r>
            <a:endParaRPr lang="en-US" sz="3400" dirty="0">
              <a:latin typeface="Century Gothic" panose="020B0502020202020204" pitchFamily="34" charset="0"/>
            </a:endParaRPr>
          </a:p>
        </p:txBody>
      </p:sp>
      <p:pic>
        <p:nvPicPr>
          <p:cNvPr id="4" name="Picture 2" descr="http://genevaanderson.files.wordpress.com/2009/01/ishtarlion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2313" y="2146786"/>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1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1:2</a:t>
            </a:r>
          </a:p>
          <a:p>
            <a:pPr marL="0" indent="0">
              <a:buNone/>
            </a:pPr>
            <a:r>
              <a:rPr lang="en-US" dirty="0" smtClean="0"/>
              <a:t>And </a:t>
            </a:r>
            <a:r>
              <a:rPr lang="en-US" dirty="0"/>
              <a:t>the Lord gave </a:t>
            </a:r>
            <a:r>
              <a:rPr lang="en-US" dirty="0" err="1"/>
              <a:t>Jehoiakim</a:t>
            </a:r>
            <a:r>
              <a:rPr lang="en-US" dirty="0"/>
              <a:t> king of Judah into his hand, with some of the vessels of the house of God. And he brought them to the land of Shinar, to the house of his god, and placed the vessels in the treasury of his god.</a:t>
            </a:r>
          </a:p>
        </p:txBody>
      </p:sp>
    </p:spTree>
    <p:extLst>
      <p:ext uri="{BB962C8B-B14F-4D97-AF65-F5344CB8AC3E}">
        <p14:creationId xmlns:p14="http://schemas.microsoft.com/office/powerpoint/2010/main" val="27364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1:2</a:t>
            </a:r>
          </a:p>
          <a:p>
            <a:pPr marL="0" indent="0">
              <a:buNone/>
            </a:pPr>
            <a:r>
              <a:rPr lang="en-US" dirty="0" smtClean="0"/>
              <a:t>And </a:t>
            </a:r>
            <a:r>
              <a:rPr lang="en-US" dirty="0"/>
              <a:t>the Lord gave </a:t>
            </a:r>
            <a:r>
              <a:rPr lang="en-US" dirty="0" err="1"/>
              <a:t>Jehoiakim</a:t>
            </a:r>
            <a:r>
              <a:rPr lang="en-US" dirty="0"/>
              <a:t> king of Judah into his hand, with some of the vessels of the house of God. And he brought them to the land of Shinar, to the house of his god, and </a:t>
            </a:r>
            <a:r>
              <a:rPr lang="en-US" b="1" u="sng" dirty="0">
                <a:solidFill>
                  <a:srgbClr val="FFFF00"/>
                </a:solidFill>
              </a:rPr>
              <a:t>placed the vessels in the treasury of his god</a:t>
            </a:r>
            <a:r>
              <a:rPr lang="en-US" dirty="0"/>
              <a:t>.</a:t>
            </a:r>
          </a:p>
        </p:txBody>
      </p:sp>
    </p:spTree>
    <p:extLst>
      <p:ext uri="{BB962C8B-B14F-4D97-AF65-F5344CB8AC3E}">
        <p14:creationId xmlns:p14="http://schemas.microsoft.com/office/powerpoint/2010/main" val="424498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1:5</a:t>
            </a:r>
          </a:p>
          <a:p>
            <a:pPr marL="0" indent="0">
              <a:buNone/>
            </a:pPr>
            <a:r>
              <a:rPr lang="en-US" dirty="0"/>
              <a:t>The king assigned them a daily portion of the food that the king ate, and of the wine that he drank. They were to be educated for three years, and at the end of that time they were to stand before the king.</a:t>
            </a:r>
          </a:p>
        </p:txBody>
      </p:sp>
    </p:spTree>
    <p:extLst>
      <p:ext uri="{BB962C8B-B14F-4D97-AF65-F5344CB8AC3E}">
        <p14:creationId xmlns:p14="http://schemas.microsoft.com/office/powerpoint/2010/main" val="303117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305800" cy="5504905"/>
          </a:xfrm>
        </p:spPr>
        <p:txBody>
          <a:bodyPr anchor="ctr"/>
          <a:lstStyle/>
          <a:p>
            <a:pPr marL="0" indent="0">
              <a:buNone/>
            </a:pPr>
            <a:r>
              <a:rPr lang="en-US" b="1" dirty="0" smtClean="0"/>
              <a:t>Daniel 1:5</a:t>
            </a:r>
          </a:p>
          <a:p>
            <a:pPr marL="0" indent="0">
              <a:buNone/>
            </a:pPr>
            <a:r>
              <a:rPr lang="en-US" dirty="0"/>
              <a:t>The king assigned them a daily portion of the food that the king ate, and of the wine that he drank. They were to be </a:t>
            </a:r>
            <a:r>
              <a:rPr lang="en-US" b="1" u="sng" dirty="0">
                <a:solidFill>
                  <a:srgbClr val="FFFF00"/>
                </a:solidFill>
              </a:rPr>
              <a:t>educated for three years</a:t>
            </a:r>
            <a:r>
              <a:rPr lang="en-US" dirty="0"/>
              <a:t>, and at the end of that time they were to stand before the king.</a:t>
            </a:r>
          </a:p>
        </p:txBody>
      </p:sp>
    </p:spTree>
    <p:extLst>
      <p:ext uri="{BB962C8B-B14F-4D97-AF65-F5344CB8AC3E}">
        <p14:creationId xmlns:p14="http://schemas.microsoft.com/office/powerpoint/2010/main" val="384363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1:6-7</a:t>
            </a:r>
          </a:p>
          <a:p>
            <a:pPr marL="0" indent="0">
              <a:buNone/>
            </a:pPr>
            <a:r>
              <a:rPr lang="en-US" dirty="0"/>
              <a:t>Among these were Daniel, </a:t>
            </a:r>
            <a:r>
              <a:rPr lang="en-US" dirty="0" err="1"/>
              <a:t>Hananiah</a:t>
            </a:r>
            <a:r>
              <a:rPr lang="en-US" dirty="0"/>
              <a:t>, </a:t>
            </a:r>
            <a:r>
              <a:rPr lang="en-US" dirty="0" err="1"/>
              <a:t>Mishael</a:t>
            </a:r>
            <a:r>
              <a:rPr lang="en-US" dirty="0"/>
              <a:t>, and </a:t>
            </a:r>
            <a:r>
              <a:rPr lang="en-US" dirty="0" err="1"/>
              <a:t>Azariah</a:t>
            </a:r>
            <a:r>
              <a:rPr lang="en-US" dirty="0"/>
              <a:t> of the tribe of Judah. </a:t>
            </a:r>
            <a:r>
              <a:rPr lang="en-US" dirty="0" smtClean="0"/>
              <a:t>And </a:t>
            </a:r>
            <a:r>
              <a:rPr lang="en-US" dirty="0"/>
              <a:t>the chief of the eunuchs gave them names: Daniel he called </a:t>
            </a:r>
            <a:r>
              <a:rPr lang="en-US" dirty="0" err="1"/>
              <a:t>Belteshazzar</a:t>
            </a:r>
            <a:r>
              <a:rPr lang="en-US" dirty="0"/>
              <a:t>, </a:t>
            </a:r>
            <a:r>
              <a:rPr lang="en-US" dirty="0" err="1"/>
              <a:t>Hananiah</a:t>
            </a:r>
            <a:r>
              <a:rPr lang="en-US" dirty="0"/>
              <a:t> he called Shadrach, </a:t>
            </a:r>
            <a:r>
              <a:rPr lang="en-US" dirty="0" err="1"/>
              <a:t>Mishael</a:t>
            </a:r>
            <a:r>
              <a:rPr lang="en-US" dirty="0"/>
              <a:t> he called Meshach, and </a:t>
            </a:r>
            <a:r>
              <a:rPr lang="en-US" dirty="0" err="1"/>
              <a:t>Azariah</a:t>
            </a:r>
            <a:r>
              <a:rPr lang="en-US" dirty="0"/>
              <a:t> he called Abednego.</a:t>
            </a:r>
          </a:p>
        </p:txBody>
      </p:sp>
    </p:spTree>
    <p:extLst>
      <p:ext uri="{BB962C8B-B14F-4D97-AF65-F5344CB8AC3E}">
        <p14:creationId xmlns:p14="http://schemas.microsoft.com/office/powerpoint/2010/main" val="25129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482"/>
            <a:ext cx="8229600" cy="5504905"/>
          </a:xfrm>
        </p:spPr>
        <p:txBody>
          <a:bodyPr anchor="ctr"/>
          <a:lstStyle/>
          <a:p>
            <a:pPr marL="0" indent="0">
              <a:buNone/>
            </a:pPr>
            <a:r>
              <a:rPr lang="en-US" b="1" dirty="0" smtClean="0"/>
              <a:t>Daniel 1:6-7</a:t>
            </a:r>
          </a:p>
          <a:p>
            <a:pPr marL="0" indent="0">
              <a:buNone/>
            </a:pPr>
            <a:r>
              <a:rPr lang="en-US" dirty="0"/>
              <a:t>Among these were Daniel, </a:t>
            </a:r>
            <a:r>
              <a:rPr lang="en-US" dirty="0" err="1"/>
              <a:t>Hananiah</a:t>
            </a:r>
            <a:r>
              <a:rPr lang="en-US" dirty="0"/>
              <a:t>, </a:t>
            </a:r>
            <a:r>
              <a:rPr lang="en-US" dirty="0" err="1"/>
              <a:t>Mishael</a:t>
            </a:r>
            <a:r>
              <a:rPr lang="en-US" dirty="0"/>
              <a:t>, and </a:t>
            </a:r>
            <a:r>
              <a:rPr lang="en-US" dirty="0" err="1"/>
              <a:t>Azariah</a:t>
            </a:r>
            <a:r>
              <a:rPr lang="en-US" dirty="0"/>
              <a:t> of the tribe of Judah. </a:t>
            </a:r>
            <a:r>
              <a:rPr lang="en-US" dirty="0" smtClean="0"/>
              <a:t>And </a:t>
            </a:r>
            <a:r>
              <a:rPr lang="en-US" dirty="0"/>
              <a:t>the chief of the eunuchs gave them names: Daniel he called </a:t>
            </a:r>
            <a:r>
              <a:rPr lang="en-US" b="1" u="sng" dirty="0" err="1">
                <a:solidFill>
                  <a:srgbClr val="FFFF00"/>
                </a:solidFill>
              </a:rPr>
              <a:t>Belteshazzar</a:t>
            </a:r>
            <a:r>
              <a:rPr lang="en-US" dirty="0"/>
              <a:t>, </a:t>
            </a:r>
            <a:r>
              <a:rPr lang="en-US" dirty="0" err="1"/>
              <a:t>Hananiah</a:t>
            </a:r>
            <a:r>
              <a:rPr lang="en-US" dirty="0"/>
              <a:t> he called </a:t>
            </a:r>
            <a:r>
              <a:rPr lang="en-US" b="1" u="sng" dirty="0">
                <a:solidFill>
                  <a:srgbClr val="FFFF00"/>
                </a:solidFill>
              </a:rPr>
              <a:t>Shadrach</a:t>
            </a:r>
            <a:r>
              <a:rPr lang="en-US" dirty="0"/>
              <a:t>, </a:t>
            </a:r>
            <a:r>
              <a:rPr lang="en-US" dirty="0" err="1"/>
              <a:t>Mishael</a:t>
            </a:r>
            <a:r>
              <a:rPr lang="en-US" dirty="0"/>
              <a:t> he called </a:t>
            </a:r>
            <a:r>
              <a:rPr lang="en-US" b="1" u="sng" dirty="0">
                <a:solidFill>
                  <a:srgbClr val="FFFF00"/>
                </a:solidFill>
              </a:rPr>
              <a:t>Meshach</a:t>
            </a:r>
            <a:r>
              <a:rPr lang="en-US" dirty="0"/>
              <a:t>, and </a:t>
            </a:r>
            <a:r>
              <a:rPr lang="en-US" dirty="0" err="1"/>
              <a:t>Azariah</a:t>
            </a:r>
            <a:r>
              <a:rPr lang="en-US" dirty="0"/>
              <a:t> he called </a:t>
            </a:r>
            <a:r>
              <a:rPr lang="en-US" b="1" u="sng" dirty="0">
                <a:solidFill>
                  <a:srgbClr val="FFFF00"/>
                </a:solidFill>
              </a:rPr>
              <a:t>Abednego</a:t>
            </a:r>
            <a:r>
              <a:rPr lang="en-US" dirty="0"/>
              <a:t>.</a:t>
            </a:r>
          </a:p>
        </p:txBody>
      </p:sp>
    </p:spTree>
    <p:extLst>
      <p:ext uri="{BB962C8B-B14F-4D97-AF65-F5344CB8AC3E}">
        <p14:creationId xmlns:p14="http://schemas.microsoft.com/office/powerpoint/2010/main" val="40868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2558</TotalTime>
  <Words>928</Words>
  <Application>Microsoft Office PowerPoint</Application>
  <PresentationFormat>On-screen Show (4:3)</PresentationFormat>
  <Paragraphs>65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 Black </vt:lpstr>
      <vt:lpstr>Welcome to Northwood!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EVERY STUDENT SHOULD KNOW</dc:title>
  <dc:creator>David Maxson</dc:creator>
  <cp:lastModifiedBy>Northwood2</cp:lastModifiedBy>
  <cp:revision>20</cp:revision>
  <dcterms:created xsi:type="dcterms:W3CDTF">2015-08-13T20:25:42Z</dcterms:created>
  <dcterms:modified xsi:type="dcterms:W3CDTF">2015-08-15T15:18:10Z</dcterms:modified>
</cp:coreProperties>
</file>