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0" r:id="rId2"/>
    <p:sldId id="293" r:id="rId3"/>
    <p:sldId id="294" r:id="rId4"/>
    <p:sldId id="262" r:id="rId5"/>
    <p:sldId id="263" r:id="rId6"/>
    <p:sldId id="264" r:id="rId7"/>
    <p:sldId id="265" r:id="rId8"/>
    <p:sldId id="266" r:id="rId9"/>
    <p:sldId id="267" r:id="rId10"/>
    <p:sldId id="268" r:id="rId11"/>
    <p:sldId id="295" r:id="rId12"/>
    <p:sldId id="270" r:id="rId13"/>
    <p:sldId id="271" r:id="rId14"/>
    <p:sldId id="272" r:id="rId15"/>
    <p:sldId id="296" r:id="rId16"/>
    <p:sldId id="274" r:id="rId17"/>
    <p:sldId id="297" r:id="rId18"/>
    <p:sldId id="298" r:id="rId19"/>
    <p:sldId id="299" r:id="rId20"/>
    <p:sldId id="300" r:id="rId21"/>
    <p:sldId id="301" r:id="rId22"/>
    <p:sldId id="302" r:id="rId23"/>
    <p:sldId id="303" r:id="rId24"/>
    <p:sldId id="276" r:id="rId25"/>
    <p:sldId id="275" r:id="rId26"/>
    <p:sldId id="277" r:id="rId27"/>
    <p:sldId id="278" r:id="rId28"/>
    <p:sldId id="282" r:id="rId29"/>
    <p:sldId id="283" r:id="rId30"/>
    <p:sldId id="305" r:id="rId31"/>
    <p:sldId id="287" r:id="rId32"/>
    <p:sldId id="288" r:id="rId33"/>
    <p:sldId id="304" r:id="rId34"/>
    <p:sldId id="306" r:id="rId35"/>
    <p:sldId id="289" r:id="rId36"/>
    <p:sldId id="290" r:id="rId37"/>
    <p:sldId id="291" r:id="rId38"/>
    <p:sldId id="29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5B5"/>
    <a:srgbClr val="98480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9740" autoAdjust="0"/>
    <p:restoredTop sz="98055" autoAdjust="0"/>
  </p:normalViewPr>
  <p:slideViewPr>
    <p:cSldViewPr snapToGrid="0" snapToObjects="1" showGuides="1">
      <p:cViewPr>
        <p:scale>
          <a:sx n="100" d="100"/>
          <a:sy n="100" d="100"/>
        </p:scale>
        <p:origin x="-624" y="-2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17215B-4BCA-904A-BBC4-0B3151B3CB60}"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7215B-4BCA-904A-BBC4-0B3151B3CB60}"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7215B-4BCA-904A-BBC4-0B3151B3CB60}"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17215B-4BCA-904A-BBC4-0B3151B3CB60}"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17215B-4BCA-904A-BBC4-0B3151B3CB60}"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17215B-4BCA-904A-BBC4-0B3151B3CB60}"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17215B-4BCA-904A-BBC4-0B3151B3CB60}" type="datetimeFigureOut">
              <a:rPr lang="en-US" smtClean="0"/>
              <a:t>8/1/2015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17215B-4BCA-904A-BBC4-0B3151B3CB60}" type="datetimeFigureOut">
              <a:rPr lang="en-US" smtClean="0"/>
              <a:t>8/1/2015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7215B-4BCA-904A-BBC4-0B3151B3CB60}" type="datetimeFigureOut">
              <a:rPr lang="en-US" smtClean="0"/>
              <a:t>8/1/2015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7215B-4BCA-904A-BBC4-0B3151B3CB60}"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17215B-4BCA-904A-BBC4-0B3151B3CB60}"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3ADC74-AF01-4346-AEDD-D8BF980718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7215B-4BCA-904A-BBC4-0B3151B3CB60}" type="datetimeFigureOut">
              <a:rPr lang="en-US" smtClean="0"/>
              <a:t>8/1/2015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ADC74-AF01-4346-AEDD-D8BF980718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 b="43092"/>
          <a:stretch/>
        </p:blipFill>
        <p:spPr>
          <a:xfrm>
            <a:off x="0" y="368300"/>
            <a:ext cx="9144000" cy="3474720"/>
          </a:xfrm>
          <a:prstGeom prst="rect">
            <a:avLst/>
          </a:prstGeom>
        </p:spPr>
      </p:pic>
      <p:sp>
        <p:nvSpPr>
          <p:cNvPr id="8" name="Title 1"/>
          <p:cNvSpPr txBox="1">
            <a:spLocks/>
          </p:cNvSpPr>
          <p:nvPr/>
        </p:nvSpPr>
        <p:spPr>
          <a:xfrm>
            <a:off x="0" y="3974329"/>
            <a:ext cx="9144000" cy="654518"/>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spc="300" dirty="0" smtClean="0">
                <a:solidFill>
                  <a:srgbClr val="FFFFFF"/>
                </a:solidFill>
                <a:latin typeface="Avenir Light"/>
                <a:ea typeface="Apple SD 산돌고딕 Neo 일반체"/>
                <a:cs typeface="Avenir Light"/>
              </a:rPr>
              <a:t>  </a:t>
            </a:r>
            <a:r>
              <a:rPr lang="en-US" b="1" spc="300" dirty="0" smtClean="0">
                <a:effectLst>
                  <a:outerShdw blurRad="38100" dist="38100" dir="2700000" algn="tl">
                    <a:srgbClr val="000000">
                      <a:alpha val="43137"/>
                    </a:srgbClr>
                  </a:outerShdw>
                </a:effectLst>
                <a:latin typeface="Avenir Medium"/>
                <a:ea typeface="Apple SD 산돌고딕 Neo 일반체"/>
                <a:cs typeface="Avenir Light"/>
              </a:rPr>
              <a:t>Welcome to Northwood!</a:t>
            </a:r>
            <a:endParaRPr lang="en-US" b="1" spc="300" dirty="0">
              <a:effectLst>
                <a:outerShdw blurRad="38100" dist="38100" dir="2700000" algn="tl">
                  <a:srgbClr val="000000">
                    <a:alpha val="43137"/>
                  </a:srgbClr>
                </a:outerShdw>
              </a:effectLst>
              <a:latin typeface="Avenir Medium"/>
              <a:ea typeface="Apple SD 산돌고딕 Neo 일반체"/>
              <a:cs typeface="Avenir Light"/>
            </a:endParaRPr>
          </a:p>
        </p:txBody>
      </p:sp>
    </p:spTree>
    <p:extLst>
      <p:ext uri="{BB962C8B-B14F-4D97-AF65-F5344CB8AC3E}">
        <p14:creationId xmlns:p14="http://schemas.microsoft.com/office/powerpoint/2010/main" val="30620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2143878"/>
            <a:ext cx="8287653"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“The </a:t>
            </a:r>
            <a:r>
              <a:rPr lang="en-US" sz="3200" dirty="0">
                <a:solidFill>
                  <a:srgbClr val="000000"/>
                </a:solidFill>
              </a:rPr>
              <a:t>latter glory of this house shall be greater than the former, says the Lord of hosts. And in this place I will give peace, declares the Lord of hosts</a:t>
            </a:r>
            <a:r>
              <a:rPr lang="en-US" sz="3200" dirty="0" smtClean="0">
                <a:solidFill>
                  <a:srgbClr val="000000"/>
                </a:solidFill>
              </a:rPr>
              <a:t>.”</a:t>
            </a:r>
          </a:p>
          <a:p>
            <a:pPr algn="ctr"/>
            <a:r>
              <a:rPr lang="en-US" sz="3200" dirty="0" smtClean="0">
                <a:solidFill>
                  <a:srgbClr val="000000"/>
                </a:solidFill>
              </a:rPr>
              <a:t>2:9</a:t>
            </a:r>
          </a:p>
        </p:txBody>
      </p:sp>
      <p:sp>
        <p:nvSpPr>
          <p:cNvPr id="192" name="TextBox 191"/>
          <p:cNvSpPr txBox="1"/>
          <p:nvPr/>
        </p:nvSpPr>
        <p:spPr>
          <a:xfrm>
            <a:off x="3154415" y="4933441"/>
            <a:ext cx="2814275" cy="600164"/>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HAGGAI</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150843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2887902"/>
            <a:ext cx="8287653"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“…the just shall live by his faith.”</a:t>
            </a:r>
          </a:p>
          <a:p>
            <a:pPr algn="ctr"/>
            <a:r>
              <a:rPr lang="en-US" sz="3200" dirty="0" smtClean="0">
                <a:solidFill>
                  <a:srgbClr val="000000"/>
                </a:solidFill>
              </a:rPr>
              <a:t>2:9 (KJV)</a:t>
            </a:r>
          </a:p>
        </p:txBody>
      </p:sp>
      <p:sp>
        <p:nvSpPr>
          <p:cNvPr id="191" name="TextBox 190"/>
          <p:cNvSpPr txBox="1"/>
          <p:nvPr/>
        </p:nvSpPr>
        <p:spPr>
          <a:xfrm>
            <a:off x="3164862" y="4284081"/>
            <a:ext cx="2814275" cy="553998"/>
          </a:xfrm>
          <a:prstGeom prst="rect">
            <a:avLst/>
          </a:prstGeom>
          <a:solidFill>
            <a:srgbClr val="93CDDD"/>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HABAKKUK</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23983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669242"/>
            <a:ext cx="8287653"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t>
            </a:r>
            <a:r>
              <a:rPr lang="en-US" sz="3200" dirty="0">
                <a:solidFill>
                  <a:srgbClr val="000000"/>
                </a:solidFill>
              </a:rPr>
              <a:t>And he prayed to the Lord and said, “O Lord, is not this what I said when I was yet in my country? That is why I made haste to flee to </a:t>
            </a:r>
            <a:r>
              <a:rPr lang="en-US" sz="3200" dirty="0" err="1">
                <a:solidFill>
                  <a:srgbClr val="000000"/>
                </a:solidFill>
              </a:rPr>
              <a:t>Tarshish</a:t>
            </a:r>
            <a:r>
              <a:rPr lang="en-US" sz="3200" dirty="0">
                <a:solidFill>
                  <a:srgbClr val="000000"/>
                </a:solidFill>
              </a:rPr>
              <a:t>; for I knew that you are a gracious God and merciful, slow to anger and abounding in steadfast love, and relenting from disaster.</a:t>
            </a:r>
            <a:r>
              <a:rPr lang="en-US" sz="3200" dirty="0" smtClean="0">
                <a:solidFill>
                  <a:srgbClr val="000000"/>
                </a:solidFill>
              </a:rPr>
              <a:t>”</a:t>
            </a:r>
          </a:p>
          <a:p>
            <a:pPr algn="ctr"/>
            <a:r>
              <a:rPr lang="en-US" sz="3200" dirty="0" smtClean="0">
                <a:solidFill>
                  <a:srgbClr val="000000"/>
                </a:solidFill>
              </a:rPr>
              <a:t>4:2</a:t>
            </a:r>
          </a:p>
        </p:txBody>
      </p:sp>
      <p:sp>
        <p:nvSpPr>
          <p:cNvPr id="187" name="TextBox 186"/>
          <p:cNvSpPr txBox="1"/>
          <p:nvPr/>
        </p:nvSpPr>
        <p:spPr>
          <a:xfrm>
            <a:off x="3164862" y="5430963"/>
            <a:ext cx="2814275" cy="553998"/>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JONAH</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29674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912974"/>
            <a:ext cx="8287653"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t>
            </a:r>
            <a:r>
              <a:rPr lang="en-US" sz="3200" dirty="0">
                <a:solidFill>
                  <a:srgbClr val="000000"/>
                </a:solidFill>
              </a:rPr>
              <a:t>The pride of your heart has deceived you,</a:t>
            </a:r>
          </a:p>
          <a:p>
            <a:pPr algn="ctr"/>
            <a:r>
              <a:rPr lang="en-US" sz="3200" dirty="0">
                <a:solidFill>
                  <a:srgbClr val="000000"/>
                </a:solidFill>
              </a:rPr>
              <a:t>    you who live in the clefts of the rock</a:t>
            </a:r>
            <a:r>
              <a:rPr lang="en-US" sz="3200" dirty="0" smtClean="0">
                <a:solidFill>
                  <a:srgbClr val="000000"/>
                </a:solidFill>
              </a:rPr>
              <a:t>,</a:t>
            </a:r>
            <a:endParaRPr lang="en-US" sz="3200" dirty="0">
              <a:solidFill>
                <a:srgbClr val="000000"/>
              </a:solidFill>
            </a:endParaRPr>
          </a:p>
          <a:p>
            <a:pPr algn="ctr"/>
            <a:r>
              <a:rPr lang="en-US" sz="3200" dirty="0">
                <a:solidFill>
                  <a:srgbClr val="000000"/>
                </a:solidFill>
              </a:rPr>
              <a:t>    in your lofty dwelling,</a:t>
            </a:r>
          </a:p>
          <a:p>
            <a:pPr algn="ctr"/>
            <a:r>
              <a:rPr lang="en-US" sz="3200" dirty="0">
                <a:solidFill>
                  <a:srgbClr val="000000"/>
                </a:solidFill>
              </a:rPr>
              <a:t>who say in your heart,</a:t>
            </a:r>
          </a:p>
          <a:p>
            <a:pPr algn="ctr"/>
            <a:r>
              <a:rPr lang="en-US" sz="3200" dirty="0">
                <a:solidFill>
                  <a:srgbClr val="000000"/>
                </a:solidFill>
              </a:rPr>
              <a:t>    “Who will bring me down to the ground?”</a:t>
            </a:r>
            <a:r>
              <a:rPr lang="en-US" sz="3200" dirty="0" smtClean="0">
                <a:solidFill>
                  <a:srgbClr val="000000"/>
                </a:solidFill>
              </a:rPr>
              <a:t>”</a:t>
            </a:r>
          </a:p>
          <a:p>
            <a:pPr algn="ctr"/>
            <a:r>
              <a:rPr lang="en-US" sz="3200" dirty="0" smtClean="0">
                <a:solidFill>
                  <a:srgbClr val="000000"/>
                </a:solidFill>
              </a:rPr>
              <a:t>1:3</a:t>
            </a:r>
          </a:p>
        </p:txBody>
      </p:sp>
      <p:sp>
        <p:nvSpPr>
          <p:cNvPr id="188" name="TextBox 187"/>
          <p:cNvSpPr txBox="1"/>
          <p:nvPr/>
        </p:nvSpPr>
        <p:spPr>
          <a:xfrm>
            <a:off x="3165272" y="5200558"/>
            <a:ext cx="2814275" cy="553998"/>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OBADIAH</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85664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656414"/>
            <a:ext cx="8287653"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t>
            </a:r>
            <a:r>
              <a:rPr lang="en-US" sz="3200" dirty="0">
                <a:solidFill>
                  <a:srgbClr val="000000"/>
                </a:solidFill>
              </a:rPr>
              <a:t>The Lord is good,</a:t>
            </a:r>
          </a:p>
          <a:p>
            <a:pPr algn="ctr"/>
            <a:r>
              <a:rPr lang="en-US" sz="3200" dirty="0">
                <a:solidFill>
                  <a:srgbClr val="000000"/>
                </a:solidFill>
              </a:rPr>
              <a:t>    a stronghold in the day of trouble;</a:t>
            </a:r>
          </a:p>
          <a:p>
            <a:pPr algn="ctr"/>
            <a:r>
              <a:rPr lang="en-US" sz="3200" dirty="0">
                <a:solidFill>
                  <a:srgbClr val="000000"/>
                </a:solidFill>
              </a:rPr>
              <a:t>he knows those who take refuge in him</a:t>
            </a:r>
            <a:r>
              <a:rPr lang="en-US" sz="3200" dirty="0" smtClean="0">
                <a:solidFill>
                  <a:srgbClr val="000000"/>
                </a:solidFill>
              </a:rPr>
              <a:t>.</a:t>
            </a:r>
            <a:r>
              <a:rPr lang="en-US" sz="3200" b="1" dirty="0">
                <a:solidFill>
                  <a:srgbClr val="000000"/>
                </a:solidFill>
              </a:rPr>
              <a:t> </a:t>
            </a:r>
          </a:p>
          <a:p>
            <a:pPr algn="ctr"/>
            <a:r>
              <a:rPr lang="en-US" sz="3200" dirty="0">
                <a:solidFill>
                  <a:srgbClr val="000000"/>
                </a:solidFill>
              </a:rPr>
              <a:t>    But with an overflowing flood</a:t>
            </a:r>
          </a:p>
          <a:p>
            <a:pPr algn="ctr"/>
            <a:r>
              <a:rPr lang="en-US" sz="3200" dirty="0">
                <a:solidFill>
                  <a:srgbClr val="000000"/>
                </a:solidFill>
              </a:rPr>
              <a:t>he will make a complete end of the adversaries</a:t>
            </a:r>
            <a:r>
              <a:rPr lang="en-US" sz="3200" dirty="0" smtClean="0">
                <a:solidFill>
                  <a:srgbClr val="000000"/>
                </a:solidFill>
              </a:rPr>
              <a:t>,</a:t>
            </a:r>
            <a:endParaRPr lang="en-US" sz="3200" dirty="0">
              <a:solidFill>
                <a:srgbClr val="000000"/>
              </a:solidFill>
            </a:endParaRPr>
          </a:p>
          <a:p>
            <a:pPr algn="ctr"/>
            <a:r>
              <a:rPr lang="en-US" sz="3200" dirty="0">
                <a:solidFill>
                  <a:srgbClr val="000000"/>
                </a:solidFill>
              </a:rPr>
              <a:t>    and will pursue his enemies into darkness.</a:t>
            </a:r>
            <a:r>
              <a:rPr lang="en-US" sz="3200" dirty="0" smtClean="0">
                <a:solidFill>
                  <a:srgbClr val="000000"/>
                </a:solidFill>
              </a:rPr>
              <a:t>”</a:t>
            </a:r>
          </a:p>
          <a:p>
            <a:pPr algn="ctr"/>
            <a:r>
              <a:rPr lang="en-US" sz="3200" dirty="0" smtClean="0">
                <a:solidFill>
                  <a:srgbClr val="000000"/>
                </a:solidFill>
              </a:rPr>
              <a:t>1:7-8</a:t>
            </a:r>
          </a:p>
        </p:txBody>
      </p:sp>
      <p:sp>
        <p:nvSpPr>
          <p:cNvPr id="172" name="TextBox 171"/>
          <p:cNvSpPr txBox="1"/>
          <p:nvPr/>
        </p:nvSpPr>
        <p:spPr>
          <a:xfrm>
            <a:off x="3164862" y="5412587"/>
            <a:ext cx="2814275" cy="553998"/>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NAHUM</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21083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656414"/>
            <a:ext cx="8287653"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t>
            </a:r>
            <a:r>
              <a:rPr lang="en-US" sz="3200" dirty="0">
                <a:solidFill>
                  <a:srgbClr val="000000"/>
                </a:solidFill>
              </a:rPr>
              <a:t>At that time I will search Jerusalem with lamps,</a:t>
            </a:r>
          </a:p>
          <a:p>
            <a:pPr algn="ctr"/>
            <a:r>
              <a:rPr lang="en-US" sz="3200" dirty="0">
                <a:solidFill>
                  <a:srgbClr val="000000"/>
                </a:solidFill>
              </a:rPr>
              <a:t>    and I will punish the men</a:t>
            </a:r>
          </a:p>
          <a:p>
            <a:pPr algn="ctr"/>
            <a:r>
              <a:rPr lang="en-US" sz="3200" dirty="0">
                <a:solidFill>
                  <a:srgbClr val="000000"/>
                </a:solidFill>
              </a:rPr>
              <a:t>who are </a:t>
            </a:r>
            <a:r>
              <a:rPr lang="en-US" sz="3200" dirty="0" smtClean="0">
                <a:solidFill>
                  <a:srgbClr val="000000"/>
                </a:solidFill>
              </a:rPr>
              <a:t>complacent</a:t>
            </a:r>
            <a:r>
              <a:rPr lang="en-US" sz="3200" dirty="0">
                <a:solidFill>
                  <a:srgbClr val="000000"/>
                </a:solidFill>
              </a:rPr>
              <a:t>,</a:t>
            </a:r>
          </a:p>
          <a:p>
            <a:pPr algn="ctr"/>
            <a:r>
              <a:rPr lang="en-US" sz="3200" dirty="0">
                <a:solidFill>
                  <a:srgbClr val="000000"/>
                </a:solidFill>
              </a:rPr>
              <a:t>    those who say in their hearts,</a:t>
            </a:r>
          </a:p>
          <a:p>
            <a:pPr algn="ctr"/>
            <a:r>
              <a:rPr lang="en-US" sz="3200" dirty="0">
                <a:solidFill>
                  <a:srgbClr val="000000"/>
                </a:solidFill>
              </a:rPr>
              <a:t>‘The Lord will not do good,</a:t>
            </a:r>
          </a:p>
          <a:p>
            <a:pPr algn="ctr"/>
            <a:r>
              <a:rPr lang="en-US" sz="3200" dirty="0">
                <a:solidFill>
                  <a:srgbClr val="000000"/>
                </a:solidFill>
              </a:rPr>
              <a:t>    nor will he do ill.’</a:t>
            </a:r>
            <a:r>
              <a:rPr lang="en-US" sz="3200" dirty="0" smtClean="0">
                <a:solidFill>
                  <a:srgbClr val="000000"/>
                </a:solidFill>
              </a:rPr>
              <a:t>”</a:t>
            </a:r>
          </a:p>
          <a:p>
            <a:pPr algn="ctr"/>
            <a:r>
              <a:rPr lang="en-US" sz="3200" dirty="0" smtClean="0">
                <a:solidFill>
                  <a:srgbClr val="000000"/>
                </a:solidFill>
              </a:rPr>
              <a:t>1:12</a:t>
            </a:r>
          </a:p>
        </p:txBody>
      </p:sp>
      <p:sp>
        <p:nvSpPr>
          <p:cNvPr id="190" name="TextBox 189"/>
          <p:cNvSpPr txBox="1"/>
          <p:nvPr/>
        </p:nvSpPr>
        <p:spPr>
          <a:xfrm>
            <a:off x="3048691" y="5430963"/>
            <a:ext cx="3046617" cy="553998"/>
          </a:xfrm>
          <a:prstGeom prst="rect">
            <a:avLst/>
          </a:prstGeom>
          <a:solidFill>
            <a:srgbClr val="93CDDD"/>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ZEPHANIAH</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99951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499" y="2373119"/>
            <a:ext cx="4000501" cy="1209817"/>
          </a:xfrm>
        </p:spPr>
        <p:txBody>
          <a:bodyPr anchor="ctr">
            <a:normAutofit/>
          </a:bodyPr>
          <a:lstStyle/>
          <a:p>
            <a:r>
              <a:rPr lang="en-US" sz="6000" b="1" dirty="0" smtClean="0">
                <a:solidFill>
                  <a:schemeClr val="accent6"/>
                </a:solidFill>
              </a:rPr>
              <a:t>Obadiah</a:t>
            </a:r>
            <a:endParaRPr lang="en-US" sz="6000" b="1" dirty="0">
              <a:solidFill>
                <a:schemeClr val="accent6"/>
              </a:solidFill>
            </a:endParaRPr>
          </a:p>
        </p:txBody>
      </p:sp>
      <p:sp>
        <p:nvSpPr>
          <p:cNvPr id="3" name="Subtitle 2"/>
          <p:cNvSpPr>
            <a:spLocks noGrp="1"/>
          </p:cNvSpPr>
          <p:nvPr>
            <p:ph type="subTitle" idx="1"/>
          </p:nvPr>
        </p:nvSpPr>
        <p:spPr>
          <a:xfrm>
            <a:off x="5478060" y="3403343"/>
            <a:ext cx="3335589" cy="1240277"/>
          </a:xfrm>
        </p:spPr>
        <p:txBody>
          <a:bodyPr anchor="ctr">
            <a:normAutofit/>
          </a:bodyPr>
          <a:lstStyle/>
          <a:p>
            <a:pPr>
              <a:lnSpc>
                <a:spcPct val="80000"/>
              </a:lnSpc>
            </a:pPr>
            <a:r>
              <a:rPr lang="en-US" dirty="0" smtClean="0"/>
              <a:t>Pride Goes Before a Fall</a:t>
            </a:r>
            <a:endParaRPr lang="en-US" dirty="0"/>
          </a:p>
        </p:txBody>
      </p:sp>
      <p:pic>
        <p:nvPicPr>
          <p:cNvPr id="4" name="Picture 3"/>
          <p:cNvPicPr>
            <a:picLocks noChangeAspect="1"/>
          </p:cNvPicPr>
          <p:nvPr/>
        </p:nvPicPr>
        <p:blipFill>
          <a:blip r:embed="rId2"/>
          <a:stretch>
            <a:fillRect/>
          </a:stretch>
        </p:blipFill>
        <p:spPr>
          <a:xfrm>
            <a:off x="0" y="0"/>
            <a:ext cx="5143500" cy="6858000"/>
          </a:xfrm>
          <a:prstGeom prst="rect">
            <a:avLst/>
          </a:prstGeom>
        </p:spPr>
      </p:pic>
      <p:cxnSp>
        <p:nvCxnSpPr>
          <p:cNvPr id="6" name="Straight Connector 5"/>
          <p:cNvCxnSpPr/>
          <p:nvPr/>
        </p:nvCxnSpPr>
        <p:spPr>
          <a:xfrm>
            <a:off x="5478061" y="3428999"/>
            <a:ext cx="3335588"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969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588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5600"/>
            <a:ext cx="9144000" cy="6145503"/>
          </a:xfrm>
          <a:prstGeom prst="rect">
            <a:avLst/>
          </a:prstGeom>
        </p:spPr>
      </p:pic>
    </p:spTree>
    <p:extLst>
      <p:ext uri="{BB962C8B-B14F-4D97-AF65-F5344CB8AC3E}">
        <p14:creationId xmlns:p14="http://schemas.microsoft.com/office/powerpoint/2010/main" val="2114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4052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300"/>
            <a:ext cx="9144000" cy="6105525"/>
          </a:xfrm>
          <a:prstGeom prst="rect">
            <a:avLst/>
          </a:prstGeom>
        </p:spPr>
      </p:pic>
      <p:sp>
        <p:nvSpPr>
          <p:cNvPr id="8" name="Title 1"/>
          <p:cNvSpPr txBox="1">
            <a:spLocks/>
          </p:cNvSpPr>
          <p:nvPr/>
        </p:nvSpPr>
        <p:spPr>
          <a:xfrm>
            <a:off x="-219503" y="2779787"/>
            <a:ext cx="3556871"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400" spc="300" dirty="0" smtClean="0">
                <a:solidFill>
                  <a:srgbClr val="FFFFFF"/>
                </a:solidFill>
                <a:effectLst>
                  <a:outerShdw blurRad="38100" dist="38100" dir="2700000" algn="tl">
                    <a:srgbClr val="000000">
                      <a:alpha val="43137"/>
                    </a:srgbClr>
                  </a:outerShdw>
                </a:effectLst>
                <a:latin typeface="Avenir Light"/>
                <a:ea typeface="Apple SD 산돌고딕 Neo 일반체"/>
                <a:cs typeface="Avenir Light"/>
              </a:rPr>
              <a:t>minor</a:t>
            </a:r>
            <a:endParaRPr lang="en-US" sz="6400" spc="300" dirty="0">
              <a:solidFill>
                <a:srgbClr val="FFFFFF"/>
              </a:solidFill>
              <a:effectLst>
                <a:outerShdw blurRad="38100" dist="38100" dir="2700000" algn="tl">
                  <a:srgbClr val="000000">
                    <a:alpha val="43137"/>
                  </a:srgbClr>
                </a:outerShdw>
              </a:effectLst>
              <a:latin typeface="Avenir Light"/>
              <a:ea typeface="Apple SD 산돌고딕 Neo 일반체"/>
              <a:cs typeface="Avenir Light"/>
            </a:endParaRPr>
          </a:p>
        </p:txBody>
      </p:sp>
      <p:sp>
        <p:nvSpPr>
          <p:cNvPr id="9" name="Title 1"/>
          <p:cNvSpPr txBox="1">
            <a:spLocks/>
          </p:cNvSpPr>
          <p:nvPr/>
        </p:nvSpPr>
        <p:spPr>
          <a:xfrm>
            <a:off x="2621260" y="2780554"/>
            <a:ext cx="6336956"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1500" spc="300" dirty="0" smtClean="0">
                <a:solidFill>
                  <a:srgbClr val="FFFFFF"/>
                </a:solidFill>
                <a:effectLst>
                  <a:outerShdw blurRad="38100" dist="38100" dir="2700000" algn="tl">
                    <a:srgbClr val="000000">
                      <a:alpha val="43137"/>
                    </a:srgbClr>
                  </a:outerShdw>
                </a:effectLst>
                <a:latin typeface="Avenir Black"/>
                <a:ea typeface="Apple SD 산돌고딕 Neo 일반체"/>
                <a:cs typeface="Avenir Medium"/>
              </a:rPr>
              <a:t>Prophets</a:t>
            </a:r>
            <a:endParaRPr lang="en-US" sz="11500" spc="300" dirty="0">
              <a:solidFill>
                <a:srgbClr val="FFFFFF"/>
              </a:solidFill>
              <a:effectLst>
                <a:outerShdw blurRad="38100" dist="38100" dir="2700000" algn="tl">
                  <a:srgbClr val="000000">
                    <a:alpha val="43137"/>
                  </a:srgbClr>
                </a:outerShdw>
              </a:effectLst>
              <a:latin typeface="Avenir Black"/>
              <a:ea typeface="Apple SD 산돌고딕 Neo 일반체"/>
              <a:cs typeface="Avenir Medium"/>
            </a:endParaRPr>
          </a:p>
        </p:txBody>
      </p:sp>
      <p:sp>
        <p:nvSpPr>
          <p:cNvPr id="10" name="TextBox 9"/>
          <p:cNvSpPr txBox="1"/>
          <p:nvPr/>
        </p:nvSpPr>
        <p:spPr>
          <a:xfrm>
            <a:off x="378307" y="4759988"/>
            <a:ext cx="6132996" cy="400110"/>
          </a:xfrm>
          <a:prstGeom prst="rect">
            <a:avLst/>
          </a:prstGeom>
          <a:noFill/>
        </p:spPr>
        <p:txBody>
          <a:bodyPr wrap="square" rtlCol="0">
            <a:spAutoFit/>
          </a:bodyPr>
          <a:lstStyle/>
          <a:p>
            <a:r>
              <a:rPr lang="en-US" sz="2000" dirty="0" smtClean="0">
                <a:solidFill>
                  <a:srgbClr val="FFFFFF">
                    <a:alpha val="50000"/>
                  </a:srgbClr>
                </a:solidFill>
                <a:latin typeface="Avenir Light"/>
                <a:cs typeface="Avenir Light"/>
              </a:rPr>
              <a:t>Hosea     Joel     Amos     Obadiah     Jonah     Micah</a:t>
            </a:r>
            <a:endParaRPr lang="en-US" sz="2000" dirty="0">
              <a:solidFill>
                <a:srgbClr val="FFFFFF">
                  <a:alpha val="50000"/>
                </a:srgbClr>
              </a:solidFill>
              <a:latin typeface="Avenir Light"/>
              <a:cs typeface="Avenir Light"/>
            </a:endParaRPr>
          </a:p>
        </p:txBody>
      </p:sp>
      <p:sp>
        <p:nvSpPr>
          <p:cNvPr id="11" name="TextBox 10"/>
          <p:cNvSpPr txBox="1"/>
          <p:nvPr/>
        </p:nvSpPr>
        <p:spPr>
          <a:xfrm>
            <a:off x="1107952" y="5104434"/>
            <a:ext cx="7927953" cy="400110"/>
          </a:xfrm>
          <a:prstGeom prst="rect">
            <a:avLst/>
          </a:prstGeom>
          <a:noFill/>
        </p:spPr>
        <p:txBody>
          <a:bodyPr wrap="square" rtlCol="0">
            <a:spAutoFit/>
          </a:bodyPr>
          <a:lstStyle/>
          <a:p>
            <a:r>
              <a:rPr lang="en-US" sz="2000" dirty="0" smtClean="0">
                <a:solidFill>
                  <a:srgbClr val="FFFFFF">
                    <a:alpha val="50000"/>
                  </a:srgbClr>
                </a:solidFill>
                <a:latin typeface="Avenir Light"/>
                <a:cs typeface="Avenir Light"/>
              </a:rPr>
              <a:t>Nahum     Habakkuk     Zephaniah     Haggai     Zechariah     Malachi</a:t>
            </a:r>
            <a:endParaRPr lang="en-US" sz="2000" dirty="0">
              <a:solidFill>
                <a:srgbClr val="FFFFFF">
                  <a:alpha val="50000"/>
                </a:srgbClr>
              </a:solidFill>
              <a:latin typeface="Avenir Light"/>
              <a:cs typeface="Avenir Light"/>
            </a:endParaRPr>
          </a:p>
        </p:txBody>
      </p:sp>
      <p:sp>
        <p:nvSpPr>
          <p:cNvPr id="12" name="TextBox 11"/>
          <p:cNvSpPr txBox="1"/>
          <p:nvPr/>
        </p:nvSpPr>
        <p:spPr>
          <a:xfrm>
            <a:off x="6796394" y="1113361"/>
            <a:ext cx="2767785" cy="2400657"/>
          </a:xfrm>
          <a:prstGeom prst="rect">
            <a:avLst/>
          </a:prstGeom>
          <a:noFill/>
        </p:spPr>
        <p:txBody>
          <a:bodyPr wrap="square" rtlCol="0">
            <a:spAutoFit/>
          </a:bodyPr>
          <a:lstStyle/>
          <a:p>
            <a:pPr algn="ctr"/>
            <a:r>
              <a:rPr lang="en-US" sz="15000" b="1" dirty="0" smtClean="0">
                <a:solidFill>
                  <a:srgbClr val="FFFFFF">
                    <a:alpha val="35000"/>
                  </a:srgbClr>
                </a:solidFill>
                <a:latin typeface="Avenir Black"/>
                <a:cs typeface="Avenir Black"/>
              </a:rPr>
              <a:t>12</a:t>
            </a:r>
            <a:endParaRPr lang="en-US" sz="15000" b="1" dirty="0">
              <a:solidFill>
                <a:srgbClr val="FFFFFF">
                  <a:alpha val="35000"/>
                </a:srgbClr>
              </a:solidFill>
              <a:latin typeface="Avenir Black"/>
              <a:cs typeface="Avenir Black"/>
            </a:endParaRPr>
          </a:p>
        </p:txBody>
      </p:sp>
    </p:spTree>
    <p:extLst>
      <p:ext uri="{BB962C8B-B14F-4D97-AF65-F5344CB8AC3E}">
        <p14:creationId xmlns:p14="http://schemas.microsoft.com/office/powerpoint/2010/main" val="276960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3700"/>
            <a:ext cx="9144000" cy="6069330"/>
          </a:xfrm>
          <a:prstGeom prst="rect">
            <a:avLst/>
          </a:prstGeom>
        </p:spPr>
      </p:pic>
    </p:spTree>
    <p:extLst>
      <p:ext uri="{BB962C8B-B14F-4D97-AF65-F5344CB8AC3E}">
        <p14:creationId xmlns:p14="http://schemas.microsoft.com/office/powerpoint/2010/main" val="48681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8300"/>
            <a:ext cx="9144000" cy="6103620"/>
          </a:xfrm>
          <a:prstGeom prst="rect">
            <a:avLst/>
          </a:prstGeom>
        </p:spPr>
      </p:pic>
    </p:spTree>
    <p:extLst>
      <p:ext uri="{BB962C8B-B14F-4D97-AF65-F5344CB8AC3E}">
        <p14:creationId xmlns:p14="http://schemas.microsoft.com/office/powerpoint/2010/main" val="273828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22218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600"/>
            <a:ext cx="9144000" cy="5107577"/>
          </a:xfrm>
          <a:prstGeom prst="rect">
            <a:avLst/>
          </a:prstGeom>
        </p:spPr>
      </p:pic>
    </p:spTree>
    <p:extLst>
      <p:ext uri="{BB962C8B-B14F-4D97-AF65-F5344CB8AC3E}">
        <p14:creationId xmlns:p14="http://schemas.microsoft.com/office/powerpoint/2010/main" val="118184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A devastating side effect of pride</a:t>
            </a:r>
            <a:endParaRPr lang="en-US" dirty="0"/>
          </a:p>
        </p:txBody>
      </p:sp>
      <p:sp>
        <p:nvSpPr>
          <p:cNvPr id="3" name="Text Placeholder 2"/>
          <p:cNvSpPr>
            <a:spLocks noGrp="1"/>
          </p:cNvSpPr>
          <p:nvPr>
            <p:ph type="body" idx="1"/>
          </p:nvPr>
        </p:nvSpPr>
        <p:spPr/>
        <p:txBody>
          <a:bodyPr/>
          <a:lstStyle/>
          <a:p>
            <a:r>
              <a:rPr lang="en-US" dirty="0" smtClean="0">
                <a:solidFill>
                  <a:schemeClr val="accent6"/>
                </a:solidFill>
              </a:rPr>
              <a:t>Obadiah: Pride Goes Before a Fall</a:t>
            </a:r>
            <a:endParaRPr lang="en-US" dirty="0">
              <a:solidFill>
                <a:schemeClr val="accent6"/>
              </a:solidFill>
            </a:endParaRPr>
          </a:p>
        </p:txBody>
      </p:sp>
    </p:spTree>
    <p:extLst>
      <p:ext uri="{BB962C8B-B14F-4D97-AF65-F5344CB8AC3E}">
        <p14:creationId xmlns:p14="http://schemas.microsoft.com/office/powerpoint/2010/main" val="2446564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lstStyle/>
          <a:p>
            <a:pPr marL="0" indent="0">
              <a:buNone/>
            </a:pPr>
            <a:r>
              <a:rPr lang="en-US" b="1" dirty="0" smtClean="0"/>
              <a:t>Obadiah 3</a:t>
            </a:r>
          </a:p>
          <a:p>
            <a:pPr marL="0" indent="0">
              <a:buNone/>
            </a:pPr>
            <a:r>
              <a:rPr lang="en-US" dirty="0" smtClean="0"/>
              <a:t>The </a:t>
            </a:r>
            <a:r>
              <a:rPr lang="en-US" dirty="0"/>
              <a:t>pride of your heart has </a:t>
            </a:r>
            <a:r>
              <a:rPr lang="en-US" b="1" u="sng" dirty="0" smtClean="0">
                <a:solidFill>
                  <a:srgbClr val="FFFF00"/>
                </a:solidFill>
              </a:rPr>
              <a:t>deceived</a:t>
            </a:r>
            <a:r>
              <a:rPr lang="en-US" dirty="0" smtClean="0"/>
              <a:t> </a:t>
            </a:r>
            <a:r>
              <a:rPr lang="en-US" dirty="0"/>
              <a:t>you, you who live in the clefts of the rock, in your lofty dwelling, who say in your heart, “Who will bring me down to the ground?</a:t>
            </a:r>
            <a:r>
              <a:rPr lang="en-US" dirty="0" smtClean="0"/>
              <a:t>”</a:t>
            </a:r>
            <a:endParaRPr lang="en-US" dirty="0"/>
          </a:p>
        </p:txBody>
      </p:sp>
    </p:spTree>
    <p:extLst>
      <p:ext uri="{BB962C8B-B14F-4D97-AF65-F5344CB8AC3E}">
        <p14:creationId xmlns:p14="http://schemas.microsoft.com/office/powerpoint/2010/main" val="2651632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The things in which </a:t>
            </a:r>
            <a:r>
              <a:rPr lang="en-US" dirty="0" err="1" smtClean="0"/>
              <a:t>edom</a:t>
            </a:r>
            <a:r>
              <a:rPr lang="en-US" dirty="0" smtClean="0"/>
              <a:t> took pride</a:t>
            </a:r>
            <a:endParaRPr lang="en-US" dirty="0"/>
          </a:p>
        </p:txBody>
      </p:sp>
      <p:sp>
        <p:nvSpPr>
          <p:cNvPr id="3" name="Text Placeholder 2"/>
          <p:cNvSpPr>
            <a:spLocks noGrp="1"/>
          </p:cNvSpPr>
          <p:nvPr>
            <p:ph type="body" idx="1"/>
          </p:nvPr>
        </p:nvSpPr>
        <p:spPr/>
        <p:txBody>
          <a:bodyPr/>
          <a:lstStyle/>
          <a:p>
            <a:r>
              <a:rPr lang="en-US" dirty="0" smtClean="0">
                <a:solidFill>
                  <a:schemeClr val="accent6"/>
                </a:solidFill>
              </a:rPr>
              <a:t>Obadiah: Pride Goes Before a Fall</a:t>
            </a:r>
            <a:endParaRPr lang="en-US" dirty="0">
              <a:solidFill>
                <a:schemeClr val="accent6"/>
              </a:solidFill>
            </a:endParaRPr>
          </a:p>
        </p:txBody>
      </p:sp>
    </p:spTree>
    <p:extLst>
      <p:ext uri="{BB962C8B-B14F-4D97-AF65-F5344CB8AC3E}">
        <p14:creationId xmlns:p14="http://schemas.microsoft.com/office/powerpoint/2010/main" val="1916621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59536"/>
            <a:ext cx="8229600" cy="6208641"/>
          </a:xfrm>
        </p:spPr>
        <p:txBody>
          <a:bodyPr anchor="ctr">
            <a:normAutofit/>
          </a:bodyPr>
          <a:lstStyle/>
          <a:p>
            <a:pPr>
              <a:spcBef>
                <a:spcPts val="2400"/>
              </a:spcBef>
            </a:pPr>
            <a:r>
              <a:rPr lang="en-US" dirty="0" smtClean="0"/>
              <a:t>How </a:t>
            </a:r>
            <a:r>
              <a:rPr lang="en-US" dirty="0"/>
              <a:t>Esau has been pillaged, his </a:t>
            </a:r>
            <a:r>
              <a:rPr lang="en-US" b="1" u="sng" dirty="0" smtClean="0">
                <a:solidFill>
                  <a:srgbClr val="FFFF00"/>
                </a:solidFill>
              </a:rPr>
              <a:t>treasures</a:t>
            </a:r>
            <a:r>
              <a:rPr lang="en-US" dirty="0" smtClean="0"/>
              <a:t> </a:t>
            </a:r>
            <a:r>
              <a:rPr lang="en-US" dirty="0"/>
              <a:t>sought out! </a:t>
            </a:r>
            <a:r>
              <a:rPr lang="en-US" dirty="0" smtClean="0"/>
              <a:t>(v 6)</a:t>
            </a:r>
          </a:p>
          <a:p>
            <a:pPr>
              <a:spcBef>
                <a:spcPts val="2400"/>
              </a:spcBef>
            </a:pPr>
            <a:r>
              <a:rPr lang="en-US" dirty="0"/>
              <a:t>All your </a:t>
            </a:r>
            <a:r>
              <a:rPr lang="en-US" b="1" u="sng" dirty="0">
                <a:solidFill>
                  <a:srgbClr val="FFFF00"/>
                </a:solidFill>
              </a:rPr>
              <a:t>allies</a:t>
            </a:r>
            <a:r>
              <a:rPr lang="en-US" dirty="0"/>
              <a:t> have driven you to your border</a:t>
            </a:r>
            <a:r>
              <a:rPr lang="en-US" dirty="0" smtClean="0"/>
              <a:t>… (v 7)</a:t>
            </a:r>
          </a:p>
          <a:p>
            <a:pPr>
              <a:spcBef>
                <a:spcPts val="2400"/>
              </a:spcBef>
            </a:pPr>
            <a:r>
              <a:rPr lang="en-US" dirty="0"/>
              <a:t>Will I not on that day, declares the Lord, destroy the </a:t>
            </a:r>
            <a:r>
              <a:rPr lang="en-US" b="1" u="sng" dirty="0">
                <a:solidFill>
                  <a:srgbClr val="FFFF00"/>
                </a:solidFill>
              </a:rPr>
              <a:t>wise men</a:t>
            </a:r>
            <a:r>
              <a:rPr lang="en-US" dirty="0"/>
              <a:t> of Edom</a:t>
            </a:r>
            <a:r>
              <a:rPr lang="en-US" dirty="0" smtClean="0"/>
              <a:t>…? (v 8)</a:t>
            </a:r>
          </a:p>
          <a:p>
            <a:pPr>
              <a:spcBef>
                <a:spcPts val="2400"/>
              </a:spcBef>
            </a:pPr>
            <a:r>
              <a:rPr lang="en-US" dirty="0"/>
              <a:t>And your </a:t>
            </a:r>
            <a:r>
              <a:rPr lang="en-US" b="1" u="sng" dirty="0">
                <a:solidFill>
                  <a:srgbClr val="FFFF00"/>
                </a:solidFill>
              </a:rPr>
              <a:t>mighty men</a:t>
            </a:r>
            <a:r>
              <a:rPr lang="en-US" dirty="0"/>
              <a:t> shall be dismayed, O </a:t>
            </a:r>
            <a:r>
              <a:rPr lang="en-US" dirty="0" err="1"/>
              <a:t>Teman</a:t>
            </a:r>
            <a:r>
              <a:rPr lang="en-US" dirty="0" smtClean="0"/>
              <a:t>… (v 9)</a:t>
            </a:r>
            <a:endParaRPr lang="en-US" dirty="0"/>
          </a:p>
        </p:txBody>
      </p:sp>
    </p:spTree>
    <p:extLst>
      <p:ext uri="{BB962C8B-B14F-4D97-AF65-F5344CB8AC3E}">
        <p14:creationId xmlns:p14="http://schemas.microsoft.com/office/powerpoint/2010/main" val="3544434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The reason </a:t>
            </a:r>
            <a:r>
              <a:rPr lang="en-US" dirty="0" err="1" smtClean="0"/>
              <a:t>edom</a:t>
            </a:r>
            <a:r>
              <a:rPr lang="en-US" dirty="0" smtClean="0"/>
              <a:t> was judged</a:t>
            </a:r>
            <a:endParaRPr lang="en-US" dirty="0"/>
          </a:p>
        </p:txBody>
      </p:sp>
      <p:sp>
        <p:nvSpPr>
          <p:cNvPr id="3" name="Text Placeholder 2"/>
          <p:cNvSpPr>
            <a:spLocks noGrp="1"/>
          </p:cNvSpPr>
          <p:nvPr>
            <p:ph type="body" idx="1"/>
          </p:nvPr>
        </p:nvSpPr>
        <p:spPr/>
        <p:txBody>
          <a:bodyPr/>
          <a:lstStyle/>
          <a:p>
            <a:r>
              <a:rPr lang="en-US" dirty="0" smtClean="0">
                <a:solidFill>
                  <a:schemeClr val="accent6"/>
                </a:solidFill>
              </a:rPr>
              <a:t>Obadiah: Pride Goes Before a Fall</a:t>
            </a:r>
            <a:endParaRPr lang="en-US" dirty="0">
              <a:solidFill>
                <a:schemeClr val="accent6"/>
              </a:solidFill>
            </a:endParaRPr>
          </a:p>
        </p:txBody>
      </p:sp>
    </p:spTree>
    <p:extLst>
      <p:ext uri="{BB962C8B-B14F-4D97-AF65-F5344CB8AC3E}">
        <p14:creationId xmlns:p14="http://schemas.microsoft.com/office/powerpoint/2010/main" val="3166879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0"/>
            <a:ext cx="8229600" cy="6857999"/>
          </a:xfrm>
        </p:spPr>
        <p:txBody>
          <a:bodyPr anchor="ctr">
            <a:normAutofit/>
          </a:bodyPr>
          <a:lstStyle/>
          <a:p>
            <a:pPr defTabSz="920750">
              <a:spcBef>
                <a:spcPts val="1800"/>
              </a:spcBef>
            </a:pPr>
            <a:r>
              <a:rPr lang="en-US" sz="2600" dirty="0" smtClean="0"/>
              <a:t>On </a:t>
            </a:r>
            <a:r>
              <a:rPr lang="en-US" sz="2600" dirty="0"/>
              <a:t>the day that you </a:t>
            </a:r>
            <a:r>
              <a:rPr lang="en-US" sz="2600" dirty="0" smtClean="0"/>
              <a:t>stood </a:t>
            </a:r>
            <a:r>
              <a:rPr lang="en-US" sz="2600" b="1" u="sng" dirty="0" smtClean="0">
                <a:solidFill>
                  <a:srgbClr val="FFFF00"/>
                </a:solidFill>
              </a:rPr>
              <a:t>aloof</a:t>
            </a:r>
            <a:r>
              <a:rPr lang="en-US" sz="2600" dirty="0" smtClean="0"/>
              <a:t>… (v 11) </a:t>
            </a:r>
          </a:p>
          <a:p>
            <a:pPr defTabSz="920750">
              <a:spcBef>
                <a:spcPts val="1800"/>
              </a:spcBef>
            </a:pPr>
            <a:r>
              <a:rPr lang="en-US" sz="2600" dirty="0"/>
              <a:t>But do not </a:t>
            </a:r>
            <a:r>
              <a:rPr lang="en-US" sz="2600" b="1" u="sng" dirty="0">
                <a:solidFill>
                  <a:srgbClr val="FFFF00"/>
                </a:solidFill>
              </a:rPr>
              <a:t>gloat</a:t>
            </a:r>
            <a:r>
              <a:rPr lang="en-US" sz="2600" dirty="0"/>
              <a:t> over the day of your brother in the day of his misfortune; do not </a:t>
            </a:r>
            <a:r>
              <a:rPr lang="en-US" sz="2600" b="1" u="sng" dirty="0">
                <a:solidFill>
                  <a:srgbClr val="FFFF00"/>
                </a:solidFill>
              </a:rPr>
              <a:t>rejoice</a:t>
            </a:r>
            <a:r>
              <a:rPr lang="en-US" sz="2600" dirty="0"/>
              <a:t> over the people of Judah in the day of their ruin; do not </a:t>
            </a:r>
            <a:r>
              <a:rPr lang="en-US" sz="2600" b="1" u="sng" dirty="0">
                <a:solidFill>
                  <a:srgbClr val="FFFF00"/>
                </a:solidFill>
              </a:rPr>
              <a:t>boast</a:t>
            </a:r>
            <a:r>
              <a:rPr lang="en-US" sz="2600" dirty="0"/>
              <a:t> in the day of distress</a:t>
            </a:r>
            <a:r>
              <a:rPr lang="en-US" sz="2600" dirty="0" smtClean="0"/>
              <a:t>. (v 12)</a:t>
            </a:r>
            <a:endParaRPr lang="en-US" sz="2600" dirty="0"/>
          </a:p>
          <a:p>
            <a:pPr defTabSz="920750">
              <a:spcBef>
                <a:spcPts val="1800"/>
              </a:spcBef>
            </a:pPr>
            <a:r>
              <a:rPr lang="en-US" sz="2600" dirty="0"/>
              <a:t>Do not enter the </a:t>
            </a:r>
            <a:r>
              <a:rPr lang="en-US" sz="2600" b="1" u="sng" dirty="0">
                <a:solidFill>
                  <a:srgbClr val="FFFF00"/>
                </a:solidFill>
              </a:rPr>
              <a:t>gate</a:t>
            </a:r>
            <a:r>
              <a:rPr lang="en-US" sz="2600" dirty="0"/>
              <a:t> of my people in the day of their calamity; do not </a:t>
            </a:r>
            <a:r>
              <a:rPr lang="en-US" sz="2600" b="1" u="sng" dirty="0">
                <a:solidFill>
                  <a:srgbClr val="FFFF00"/>
                </a:solidFill>
              </a:rPr>
              <a:t>gloat</a:t>
            </a:r>
            <a:r>
              <a:rPr lang="en-US" sz="2600" dirty="0"/>
              <a:t> over his disaster in the day of calamity; do not </a:t>
            </a:r>
            <a:r>
              <a:rPr lang="en-US" sz="2600" b="1" u="sng" dirty="0">
                <a:solidFill>
                  <a:srgbClr val="FFFF00"/>
                </a:solidFill>
              </a:rPr>
              <a:t>loot</a:t>
            </a:r>
            <a:r>
              <a:rPr lang="en-US" sz="2600" dirty="0"/>
              <a:t> his wealth in the day of his calamity</a:t>
            </a:r>
            <a:r>
              <a:rPr lang="en-US" sz="2600" dirty="0" smtClean="0"/>
              <a:t>. (v 13)</a:t>
            </a:r>
            <a:endParaRPr lang="en-US" sz="2600" dirty="0"/>
          </a:p>
          <a:p>
            <a:pPr defTabSz="920750">
              <a:spcBef>
                <a:spcPts val="1800"/>
              </a:spcBef>
            </a:pPr>
            <a:r>
              <a:rPr lang="en-US" sz="2600" dirty="0"/>
              <a:t>Do not stand at the crossroads to </a:t>
            </a:r>
            <a:r>
              <a:rPr lang="en-US" sz="2600" b="1" u="sng" dirty="0">
                <a:solidFill>
                  <a:srgbClr val="FFFF00"/>
                </a:solidFill>
              </a:rPr>
              <a:t>hand over</a:t>
            </a:r>
            <a:r>
              <a:rPr lang="en-US" sz="2600" dirty="0"/>
              <a:t> his fugitives</a:t>
            </a:r>
            <a:r>
              <a:rPr lang="en-US" sz="2600" dirty="0" smtClean="0"/>
              <a:t>…</a:t>
            </a:r>
            <a:r>
              <a:rPr lang="en-US" sz="2600" dirty="0"/>
              <a:t> </a:t>
            </a:r>
            <a:r>
              <a:rPr lang="en-US" sz="2600" dirty="0" smtClean="0"/>
              <a:t>(v 14)</a:t>
            </a:r>
            <a:endParaRPr lang="en-US" sz="2600" dirty="0"/>
          </a:p>
        </p:txBody>
      </p:sp>
    </p:spTree>
    <p:extLst>
      <p:ext uri="{BB962C8B-B14F-4D97-AF65-F5344CB8AC3E}">
        <p14:creationId xmlns:p14="http://schemas.microsoft.com/office/powerpoint/2010/main" val="2029641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934642" y="4231130"/>
            <a:ext cx="0" cy="1228089"/>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934642" y="4231130"/>
            <a:ext cx="1561223" cy="1"/>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18247" y="5459218"/>
            <a:ext cx="3225753" cy="1"/>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550347" y="5459218"/>
            <a:ext cx="1367900" cy="2981"/>
          </a:xfrm>
          <a:prstGeom prst="line">
            <a:avLst/>
          </a:prstGeom>
          <a:ln w="3810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nvGrpSpPr>
          <p:cNvPr id="198" name="Group 197"/>
          <p:cNvGrpSpPr/>
          <p:nvPr/>
        </p:nvGrpSpPr>
        <p:grpSpPr>
          <a:xfrm>
            <a:off x="542816" y="3222458"/>
            <a:ext cx="801114" cy="997503"/>
            <a:chOff x="542816" y="3222458"/>
            <a:chExt cx="801114" cy="997503"/>
          </a:xfrm>
        </p:grpSpPr>
        <p:grpSp>
          <p:nvGrpSpPr>
            <p:cNvPr id="27" name="Group 26"/>
            <p:cNvGrpSpPr/>
            <p:nvPr/>
          </p:nvGrpSpPr>
          <p:grpSpPr>
            <a:xfrm>
              <a:off x="727766" y="3550981"/>
              <a:ext cx="398445" cy="668980"/>
              <a:chOff x="1294946" y="3997126"/>
              <a:chExt cx="398445" cy="668980"/>
            </a:xfrm>
          </p:grpSpPr>
          <p:cxnSp>
            <p:nvCxnSpPr>
              <p:cNvPr id="19" name="Straight Connector 18"/>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542816" y="3222458"/>
              <a:ext cx="801114" cy="338554"/>
            </a:xfrm>
            <a:prstGeom prst="rect">
              <a:avLst/>
            </a:prstGeom>
            <a:noFill/>
            <a:ln>
              <a:noFill/>
            </a:ln>
          </p:spPr>
          <p:txBody>
            <a:bodyPr wrap="square" rtlCol="0">
              <a:spAutoFit/>
            </a:bodyPr>
            <a:lstStyle/>
            <a:p>
              <a:pPr algn="ctr"/>
              <a:r>
                <a:rPr lang="en-US" sz="1600" dirty="0" smtClean="0">
                  <a:solidFill>
                    <a:schemeClr val="bg1"/>
                  </a:solidFill>
                </a:rPr>
                <a:t>931</a:t>
              </a:r>
              <a:endParaRPr lang="en-US" sz="1600" dirty="0">
                <a:solidFill>
                  <a:schemeClr val="bg1"/>
                </a:solidFill>
              </a:endParaRPr>
            </a:p>
          </p:txBody>
        </p:sp>
      </p:grpSp>
      <p:grpSp>
        <p:nvGrpSpPr>
          <p:cNvPr id="199" name="Group 198"/>
          <p:cNvGrpSpPr/>
          <p:nvPr/>
        </p:nvGrpSpPr>
        <p:grpSpPr>
          <a:xfrm>
            <a:off x="2090631" y="3225530"/>
            <a:ext cx="801114" cy="994431"/>
            <a:chOff x="2090631" y="3225530"/>
            <a:chExt cx="801114" cy="994431"/>
          </a:xfrm>
        </p:grpSpPr>
        <p:grpSp>
          <p:nvGrpSpPr>
            <p:cNvPr id="28" name="Group 27"/>
            <p:cNvGrpSpPr/>
            <p:nvPr/>
          </p:nvGrpSpPr>
          <p:grpSpPr>
            <a:xfrm>
              <a:off x="2284312" y="3550981"/>
              <a:ext cx="398445" cy="668980"/>
              <a:chOff x="1294946" y="3997126"/>
              <a:chExt cx="398445" cy="668980"/>
            </a:xfrm>
          </p:grpSpPr>
          <p:cxnSp>
            <p:nvCxnSpPr>
              <p:cNvPr id="29" name="Straight Connector 28"/>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8" name="TextBox 67"/>
            <p:cNvSpPr txBox="1"/>
            <p:nvPr/>
          </p:nvSpPr>
          <p:spPr>
            <a:xfrm>
              <a:off x="2090631" y="3225530"/>
              <a:ext cx="801114" cy="338554"/>
            </a:xfrm>
            <a:prstGeom prst="rect">
              <a:avLst/>
            </a:prstGeom>
            <a:noFill/>
            <a:ln>
              <a:noFill/>
            </a:ln>
          </p:spPr>
          <p:txBody>
            <a:bodyPr wrap="square" rtlCol="0">
              <a:spAutoFit/>
            </a:bodyPr>
            <a:lstStyle/>
            <a:p>
              <a:pPr algn="ctr"/>
              <a:r>
                <a:rPr lang="en-US" sz="1600" dirty="0" smtClean="0">
                  <a:solidFill>
                    <a:schemeClr val="bg1"/>
                  </a:solidFill>
                </a:rPr>
                <a:t>721</a:t>
              </a:r>
              <a:endParaRPr lang="en-US" sz="1600" dirty="0">
                <a:solidFill>
                  <a:schemeClr val="bg1"/>
                </a:solidFill>
              </a:endParaRPr>
            </a:p>
          </p:txBody>
        </p:sp>
      </p:grpSp>
      <p:grpSp>
        <p:nvGrpSpPr>
          <p:cNvPr id="200" name="Group 199"/>
          <p:cNvGrpSpPr/>
          <p:nvPr/>
        </p:nvGrpSpPr>
        <p:grpSpPr>
          <a:xfrm>
            <a:off x="3078116" y="4784957"/>
            <a:ext cx="727481" cy="674261"/>
            <a:chOff x="3078116" y="4784957"/>
            <a:chExt cx="727481" cy="674261"/>
          </a:xfrm>
        </p:grpSpPr>
        <p:grpSp>
          <p:nvGrpSpPr>
            <p:cNvPr id="31" name="Group 30"/>
            <p:cNvGrpSpPr/>
            <p:nvPr/>
          </p:nvGrpSpPr>
          <p:grpSpPr>
            <a:xfrm>
              <a:off x="3232162" y="5118289"/>
              <a:ext cx="398445" cy="340929"/>
              <a:chOff x="1294946" y="3997126"/>
              <a:chExt cx="398445" cy="668980"/>
            </a:xfrm>
          </p:grpSpPr>
          <p:cxnSp>
            <p:nvCxnSpPr>
              <p:cNvPr id="32" name="Straight Connector 31"/>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9" name="TextBox 68"/>
            <p:cNvSpPr txBox="1"/>
            <p:nvPr/>
          </p:nvSpPr>
          <p:spPr>
            <a:xfrm>
              <a:off x="3078116" y="4784957"/>
              <a:ext cx="727481" cy="338554"/>
            </a:xfrm>
            <a:prstGeom prst="rect">
              <a:avLst/>
            </a:prstGeom>
            <a:noFill/>
            <a:ln>
              <a:noFill/>
            </a:ln>
          </p:spPr>
          <p:txBody>
            <a:bodyPr wrap="square" rtlCol="0">
              <a:spAutoFit/>
            </a:bodyPr>
            <a:lstStyle/>
            <a:p>
              <a:pPr algn="ctr"/>
              <a:r>
                <a:rPr lang="en-US" sz="1600" dirty="0" smtClean="0">
                  <a:solidFill>
                    <a:schemeClr val="bg1"/>
                  </a:solidFill>
                </a:rPr>
                <a:t>605</a:t>
              </a:r>
              <a:endParaRPr lang="en-US" sz="1600" dirty="0">
                <a:solidFill>
                  <a:schemeClr val="bg1"/>
                </a:solidFill>
              </a:endParaRPr>
            </a:p>
          </p:txBody>
        </p:sp>
      </p:grpSp>
      <p:grpSp>
        <p:nvGrpSpPr>
          <p:cNvPr id="201" name="Group 200"/>
          <p:cNvGrpSpPr/>
          <p:nvPr/>
        </p:nvGrpSpPr>
        <p:grpSpPr>
          <a:xfrm>
            <a:off x="3608229" y="4455439"/>
            <a:ext cx="801114" cy="1006760"/>
            <a:chOff x="3608229" y="4455439"/>
            <a:chExt cx="801114" cy="1006760"/>
          </a:xfrm>
        </p:grpSpPr>
        <p:grpSp>
          <p:nvGrpSpPr>
            <p:cNvPr id="35" name="Group 34"/>
            <p:cNvGrpSpPr/>
            <p:nvPr/>
          </p:nvGrpSpPr>
          <p:grpSpPr>
            <a:xfrm>
              <a:off x="3805597" y="4793219"/>
              <a:ext cx="398445" cy="668980"/>
              <a:chOff x="1294946" y="3997126"/>
              <a:chExt cx="398445" cy="668980"/>
            </a:xfrm>
          </p:grpSpPr>
          <p:cxnSp>
            <p:nvCxnSpPr>
              <p:cNvPr id="36" name="Straight Connector 35"/>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3608229" y="4455439"/>
              <a:ext cx="801114" cy="338554"/>
            </a:xfrm>
            <a:prstGeom prst="rect">
              <a:avLst/>
            </a:prstGeom>
            <a:noFill/>
            <a:ln>
              <a:noFill/>
            </a:ln>
          </p:spPr>
          <p:txBody>
            <a:bodyPr wrap="square" rtlCol="0">
              <a:spAutoFit/>
            </a:bodyPr>
            <a:lstStyle/>
            <a:p>
              <a:pPr algn="ctr"/>
              <a:r>
                <a:rPr lang="en-US" sz="1600" dirty="0" smtClean="0">
                  <a:solidFill>
                    <a:schemeClr val="bg1"/>
                  </a:solidFill>
                </a:rPr>
                <a:t>597</a:t>
              </a:r>
              <a:endParaRPr lang="en-US" sz="1600" dirty="0">
                <a:solidFill>
                  <a:schemeClr val="bg1"/>
                </a:solidFill>
              </a:endParaRPr>
            </a:p>
          </p:txBody>
        </p:sp>
      </p:grpSp>
      <p:grpSp>
        <p:nvGrpSpPr>
          <p:cNvPr id="202" name="Group 201"/>
          <p:cNvGrpSpPr/>
          <p:nvPr/>
        </p:nvGrpSpPr>
        <p:grpSpPr>
          <a:xfrm>
            <a:off x="4171443" y="4148072"/>
            <a:ext cx="801114" cy="1311146"/>
            <a:chOff x="4171443" y="4148072"/>
            <a:chExt cx="801114" cy="1311146"/>
          </a:xfrm>
        </p:grpSpPr>
        <p:grpSp>
          <p:nvGrpSpPr>
            <p:cNvPr id="38" name="Group 37"/>
            <p:cNvGrpSpPr/>
            <p:nvPr/>
          </p:nvGrpSpPr>
          <p:grpSpPr>
            <a:xfrm>
              <a:off x="4376629" y="4485852"/>
              <a:ext cx="398445" cy="973366"/>
              <a:chOff x="1294946" y="3997126"/>
              <a:chExt cx="398445" cy="668980"/>
            </a:xfrm>
          </p:grpSpPr>
          <p:cxnSp>
            <p:nvCxnSpPr>
              <p:cNvPr id="39" name="Straight Connector 38"/>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4171443" y="4148072"/>
              <a:ext cx="801114" cy="338554"/>
            </a:xfrm>
            <a:prstGeom prst="rect">
              <a:avLst/>
            </a:prstGeom>
            <a:noFill/>
            <a:ln>
              <a:noFill/>
            </a:ln>
          </p:spPr>
          <p:txBody>
            <a:bodyPr wrap="square" rtlCol="0">
              <a:spAutoFit/>
            </a:bodyPr>
            <a:lstStyle/>
            <a:p>
              <a:pPr algn="ctr"/>
              <a:r>
                <a:rPr lang="en-US" sz="1600" dirty="0" smtClean="0">
                  <a:solidFill>
                    <a:schemeClr val="bg1"/>
                  </a:solidFill>
                </a:rPr>
                <a:t>586</a:t>
              </a:r>
              <a:endParaRPr lang="en-US" sz="1600" dirty="0">
                <a:solidFill>
                  <a:schemeClr val="bg1"/>
                </a:solidFill>
              </a:endParaRPr>
            </a:p>
          </p:txBody>
        </p:sp>
      </p:grpSp>
      <p:grpSp>
        <p:nvGrpSpPr>
          <p:cNvPr id="203" name="Group 202"/>
          <p:cNvGrpSpPr/>
          <p:nvPr/>
        </p:nvGrpSpPr>
        <p:grpSpPr>
          <a:xfrm>
            <a:off x="5517690" y="4455439"/>
            <a:ext cx="801114" cy="997340"/>
            <a:chOff x="5517690" y="4455439"/>
            <a:chExt cx="801114" cy="997340"/>
          </a:xfrm>
        </p:grpSpPr>
        <p:grpSp>
          <p:nvGrpSpPr>
            <p:cNvPr id="48" name="Group 47"/>
            <p:cNvGrpSpPr/>
            <p:nvPr/>
          </p:nvGrpSpPr>
          <p:grpSpPr>
            <a:xfrm>
              <a:off x="5719024" y="4783799"/>
              <a:ext cx="398445" cy="668980"/>
              <a:chOff x="1294946" y="3997126"/>
              <a:chExt cx="398445" cy="668980"/>
            </a:xfrm>
          </p:grpSpPr>
          <p:cxnSp>
            <p:nvCxnSpPr>
              <p:cNvPr id="49" name="Straight Connector 48"/>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5517690" y="4455439"/>
              <a:ext cx="801114" cy="338554"/>
            </a:xfrm>
            <a:prstGeom prst="rect">
              <a:avLst/>
            </a:prstGeom>
            <a:noFill/>
            <a:ln>
              <a:noFill/>
            </a:ln>
          </p:spPr>
          <p:txBody>
            <a:bodyPr wrap="square" rtlCol="0">
              <a:spAutoFit/>
            </a:bodyPr>
            <a:lstStyle/>
            <a:p>
              <a:pPr algn="ctr"/>
              <a:r>
                <a:rPr lang="en-US" sz="1600" dirty="0" smtClean="0">
                  <a:solidFill>
                    <a:schemeClr val="bg1"/>
                  </a:solidFill>
                </a:rPr>
                <a:t>539</a:t>
              </a:r>
              <a:endParaRPr lang="en-US" sz="1600" dirty="0">
                <a:solidFill>
                  <a:schemeClr val="bg1"/>
                </a:solidFill>
              </a:endParaRPr>
            </a:p>
          </p:txBody>
        </p:sp>
      </p:grpSp>
      <p:grpSp>
        <p:nvGrpSpPr>
          <p:cNvPr id="204" name="Group 203"/>
          <p:cNvGrpSpPr/>
          <p:nvPr/>
        </p:nvGrpSpPr>
        <p:grpSpPr>
          <a:xfrm>
            <a:off x="6260803" y="4762444"/>
            <a:ext cx="801114" cy="678709"/>
            <a:chOff x="6260803" y="4762444"/>
            <a:chExt cx="801114" cy="678709"/>
          </a:xfrm>
        </p:grpSpPr>
        <p:grpSp>
          <p:nvGrpSpPr>
            <p:cNvPr id="54" name="Group 53"/>
            <p:cNvGrpSpPr/>
            <p:nvPr/>
          </p:nvGrpSpPr>
          <p:grpSpPr>
            <a:xfrm>
              <a:off x="6456596" y="5100224"/>
              <a:ext cx="398445" cy="340929"/>
              <a:chOff x="1294946" y="3997126"/>
              <a:chExt cx="398445" cy="668980"/>
            </a:xfrm>
          </p:grpSpPr>
          <p:cxnSp>
            <p:nvCxnSpPr>
              <p:cNvPr id="55" name="Straight Connector 54"/>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nvSpPr>
          <p:spPr>
            <a:xfrm>
              <a:off x="6260803" y="4762444"/>
              <a:ext cx="801114" cy="338554"/>
            </a:xfrm>
            <a:prstGeom prst="rect">
              <a:avLst/>
            </a:prstGeom>
            <a:noFill/>
            <a:ln>
              <a:noFill/>
            </a:ln>
          </p:spPr>
          <p:txBody>
            <a:bodyPr wrap="square" rtlCol="0">
              <a:spAutoFit/>
            </a:bodyPr>
            <a:lstStyle/>
            <a:p>
              <a:pPr algn="ctr"/>
              <a:r>
                <a:rPr lang="en-US" sz="1600" dirty="0" smtClean="0">
                  <a:solidFill>
                    <a:schemeClr val="bg1"/>
                  </a:solidFill>
                </a:rPr>
                <a:t>520</a:t>
              </a:r>
              <a:endParaRPr lang="en-US" sz="1600" dirty="0">
                <a:solidFill>
                  <a:schemeClr val="bg1"/>
                </a:solidFill>
              </a:endParaRPr>
            </a:p>
          </p:txBody>
        </p:sp>
      </p:grpSp>
      <p:grpSp>
        <p:nvGrpSpPr>
          <p:cNvPr id="205" name="Group 204"/>
          <p:cNvGrpSpPr/>
          <p:nvPr/>
        </p:nvGrpSpPr>
        <p:grpSpPr>
          <a:xfrm>
            <a:off x="6663472" y="4433690"/>
            <a:ext cx="801114" cy="1001024"/>
            <a:chOff x="6663472" y="4433690"/>
            <a:chExt cx="801114" cy="1001024"/>
          </a:xfrm>
        </p:grpSpPr>
        <p:grpSp>
          <p:nvGrpSpPr>
            <p:cNvPr id="57" name="Group 56"/>
            <p:cNvGrpSpPr/>
            <p:nvPr/>
          </p:nvGrpSpPr>
          <p:grpSpPr>
            <a:xfrm>
              <a:off x="6855041" y="4765734"/>
              <a:ext cx="398445" cy="668980"/>
              <a:chOff x="1294946" y="3997126"/>
              <a:chExt cx="398445" cy="668980"/>
            </a:xfrm>
          </p:grpSpPr>
          <p:cxnSp>
            <p:nvCxnSpPr>
              <p:cNvPr id="58" name="Straight Connector 57"/>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6663472" y="4433690"/>
              <a:ext cx="801114" cy="338554"/>
            </a:xfrm>
            <a:prstGeom prst="rect">
              <a:avLst/>
            </a:prstGeom>
            <a:noFill/>
            <a:ln>
              <a:noFill/>
            </a:ln>
          </p:spPr>
          <p:txBody>
            <a:bodyPr wrap="square" rtlCol="0">
              <a:spAutoFit/>
            </a:bodyPr>
            <a:lstStyle/>
            <a:p>
              <a:pPr algn="ctr"/>
              <a:r>
                <a:rPr lang="en-US" sz="1600" dirty="0" smtClean="0">
                  <a:solidFill>
                    <a:schemeClr val="bg1"/>
                  </a:solidFill>
                </a:rPr>
                <a:t>516</a:t>
              </a:r>
              <a:endParaRPr lang="en-US" sz="1600" dirty="0">
                <a:solidFill>
                  <a:schemeClr val="bg1"/>
                </a:solidFill>
              </a:endParaRPr>
            </a:p>
          </p:txBody>
        </p:sp>
      </p:grpSp>
      <p:grpSp>
        <p:nvGrpSpPr>
          <p:cNvPr id="206" name="Group 205"/>
          <p:cNvGrpSpPr/>
          <p:nvPr/>
        </p:nvGrpSpPr>
        <p:grpSpPr>
          <a:xfrm>
            <a:off x="7997412" y="4433690"/>
            <a:ext cx="801114" cy="1001024"/>
            <a:chOff x="7997412" y="4433690"/>
            <a:chExt cx="801114" cy="1001024"/>
          </a:xfrm>
        </p:grpSpPr>
        <p:grpSp>
          <p:nvGrpSpPr>
            <p:cNvPr id="60" name="Group 59"/>
            <p:cNvGrpSpPr/>
            <p:nvPr/>
          </p:nvGrpSpPr>
          <p:grpSpPr>
            <a:xfrm>
              <a:off x="8191093" y="4765734"/>
              <a:ext cx="398445" cy="668980"/>
              <a:chOff x="1294946" y="3997126"/>
              <a:chExt cx="398445" cy="668980"/>
            </a:xfrm>
          </p:grpSpPr>
          <p:cxnSp>
            <p:nvCxnSpPr>
              <p:cNvPr id="61" name="Straight Connector 60"/>
              <p:cNvCxnSpPr/>
              <p:nvPr/>
            </p:nvCxnSpPr>
            <p:spPr>
              <a:xfrm flipV="1">
                <a:off x="1501822" y="3997126"/>
                <a:ext cx="0" cy="668980"/>
              </a:xfrm>
              <a:prstGeom prst="line">
                <a:avLst/>
              </a:prstGeom>
              <a:ln w="9525"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294946" y="3997126"/>
                <a:ext cx="398445"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7997412" y="4433690"/>
              <a:ext cx="801114" cy="338554"/>
            </a:xfrm>
            <a:prstGeom prst="rect">
              <a:avLst/>
            </a:prstGeom>
            <a:noFill/>
            <a:ln>
              <a:noFill/>
            </a:ln>
          </p:spPr>
          <p:txBody>
            <a:bodyPr wrap="square" rtlCol="0">
              <a:spAutoFit/>
            </a:bodyPr>
            <a:lstStyle/>
            <a:p>
              <a:pPr algn="ctr"/>
              <a:r>
                <a:rPr lang="en-US" sz="1600" dirty="0" smtClean="0">
                  <a:solidFill>
                    <a:schemeClr val="bg1"/>
                  </a:solidFill>
                </a:rPr>
                <a:t>445</a:t>
              </a:r>
              <a:endParaRPr lang="en-US" sz="1600" dirty="0">
                <a:solidFill>
                  <a:schemeClr val="bg1"/>
                </a:solidFill>
              </a:endParaRPr>
            </a:p>
          </p:txBody>
        </p:sp>
      </p:grpSp>
      <p:cxnSp>
        <p:nvCxnSpPr>
          <p:cNvPr id="5" name="Straight Connector 4"/>
          <p:cNvCxnSpPr/>
          <p:nvPr/>
        </p:nvCxnSpPr>
        <p:spPr>
          <a:xfrm>
            <a:off x="0" y="5459218"/>
            <a:ext cx="4550347" cy="1"/>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00" name="Group 99"/>
          <p:cNvGrpSpPr/>
          <p:nvPr/>
        </p:nvGrpSpPr>
        <p:grpSpPr>
          <a:xfrm>
            <a:off x="-214572" y="5480420"/>
            <a:ext cx="1948372" cy="755702"/>
            <a:chOff x="-214572" y="5597318"/>
            <a:chExt cx="1948372" cy="755702"/>
          </a:xfrm>
        </p:grpSpPr>
        <p:cxnSp>
          <p:nvCxnSpPr>
            <p:cNvPr id="96" name="Elbow Connector 95"/>
            <p:cNvCxnSpPr/>
            <p:nvPr/>
          </p:nvCxnSpPr>
          <p:spPr>
            <a:xfrm rot="5400000">
              <a:off x="611336" y="5745597"/>
              <a:ext cx="471589" cy="175031"/>
            </a:xfrm>
            <a:prstGeom prst="bentConnector3">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214572" y="6045243"/>
              <a:ext cx="1948372" cy="307777"/>
            </a:xfrm>
            <a:prstGeom prst="rect">
              <a:avLst/>
            </a:prstGeom>
            <a:noFill/>
            <a:ln>
              <a:noFill/>
            </a:ln>
          </p:spPr>
          <p:txBody>
            <a:bodyPr wrap="square" rtlCol="0">
              <a:spAutoFit/>
            </a:bodyPr>
            <a:lstStyle/>
            <a:p>
              <a:pPr algn="ctr"/>
              <a:r>
                <a:rPr lang="en-US" sz="1400" dirty="0" smtClean="0">
                  <a:solidFill>
                    <a:schemeClr val="bg1"/>
                  </a:solidFill>
                </a:rPr>
                <a:t>Kingdom divided</a:t>
              </a:r>
              <a:endParaRPr lang="en-US" sz="1400" dirty="0">
                <a:solidFill>
                  <a:schemeClr val="bg1"/>
                </a:solidFill>
              </a:endParaRPr>
            </a:p>
          </p:txBody>
        </p:sp>
      </p:grpSp>
      <p:grpSp>
        <p:nvGrpSpPr>
          <p:cNvPr id="101" name="Group 100"/>
          <p:cNvGrpSpPr/>
          <p:nvPr/>
        </p:nvGrpSpPr>
        <p:grpSpPr>
          <a:xfrm>
            <a:off x="1548605" y="5460668"/>
            <a:ext cx="2098387" cy="1303702"/>
            <a:chOff x="-954670" y="5623246"/>
            <a:chExt cx="2098387" cy="1303702"/>
          </a:xfrm>
        </p:grpSpPr>
        <p:cxnSp>
          <p:nvCxnSpPr>
            <p:cNvPr id="102" name="Elbow Connector 101"/>
            <p:cNvCxnSpPr/>
            <p:nvPr/>
          </p:nvCxnSpPr>
          <p:spPr>
            <a:xfrm rot="5400000">
              <a:off x="1406" y="5716366"/>
              <a:ext cx="1027478" cy="841237"/>
            </a:xfrm>
            <a:prstGeom prst="bentConnector3">
              <a:avLst>
                <a:gd name="adj1" fmla="val 50000"/>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954670" y="6619171"/>
              <a:ext cx="2098387" cy="307777"/>
            </a:xfrm>
            <a:prstGeom prst="rect">
              <a:avLst/>
            </a:prstGeom>
            <a:noFill/>
            <a:ln>
              <a:noFill/>
            </a:ln>
          </p:spPr>
          <p:txBody>
            <a:bodyPr wrap="square" rtlCol="0">
              <a:spAutoFit/>
            </a:bodyPr>
            <a:lstStyle/>
            <a:p>
              <a:pPr algn="ctr"/>
              <a:r>
                <a:rPr lang="en-US" sz="1400" dirty="0" smtClean="0">
                  <a:solidFill>
                    <a:schemeClr val="bg1"/>
                  </a:solidFill>
                </a:rPr>
                <a:t>1</a:t>
              </a:r>
              <a:r>
                <a:rPr lang="en-US" sz="1400" baseline="30000" dirty="0" smtClean="0">
                  <a:solidFill>
                    <a:schemeClr val="bg1"/>
                  </a:solidFill>
                </a:rPr>
                <a:t>st</a:t>
              </a:r>
              <a:r>
                <a:rPr lang="en-US" sz="1400" dirty="0" smtClean="0">
                  <a:solidFill>
                    <a:schemeClr val="bg1"/>
                  </a:solidFill>
                </a:rPr>
                <a:t> Deportation: Daniel</a:t>
              </a:r>
              <a:endParaRPr lang="en-US" sz="1400" dirty="0">
                <a:solidFill>
                  <a:schemeClr val="bg1"/>
                </a:solidFill>
              </a:endParaRPr>
            </a:p>
          </p:txBody>
        </p:sp>
      </p:grpSp>
      <p:grpSp>
        <p:nvGrpSpPr>
          <p:cNvPr id="112" name="Group 111"/>
          <p:cNvGrpSpPr/>
          <p:nvPr/>
        </p:nvGrpSpPr>
        <p:grpSpPr>
          <a:xfrm>
            <a:off x="4669830" y="5456513"/>
            <a:ext cx="2098387" cy="1055689"/>
            <a:chOff x="-324844" y="5608760"/>
            <a:chExt cx="2098387" cy="1055689"/>
          </a:xfrm>
        </p:grpSpPr>
        <p:cxnSp>
          <p:nvCxnSpPr>
            <p:cNvPr id="113" name="Elbow Connector 112"/>
            <p:cNvCxnSpPr/>
            <p:nvPr/>
          </p:nvCxnSpPr>
          <p:spPr>
            <a:xfrm rot="5400000">
              <a:off x="439772" y="5893338"/>
              <a:ext cx="779464" cy="210308"/>
            </a:xfrm>
            <a:prstGeom prst="bentConnector3">
              <a:avLst>
                <a:gd name="adj1" fmla="val 50000"/>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4844" y="6356672"/>
              <a:ext cx="2098387" cy="307777"/>
            </a:xfrm>
            <a:prstGeom prst="rect">
              <a:avLst/>
            </a:prstGeom>
            <a:noFill/>
            <a:ln>
              <a:noFill/>
            </a:ln>
          </p:spPr>
          <p:txBody>
            <a:bodyPr wrap="square" rtlCol="0">
              <a:spAutoFit/>
            </a:bodyPr>
            <a:lstStyle/>
            <a:p>
              <a:pPr algn="ctr"/>
              <a:r>
                <a:rPr lang="en-US" sz="1400" dirty="0" smtClean="0">
                  <a:solidFill>
                    <a:schemeClr val="bg1"/>
                  </a:solidFill>
                </a:rPr>
                <a:t>Cyrus’ decree</a:t>
              </a:r>
              <a:endParaRPr lang="en-US" sz="1400" dirty="0">
                <a:solidFill>
                  <a:schemeClr val="bg1"/>
                </a:solidFill>
              </a:endParaRPr>
            </a:p>
          </p:txBody>
        </p:sp>
      </p:grpSp>
      <p:grpSp>
        <p:nvGrpSpPr>
          <p:cNvPr id="123" name="Group 122"/>
          <p:cNvGrpSpPr/>
          <p:nvPr/>
        </p:nvGrpSpPr>
        <p:grpSpPr>
          <a:xfrm>
            <a:off x="1516965" y="4246907"/>
            <a:ext cx="1948372" cy="576217"/>
            <a:chOff x="1516965" y="4217629"/>
            <a:chExt cx="1948372" cy="576217"/>
          </a:xfrm>
        </p:grpSpPr>
        <p:cxnSp>
          <p:nvCxnSpPr>
            <p:cNvPr id="119" name="Straight Arrow Connector 118"/>
            <p:cNvCxnSpPr/>
            <p:nvPr/>
          </p:nvCxnSpPr>
          <p:spPr>
            <a:xfrm>
              <a:off x="2491188" y="4217629"/>
              <a:ext cx="4677" cy="320658"/>
            </a:xfrm>
            <a:prstGeom prst="straightConnector1">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1516965" y="4486069"/>
              <a:ext cx="1948372" cy="307777"/>
            </a:xfrm>
            <a:prstGeom prst="rect">
              <a:avLst/>
            </a:prstGeom>
            <a:noFill/>
            <a:ln>
              <a:noFill/>
            </a:ln>
          </p:spPr>
          <p:txBody>
            <a:bodyPr wrap="square" rtlCol="0">
              <a:spAutoFit/>
            </a:bodyPr>
            <a:lstStyle/>
            <a:p>
              <a:pPr algn="ctr"/>
              <a:r>
                <a:rPr lang="en-US" sz="1400" dirty="0" smtClean="0">
                  <a:solidFill>
                    <a:schemeClr val="bg1"/>
                  </a:solidFill>
                </a:rPr>
                <a:t>Assyrian captivity</a:t>
              </a:r>
              <a:endParaRPr lang="en-US" sz="1400" dirty="0">
                <a:solidFill>
                  <a:schemeClr val="bg1"/>
                </a:solidFill>
              </a:endParaRPr>
            </a:p>
          </p:txBody>
        </p:sp>
      </p:grpSp>
      <p:grpSp>
        <p:nvGrpSpPr>
          <p:cNvPr id="125" name="Group 124"/>
          <p:cNvGrpSpPr/>
          <p:nvPr/>
        </p:nvGrpSpPr>
        <p:grpSpPr>
          <a:xfrm>
            <a:off x="3038328" y="5459218"/>
            <a:ext cx="1948372" cy="978552"/>
            <a:chOff x="1516965" y="3878398"/>
            <a:chExt cx="1948372" cy="978552"/>
          </a:xfrm>
        </p:grpSpPr>
        <p:cxnSp>
          <p:nvCxnSpPr>
            <p:cNvPr id="126" name="Straight Arrow Connector 125"/>
            <p:cNvCxnSpPr/>
            <p:nvPr/>
          </p:nvCxnSpPr>
          <p:spPr>
            <a:xfrm>
              <a:off x="2491151" y="3878398"/>
              <a:ext cx="0" cy="694439"/>
            </a:xfrm>
            <a:prstGeom prst="straightConnector1">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1516965" y="4549173"/>
              <a:ext cx="1948372" cy="307777"/>
            </a:xfrm>
            <a:prstGeom prst="rect">
              <a:avLst/>
            </a:prstGeom>
            <a:noFill/>
            <a:ln>
              <a:noFill/>
            </a:ln>
          </p:spPr>
          <p:txBody>
            <a:bodyPr wrap="square" rtlCol="0">
              <a:spAutoFit/>
            </a:bodyPr>
            <a:lstStyle/>
            <a:p>
              <a:pPr algn="ctr"/>
              <a:r>
                <a:rPr lang="en-US" sz="1400" dirty="0" smtClean="0">
                  <a:solidFill>
                    <a:schemeClr val="bg1"/>
                  </a:solidFill>
                </a:rPr>
                <a:t>2</a:t>
              </a:r>
              <a:r>
                <a:rPr lang="en-US" sz="1400" baseline="30000" dirty="0" smtClean="0">
                  <a:solidFill>
                    <a:schemeClr val="bg1"/>
                  </a:solidFill>
                </a:rPr>
                <a:t>nd</a:t>
              </a:r>
              <a:r>
                <a:rPr lang="en-US" sz="1400" dirty="0" smtClean="0">
                  <a:solidFill>
                    <a:schemeClr val="bg1"/>
                  </a:solidFill>
                </a:rPr>
                <a:t> Deportation: Ezekiel</a:t>
              </a:r>
              <a:endParaRPr lang="en-US" sz="1400" dirty="0">
                <a:solidFill>
                  <a:schemeClr val="bg1"/>
                </a:solidFill>
              </a:endParaRPr>
            </a:p>
          </p:txBody>
        </p:sp>
      </p:grpSp>
      <p:grpSp>
        <p:nvGrpSpPr>
          <p:cNvPr id="139" name="Group 138"/>
          <p:cNvGrpSpPr/>
          <p:nvPr/>
        </p:nvGrpSpPr>
        <p:grpSpPr>
          <a:xfrm>
            <a:off x="3608790" y="5480189"/>
            <a:ext cx="1948372" cy="639052"/>
            <a:chOff x="1516965" y="4338569"/>
            <a:chExt cx="1948372" cy="639052"/>
          </a:xfrm>
        </p:grpSpPr>
        <p:cxnSp>
          <p:nvCxnSpPr>
            <p:cNvPr id="140" name="Straight Arrow Connector 139"/>
            <p:cNvCxnSpPr/>
            <p:nvPr/>
          </p:nvCxnSpPr>
          <p:spPr>
            <a:xfrm>
              <a:off x="2491151" y="4338569"/>
              <a:ext cx="0" cy="234268"/>
            </a:xfrm>
            <a:prstGeom prst="straightConnector1">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1516965" y="4533397"/>
              <a:ext cx="1948372" cy="444224"/>
            </a:xfrm>
            <a:prstGeom prst="rect">
              <a:avLst/>
            </a:prstGeom>
            <a:noFill/>
            <a:ln>
              <a:noFill/>
            </a:ln>
          </p:spPr>
          <p:txBody>
            <a:bodyPr wrap="square" rtlCol="0">
              <a:spAutoFit/>
            </a:bodyPr>
            <a:lstStyle/>
            <a:p>
              <a:pPr algn="ctr">
                <a:lnSpc>
                  <a:spcPct val="80000"/>
                </a:lnSpc>
              </a:pPr>
              <a:r>
                <a:rPr lang="en-US" sz="1400" dirty="0" smtClean="0">
                  <a:solidFill>
                    <a:schemeClr val="bg1"/>
                  </a:solidFill>
                </a:rPr>
                <a:t>Jerusalem </a:t>
              </a:r>
            </a:p>
            <a:p>
              <a:pPr algn="ctr">
                <a:lnSpc>
                  <a:spcPct val="80000"/>
                </a:lnSpc>
              </a:pPr>
              <a:r>
                <a:rPr lang="en-US" sz="1400" dirty="0" smtClean="0">
                  <a:solidFill>
                    <a:schemeClr val="bg1"/>
                  </a:solidFill>
                </a:rPr>
                <a:t>destroyed</a:t>
              </a:r>
              <a:endParaRPr lang="en-US" sz="1400" dirty="0">
                <a:solidFill>
                  <a:schemeClr val="bg1"/>
                </a:solidFill>
              </a:endParaRPr>
            </a:p>
          </p:txBody>
        </p:sp>
      </p:grpSp>
      <p:grpSp>
        <p:nvGrpSpPr>
          <p:cNvPr id="153" name="Group 152"/>
          <p:cNvGrpSpPr/>
          <p:nvPr/>
        </p:nvGrpSpPr>
        <p:grpSpPr>
          <a:xfrm>
            <a:off x="5689286" y="5451330"/>
            <a:ext cx="1948372" cy="850592"/>
            <a:chOff x="3445061" y="4157310"/>
            <a:chExt cx="1948372" cy="850592"/>
          </a:xfrm>
        </p:grpSpPr>
        <p:cxnSp>
          <p:nvCxnSpPr>
            <p:cNvPr id="154" name="Straight Arrow Connector 153"/>
            <p:cNvCxnSpPr>
              <a:endCxn id="155" idx="0"/>
            </p:cNvCxnSpPr>
            <p:nvPr/>
          </p:nvCxnSpPr>
          <p:spPr>
            <a:xfrm flipH="1">
              <a:off x="4419247" y="4157310"/>
              <a:ext cx="4136" cy="406368"/>
            </a:xfrm>
            <a:prstGeom prst="straightConnector1">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445061" y="4563678"/>
              <a:ext cx="1948372" cy="444224"/>
            </a:xfrm>
            <a:prstGeom prst="rect">
              <a:avLst/>
            </a:prstGeom>
            <a:noFill/>
            <a:ln>
              <a:noFill/>
            </a:ln>
          </p:spPr>
          <p:txBody>
            <a:bodyPr wrap="square" rtlCol="0">
              <a:spAutoFit/>
            </a:bodyPr>
            <a:lstStyle/>
            <a:p>
              <a:pPr algn="ctr">
                <a:lnSpc>
                  <a:spcPct val="80000"/>
                </a:lnSpc>
              </a:pPr>
              <a:r>
                <a:rPr lang="en-US" sz="1400" dirty="0" smtClean="0">
                  <a:solidFill>
                    <a:schemeClr val="bg1"/>
                  </a:solidFill>
                </a:rPr>
                <a:t>Temple work</a:t>
              </a:r>
            </a:p>
            <a:p>
              <a:pPr algn="ctr">
                <a:lnSpc>
                  <a:spcPct val="80000"/>
                </a:lnSpc>
              </a:pPr>
              <a:r>
                <a:rPr lang="en-US" sz="1400" dirty="0" smtClean="0">
                  <a:solidFill>
                    <a:schemeClr val="bg1"/>
                  </a:solidFill>
                </a:rPr>
                <a:t>resumed</a:t>
              </a:r>
              <a:endParaRPr lang="en-US" sz="1400" dirty="0">
                <a:solidFill>
                  <a:schemeClr val="bg1"/>
                </a:solidFill>
              </a:endParaRPr>
            </a:p>
          </p:txBody>
        </p:sp>
      </p:grpSp>
      <p:grpSp>
        <p:nvGrpSpPr>
          <p:cNvPr id="157" name="Group 156"/>
          <p:cNvGrpSpPr/>
          <p:nvPr/>
        </p:nvGrpSpPr>
        <p:grpSpPr>
          <a:xfrm>
            <a:off x="6667607" y="5451331"/>
            <a:ext cx="1948372" cy="1199781"/>
            <a:chOff x="542676" y="5597318"/>
            <a:chExt cx="1948372" cy="1199781"/>
          </a:xfrm>
        </p:grpSpPr>
        <p:cxnSp>
          <p:nvCxnSpPr>
            <p:cNvPr id="158" name="Elbow Connector 157"/>
            <p:cNvCxnSpPr/>
            <p:nvPr/>
          </p:nvCxnSpPr>
          <p:spPr>
            <a:xfrm rot="16200000" flipH="1">
              <a:off x="831364" y="5700601"/>
              <a:ext cx="784646" cy="578080"/>
            </a:xfrm>
            <a:prstGeom prst="bentConnector3">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59" name="TextBox 158"/>
            <p:cNvSpPr txBox="1"/>
            <p:nvPr/>
          </p:nvSpPr>
          <p:spPr>
            <a:xfrm>
              <a:off x="542676" y="6352875"/>
              <a:ext cx="1948372" cy="444224"/>
            </a:xfrm>
            <a:prstGeom prst="rect">
              <a:avLst/>
            </a:prstGeom>
            <a:noFill/>
            <a:ln>
              <a:noFill/>
            </a:ln>
          </p:spPr>
          <p:txBody>
            <a:bodyPr wrap="square" rtlCol="0">
              <a:spAutoFit/>
            </a:bodyPr>
            <a:lstStyle/>
            <a:p>
              <a:pPr algn="ctr">
                <a:lnSpc>
                  <a:spcPct val="80000"/>
                </a:lnSpc>
              </a:pPr>
              <a:r>
                <a:rPr lang="en-US" sz="1400" dirty="0" smtClean="0">
                  <a:solidFill>
                    <a:schemeClr val="bg1"/>
                  </a:solidFill>
                </a:rPr>
                <a:t>Temple </a:t>
              </a:r>
            </a:p>
            <a:p>
              <a:pPr algn="ctr">
                <a:lnSpc>
                  <a:spcPct val="80000"/>
                </a:lnSpc>
              </a:pPr>
              <a:r>
                <a:rPr lang="en-US" sz="1400" dirty="0" smtClean="0">
                  <a:solidFill>
                    <a:schemeClr val="bg1"/>
                  </a:solidFill>
                </a:rPr>
                <a:t>completed</a:t>
              </a:r>
              <a:endParaRPr lang="en-US" sz="1400" dirty="0">
                <a:solidFill>
                  <a:schemeClr val="bg1"/>
                </a:solidFill>
              </a:endParaRPr>
            </a:p>
          </p:txBody>
        </p:sp>
      </p:grpSp>
      <p:grpSp>
        <p:nvGrpSpPr>
          <p:cNvPr id="166" name="Group 165"/>
          <p:cNvGrpSpPr/>
          <p:nvPr/>
        </p:nvGrpSpPr>
        <p:grpSpPr>
          <a:xfrm>
            <a:off x="7423783" y="5480189"/>
            <a:ext cx="1948372" cy="651178"/>
            <a:chOff x="3445061" y="4356724"/>
            <a:chExt cx="1948372" cy="651178"/>
          </a:xfrm>
        </p:grpSpPr>
        <p:cxnSp>
          <p:nvCxnSpPr>
            <p:cNvPr id="167" name="Straight Arrow Connector 166"/>
            <p:cNvCxnSpPr>
              <a:endCxn id="168" idx="0"/>
            </p:cNvCxnSpPr>
            <p:nvPr/>
          </p:nvCxnSpPr>
          <p:spPr>
            <a:xfrm flipH="1">
              <a:off x="4419247" y="4356724"/>
              <a:ext cx="4136" cy="206954"/>
            </a:xfrm>
            <a:prstGeom prst="straightConnector1">
              <a:avLst/>
            </a:prstGeom>
            <a:ln w="952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3445061" y="4563678"/>
              <a:ext cx="1948372" cy="444224"/>
            </a:xfrm>
            <a:prstGeom prst="rect">
              <a:avLst/>
            </a:prstGeom>
            <a:noFill/>
            <a:ln>
              <a:noFill/>
            </a:ln>
          </p:spPr>
          <p:txBody>
            <a:bodyPr wrap="square" rtlCol="0">
              <a:spAutoFit/>
            </a:bodyPr>
            <a:lstStyle/>
            <a:p>
              <a:pPr algn="ctr">
                <a:lnSpc>
                  <a:spcPct val="80000"/>
                </a:lnSpc>
              </a:pPr>
              <a:r>
                <a:rPr lang="en-US" sz="1400" dirty="0" smtClean="0">
                  <a:solidFill>
                    <a:schemeClr val="bg1"/>
                  </a:solidFill>
                </a:rPr>
                <a:t>Walls</a:t>
              </a:r>
            </a:p>
            <a:p>
              <a:pPr algn="ctr">
                <a:lnSpc>
                  <a:spcPct val="80000"/>
                </a:lnSpc>
              </a:pPr>
              <a:r>
                <a:rPr lang="en-US" sz="1400" dirty="0" smtClean="0">
                  <a:solidFill>
                    <a:schemeClr val="bg1"/>
                  </a:solidFill>
                </a:rPr>
                <a:t>rebuilt</a:t>
              </a:r>
              <a:endParaRPr lang="en-US" sz="1400" dirty="0">
                <a:solidFill>
                  <a:schemeClr val="bg1"/>
                </a:solidFill>
              </a:endParaRPr>
            </a:p>
          </p:txBody>
        </p:sp>
      </p:grpSp>
      <p:sp>
        <p:nvSpPr>
          <p:cNvPr id="172" name="TextBox 171"/>
          <p:cNvSpPr txBox="1"/>
          <p:nvPr/>
        </p:nvSpPr>
        <p:spPr>
          <a:xfrm>
            <a:off x="2852248" y="1254976"/>
            <a:ext cx="1269962" cy="323165"/>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NAHUM</a:t>
            </a:r>
          </a:p>
        </p:txBody>
      </p:sp>
      <p:sp>
        <p:nvSpPr>
          <p:cNvPr id="180" name="TextBox 179"/>
          <p:cNvSpPr txBox="1"/>
          <p:nvPr/>
        </p:nvSpPr>
        <p:spPr>
          <a:xfrm>
            <a:off x="1286211" y="1742770"/>
            <a:ext cx="1269962" cy="323165"/>
          </a:xfrm>
          <a:prstGeom prst="rect">
            <a:avLst/>
          </a:prstGeom>
          <a:solidFill>
            <a:schemeClr val="accent3">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AMOS</a:t>
            </a:r>
          </a:p>
        </p:txBody>
      </p:sp>
      <p:sp>
        <p:nvSpPr>
          <p:cNvPr id="183" name="TextBox 182"/>
          <p:cNvSpPr txBox="1"/>
          <p:nvPr/>
        </p:nvSpPr>
        <p:spPr>
          <a:xfrm>
            <a:off x="1397978" y="2229266"/>
            <a:ext cx="1269962" cy="346249"/>
          </a:xfrm>
          <a:prstGeom prst="rect">
            <a:avLst/>
          </a:prstGeom>
          <a:solidFill>
            <a:srgbClr val="C3D69B"/>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HOSEA</a:t>
            </a:r>
          </a:p>
        </p:txBody>
      </p:sp>
      <p:sp>
        <p:nvSpPr>
          <p:cNvPr id="186" name="TextBox 185"/>
          <p:cNvSpPr txBox="1"/>
          <p:nvPr/>
        </p:nvSpPr>
        <p:spPr>
          <a:xfrm>
            <a:off x="1573636" y="2738276"/>
            <a:ext cx="1269962" cy="346249"/>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MICAH</a:t>
            </a:r>
          </a:p>
        </p:txBody>
      </p:sp>
      <p:sp>
        <p:nvSpPr>
          <p:cNvPr id="187" name="TextBox 186"/>
          <p:cNvSpPr txBox="1"/>
          <p:nvPr/>
        </p:nvSpPr>
        <p:spPr>
          <a:xfrm>
            <a:off x="1020995" y="1254976"/>
            <a:ext cx="1269962" cy="323165"/>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JONAH</a:t>
            </a:r>
          </a:p>
        </p:txBody>
      </p:sp>
      <p:sp>
        <p:nvSpPr>
          <p:cNvPr id="188" name="TextBox 187"/>
          <p:cNvSpPr txBox="1"/>
          <p:nvPr/>
        </p:nvSpPr>
        <p:spPr>
          <a:xfrm>
            <a:off x="662551" y="261185"/>
            <a:ext cx="1269962" cy="323165"/>
          </a:xfrm>
          <a:prstGeom prst="rect">
            <a:avLst/>
          </a:prstGeom>
          <a:solidFill>
            <a:srgbClr val="FFFF00"/>
          </a:solidFill>
          <a:ln>
            <a:solidFill>
              <a:schemeClr val="bg1"/>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OBADIAH</a:t>
            </a:r>
          </a:p>
        </p:txBody>
      </p:sp>
      <p:sp>
        <p:nvSpPr>
          <p:cNvPr id="189" name="TextBox 188"/>
          <p:cNvSpPr txBox="1"/>
          <p:nvPr/>
        </p:nvSpPr>
        <p:spPr>
          <a:xfrm>
            <a:off x="810120" y="745000"/>
            <a:ext cx="1269962" cy="346249"/>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JOEL</a:t>
            </a:r>
          </a:p>
        </p:txBody>
      </p:sp>
      <p:sp>
        <p:nvSpPr>
          <p:cNvPr id="190" name="TextBox 189"/>
          <p:cNvSpPr txBox="1"/>
          <p:nvPr/>
        </p:nvSpPr>
        <p:spPr>
          <a:xfrm>
            <a:off x="2973270" y="1741940"/>
            <a:ext cx="1374808" cy="323165"/>
          </a:xfrm>
          <a:prstGeom prst="rect">
            <a:avLst/>
          </a:prstGeom>
          <a:solidFill>
            <a:srgbClr val="93CDDD"/>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ZEPHANIAH</a:t>
            </a:r>
          </a:p>
        </p:txBody>
      </p:sp>
      <p:sp>
        <p:nvSpPr>
          <p:cNvPr id="191" name="TextBox 190"/>
          <p:cNvSpPr txBox="1"/>
          <p:nvPr/>
        </p:nvSpPr>
        <p:spPr>
          <a:xfrm>
            <a:off x="3078116" y="2237154"/>
            <a:ext cx="1269962" cy="323165"/>
          </a:xfrm>
          <a:prstGeom prst="rect">
            <a:avLst/>
          </a:prstGeom>
          <a:solidFill>
            <a:srgbClr val="93CDDD"/>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b="1" dirty="0" smtClean="0">
                <a:solidFill>
                  <a:srgbClr val="000000"/>
                </a:solidFill>
              </a:rPr>
              <a:t>HABAKKUK</a:t>
            </a:r>
          </a:p>
        </p:txBody>
      </p:sp>
      <p:sp>
        <p:nvSpPr>
          <p:cNvPr id="192" name="TextBox 191"/>
          <p:cNvSpPr txBox="1"/>
          <p:nvPr/>
        </p:nvSpPr>
        <p:spPr>
          <a:xfrm>
            <a:off x="6514825" y="2988181"/>
            <a:ext cx="1269962" cy="346249"/>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HAGGAI</a:t>
            </a:r>
          </a:p>
        </p:txBody>
      </p:sp>
      <p:sp>
        <p:nvSpPr>
          <p:cNvPr id="193" name="TextBox 192"/>
          <p:cNvSpPr txBox="1"/>
          <p:nvPr/>
        </p:nvSpPr>
        <p:spPr>
          <a:xfrm>
            <a:off x="6518188" y="3514832"/>
            <a:ext cx="1372607" cy="346249"/>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ZECHARIAH</a:t>
            </a:r>
          </a:p>
        </p:txBody>
      </p:sp>
      <p:sp>
        <p:nvSpPr>
          <p:cNvPr id="194" name="TextBox 193"/>
          <p:cNvSpPr txBox="1"/>
          <p:nvPr/>
        </p:nvSpPr>
        <p:spPr>
          <a:xfrm>
            <a:off x="7780268" y="4037872"/>
            <a:ext cx="1269962" cy="346249"/>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b="1" dirty="0" smtClean="0">
                <a:solidFill>
                  <a:srgbClr val="000000"/>
                </a:solidFill>
              </a:rPr>
              <a:t>MALACHI</a:t>
            </a:r>
          </a:p>
        </p:txBody>
      </p:sp>
      <p:sp>
        <p:nvSpPr>
          <p:cNvPr id="195" name="TextBox 194"/>
          <p:cNvSpPr txBox="1"/>
          <p:nvPr/>
        </p:nvSpPr>
        <p:spPr>
          <a:xfrm>
            <a:off x="4287055" y="562674"/>
            <a:ext cx="4560495" cy="528350"/>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3400" b="1" dirty="0" smtClean="0">
                <a:solidFill>
                  <a:srgbClr val="000000"/>
                </a:solidFill>
              </a:rPr>
              <a:t>THE MINOR PROPHETS </a:t>
            </a:r>
          </a:p>
        </p:txBody>
      </p:sp>
      <p:sp>
        <p:nvSpPr>
          <p:cNvPr id="214" name="TextBox 213"/>
          <p:cNvSpPr txBox="1"/>
          <p:nvPr/>
        </p:nvSpPr>
        <p:spPr>
          <a:xfrm>
            <a:off x="4290823" y="998784"/>
            <a:ext cx="4560495" cy="348813"/>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2000" b="1" dirty="0" smtClean="0">
                <a:solidFill>
                  <a:srgbClr val="000000"/>
                </a:solidFill>
              </a:rPr>
              <a:t>(who preached a </a:t>
            </a:r>
            <a:r>
              <a:rPr lang="en-US" sz="2000" b="1" u="sng" dirty="0" smtClean="0">
                <a:solidFill>
                  <a:srgbClr val="000000"/>
                </a:solidFill>
              </a:rPr>
              <a:t>MAJOR</a:t>
            </a:r>
            <a:r>
              <a:rPr lang="en-US" sz="2000" b="1" dirty="0" smtClean="0">
                <a:solidFill>
                  <a:srgbClr val="000000"/>
                </a:solidFill>
              </a:rPr>
              <a:t> message!)</a:t>
            </a:r>
            <a:endParaRPr lang="en-US" sz="2000" b="1" dirty="0">
              <a:solidFill>
                <a:srgbClr val="000000"/>
              </a:solidFill>
            </a:endParaRPr>
          </a:p>
        </p:txBody>
      </p:sp>
    </p:spTree>
    <p:extLst>
      <p:ext uri="{BB962C8B-B14F-4D97-AF65-F5344CB8AC3E}">
        <p14:creationId xmlns:p14="http://schemas.microsoft.com/office/powerpoint/2010/main" val="118571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p:cTn id="7" dur="1000" fill="hold"/>
                                        <p:tgtEl>
                                          <p:spTgt spid="214"/>
                                        </p:tgtEl>
                                        <p:attrNameLst>
                                          <p:attrName>ppt_w</p:attrName>
                                        </p:attrNameLst>
                                      </p:cBhvr>
                                      <p:tavLst>
                                        <p:tav tm="0">
                                          <p:val>
                                            <p:strVal val="#ppt_w*0.70"/>
                                          </p:val>
                                        </p:tav>
                                        <p:tav tm="100000">
                                          <p:val>
                                            <p:strVal val="#ppt_w"/>
                                          </p:val>
                                        </p:tav>
                                      </p:tavLst>
                                    </p:anim>
                                    <p:anim calcmode="lin" valueType="num">
                                      <p:cBhvr>
                                        <p:cTn id="8" dur="1000" fill="hold"/>
                                        <p:tgtEl>
                                          <p:spTgt spid="214"/>
                                        </p:tgtEl>
                                        <p:attrNameLst>
                                          <p:attrName>ppt_h</p:attrName>
                                        </p:attrNameLst>
                                      </p:cBhvr>
                                      <p:tavLst>
                                        <p:tav tm="0">
                                          <p:val>
                                            <p:strVal val="#ppt_h"/>
                                          </p:val>
                                        </p:tav>
                                        <p:tav tm="100000">
                                          <p:val>
                                            <p:strVal val="#ppt_h"/>
                                          </p:val>
                                        </p:tav>
                                      </p:tavLst>
                                    </p:anim>
                                    <p:animEffect transition="in" filter="fade">
                                      <p:cBhvr>
                                        <p:cTn id="9" dur="1000"/>
                                        <p:tgtEl>
                                          <p:spTgt spid="21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98"/>
                                        </p:tgtEl>
                                        <p:attrNameLst>
                                          <p:attrName>style.visibility</p:attrName>
                                        </p:attrNameLst>
                                      </p:cBhvr>
                                      <p:to>
                                        <p:strVal val="visible"/>
                                      </p:to>
                                    </p:set>
                                    <p:animEffect transition="in" filter="fade">
                                      <p:cBhvr>
                                        <p:cTn id="14" dur="1000"/>
                                        <p:tgtEl>
                                          <p:spTgt spid="198"/>
                                        </p:tgtEl>
                                      </p:cBhvr>
                                    </p:animEffect>
                                    <p:anim calcmode="lin" valueType="num">
                                      <p:cBhvr>
                                        <p:cTn id="15" dur="1000" fill="hold"/>
                                        <p:tgtEl>
                                          <p:spTgt spid="198"/>
                                        </p:tgtEl>
                                        <p:attrNameLst>
                                          <p:attrName>ppt_x</p:attrName>
                                        </p:attrNameLst>
                                      </p:cBhvr>
                                      <p:tavLst>
                                        <p:tav tm="0">
                                          <p:val>
                                            <p:strVal val="#ppt_x"/>
                                          </p:val>
                                        </p:tav>
                                        <p:tav tm="100000">
                                          <p:val>
                                            <p:strVal val="#ppt_x"/>
                                          </p:val>
                                        </p:tav>
                                      </p:tavLst>
                                    </p:anim>
                                    <p:anim calcmode="lin" valueType="num">
                                      <p:cBhvr>
                                        <p:cTn id="16" dur="900" decel="100000" fill="hold"/>
                                        <p:tgtEl>
                                          <p:spTgt spid="19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98"/>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5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900" decel="100000" fill="hold"/>
                                        <p:tgtEl>
                                          <p:spTgt spid="19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99"/>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3"/>
                                        </p:tgtEl>
                                        <p:attrNameLst>
                                          <p:attrName>style.visibility</p:attrName>
                                        </p:attrNameLst>
                                      </p:cBhvr>
                                      <p:to>
                                        <p:strVal val="visible"/>
                                      </p:to>
                                    </p:set>
                                    <p:animEffect transition="in" filter="fade">
                                      <p:cBhvr>
                                        <p:cTn id="33" dur="500"/>
                                        <p:tgtEl>
                                          <p:spTgt spid="123"/>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200"/>
                                        </p:tgtEl>
                                        <p:attrNameLst>
                                          <p:attrName>style.visibility</p:attrName>
                                        </p:attrNameLst>
                                      </p:cBhvr>
                                      <p:to>
                                        <p:strVal val="visible"/>
                                      </p:to>
                                    </p:set>
                                    <p:animEffect transition="in" filter="fade">
                                      <p:cBhvr>
                                        <p:cTn id="38" dur="1000"/>
                                        <p:tgtEl>
                                          <p:spTgt spid="200"/>
                                        </p:tgtEl>
                                      </p:cBhvr>
                                    </p:animEffect>
                                    <p:anim calcmode="lin" valueType="num">
                                      <p:cBhvr>
                                        <p:cTn id="39" dur="1000" fill="hold"/>
                                        <p:tgtEl>
                                          <p:spTgt spid="200"/>
                                        </p:tgtEl>
                                        <p:attrNameLst>
                                          <p:attrName>ppt_x</p:attrName>
                                        </p:attrNameLst>
                                      </p:cBhvr>
                                      <p:tavLst>
                                        <p:tav tm="0">
                                          <p:val>
                                            <p:strVal val="#ppt_x"/>
                                          </p:val>
                                        </p:tav>
                                        <p:tav tm="100000">
                                          <p:val>
                                            <p:strVal val="#ppt_x"/>
                                          </p:val>
                                        </p:tav>
                                      </p:tavLst>
                                    </p:anim>
                                    <p:anim calcmode="lin" valueType="num">
                                      <p:cBhvr>
                                        <p:cTn id="40" dur="900" decel="100000" fill="hold"/>
                                        <p:tgtEl>
                                          <p:spTgt spid="20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00"/>
                                        </p:tgtEl>
                                        <p:attrNameLst>
                                          <p:attrName>ppt_y</p:attrName>
                                        </p:attrNameLst>
                                      </p:cBhvr>
                                      <p:tavLst>
                                        <p:tav tm="0">
                                          <p:val>
                                            <p:strVal val="#ppt_y-.03"/>
                                          </p:val>
                                        </p:tav>
                                        <p:tav tm="100000">
                                          <p:val>
                                            <p:strVal val="#ppt_y"/>
                                          </p:val>
                                        </p:tav>
                                      </p:tavLst>
                                    </p:anim>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fade">
                                      <p:cBhvr>
                                        <p:cTn id="45" dur="500"/>
                                        <p:tgtEl>
                                          <p:spTgt spid="101"/>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201"/>
                                        </p:tgtEl>
                                        <p:attrNameLst>
                                          <p:attrName>style.visibility</p:attrName>
                                        </p:attrNameLst>
                                      </p:cBhvr>
                                      <p:to>
                                        <p:strVal val="visible"/>
                                      </p:to>
                                    </p:set>
                                    <p:animEffect transition="in" filter="fade">
                                      <p:cBhvr>
                                        <p:cTn id="50" dur="1000"/>
                                        <p:tgtEl>
                                          <p:spTgt spid="201"/>
                                        </p:tgtEl>
                                      </p:cBhvr>
                                    </p:animEffect>
                                    <p:anim calcmode="lin" valueType="num">
                                      <p:cBhvr>
                                        <p:cTn id="51" dur="1000" fill="hold"/>
                                        <p:tgtEl>
                                          <p:spTgt spid="201"/>
                                        </p:tgtEl>
                                        <p:attrNameLst>
                                          <p:attrName>ppt_x</p:attrName>
                                        </p:attrNameLst>
                                      </p:cBhvr>
                                      <p:tavLst>
                                        <p:tav tm="0">
                                          <p:val>
                                            <p:strVal val="#ppt_x"/>
                                          </p:val>
                                        </p:tav>
                                        <p:tav tm="100000">
                                          <p:val>
                                            <p:strVal val="#ppt_x"/>
                                          </p:val>
                                        </p:tav>
                                      </p:tavLst>
                                    </p:anim>
                                    <p:anim calcmode="lin" valueType="num">
                                      <p:cBhvr>
                                        <p:cTn id="52" dur="900" decel="100000" fill="hold"/>
                                        <p:tgtEl>
                                          <p:spTgt spid="201"/>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01"/>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125"/>
                                        </p:tgtEl>
                                        <p:attrNameLst>
                                          <p:attrName>style.visibility</p:attrName>
                                        </p:attrNameLst>
                                      </p:cBhvr>
                                      <p:to>
                                        <p:strVal val="visible"/>
                                      </p:to>
                                    </p:set>
                                    <p:animEffect transition="in" filter="fade">
                                      <p:cBhvr>
                                        <p:cTn id="57" dur="500"/>
                                        <p:tgtEl>
                                          <p:spTgt spid="125"/>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fade">
                                      <p:cBhvr>
                                        <p:cTn id="62" dur="1000"/>
                                        <p:tgtEl>
                                          <p:spTgt spid="202"/>
                                        </p:tgtEl>
                                      </p:cBhvr>
                                    </p:animEffect>
                                    <p:anim calcmode="lin" valueType="num">
                                      <p:cBhvr>
                                        <p:cTn id="63" dur="1000" fill="hold"/>
                                        <p:tgtEl>
                                          <p:spTgt spid="202"/>
                                        </p:tgtEl>
                                        <p:attrNameLst>
                                          <p:attrName>ppt_x</p:attrName>
                                        </p:attrNameLst>
                                      </p:cBhvr>
                                      <p:tavLst>
                                        <p:tav tm="0">
                                          <p:val>
                                            <p:strVal val="#ppt_x"/>
                                          </p:val>
                                        </p:tav>
                                        <p:tav tm="100000">
                                          <p:val>
                                            <p:strVal val="#ppt_x"/>
                                          </p:val>
                                        </p:tav>
                                      </p:tavLst>
                                    </p:anim>
                                    <p:anim calcmode="lin" valueType="num">
                                      <p:cBhvr>
                                        <p:cTn id="64" dur="900" decel="100000" fill="hold"/>
                                        <p:tgtEl>
                                          <p:spTgt spid="202"/>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02"/>
                                        </p:tgtEl>
                                        <p:attrNameLst>
                                          <p:attrName>ppt_y</p:attrName>
                                        </p:attrNameLst>
                                      </p:cBhvr>
                                      <p:tavLst>
                                        <p:tav tm="0">
                                          <p:val>
                                            <p:strVal val="#ppt_y-.03"/>
                                          </p:val>
                                        </p:tav>
                                        <p:tav tm="100000">
                                          <p:val>
                                            <p:strVal val="#ppt_y"/>
                                          </p:val>
                                        </p:tav>
                                      </p:tavLst>
                                    </p:anim>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fade">
                                      <p:cBhvr>
                                        <p:cTn id="69" dur="500"/>
                                        <p:tgtEl>
                                          <p:spTgt spid="139"/>
                                        </p:tgtEl>
                                      </p:cBhvr>
                                    </p:animEffect>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203"/>
                                        </p:tgtEl>
                                        <p:attrNameLst>
                                          <p:attrName>style.visibility</p:attrName>
                                        </p:attrNameLst>
                                      </p:cBhvr>
                                      <p:to>
                                        <p:strVal val="visible"/>
                                      </p:to>
                                    </p:set>
                                    <p:animEffect transition="in" filter="fade">
                                      <p:cBhvr>
                                        <p:cTn id="74" dur="1000"/>
                                        <p:tgtEl>
                                          <p:spTgt spid="203"/>
                                        </p:tgtEl>
                                      </p:cBhvr>
                                    </p:animEffect>
                                    <p:anim calcmode="lin" valueType="num">
                                      <p:cBhvr>
                                        <p:cTn id="75" dur="1000" fill="hold"/>
                                        <p:tgtEl>
                                          <p:spTgt spid="203"/>
                                        </p:tgtEl>
                                        <p:attrNameLst>
                                          <p:attrName>ppt_x</p:attrName>
                                        </p:attrNameLst>
                                      </p:cBhvr>
                                      <p:tavLst>
                                        <p:tav tm="0">
                                          <p:val>
                                            <p:strVal val="#ppt_x"/>
                                          </p:val>
                                        </p:tav>
                                        <p:tav tm="100000">
                                          <p:val>
                                            <p:strVal val="#ppt_x"/>
                                          </p:val>
                                        </p:tav>
                                      </p:tavLst>
                                    </p:anim>
                                    <p:anim calcmode="lin" valueType="num">
                                      <p:cBhvr>
                                        <p:cTn id="76" dur="900" decel="100000" fill="hold"/>
                                        <p:tgtEl>
                                          <p:spTgt spid="203"/>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112"/>
                                        </p:tgtEl>
                                        <p:attrNameLst>
                                          <p:attrName>style.visibility</p:attrName>
                                        </p:attrNameLst>
                                      </p:cBhvr>
                                      <p:to>
                                        <p:strVal val="visible"/>
                                      </p:to>
                                    </p:set>
                                    <p:animEffect transition="in" filter="fade">
                                      <p:cBhvr>
                                        <p:cTn id="81" dur="500"/>
                                        <p:tgtEl>
                                          <p:spTgt spid="112"/>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nodeType="clickEffect">
                                  <p:stCondLst>
                                    <p:cond delay="0"/>
                                  </p:stCondLst>
                                  <p:childTnLst>
                                    <p:set>
                                      <p:cBhvr>
                                        <p:cTn id="85" dur="1" fill="hold">
                                          <p:stCondLst>
                                            <p:cond delay="0"/>
                                          </p:stCondLst>
                                        </p:cTn>
                                        <p:tgtEl>
                                          <p:spTgt spid="204"/>
                                        </p:tgtEl>
                                        <p:attrNameLst>
                                          <p:attrName>style.visibility</p:attrName>
                                        </p:attrNameLst>
                                      </p:cBhvr>
                                      <p:to>
                                        <p:strVal val="visible"/>
                                      </p:to>
                                    </p:set>
                                    <p:animEffect transition="in" filter="fade">
                                      <p:cBhvr>
                                        <p:cTn id="86" dur="1000"/>
                                        <p:tgtEl>
                                          <p:spTgt spid="204"/>
                                        </p:tgtEl>
                                      </p:cBhvr>
                                    </p:animEffect>
                                    <p:anim calcmode="lin" valueType="num">
                                      <p:cBhvr>
                                        <p:cTn id="87" dur="1000" fill="hold"/>
                                        <p:tgtEl>
                                          <p:spTgt spid="204"/>
                                        </p:tgtEl>
                                        <p:attrNameLst>
                                          <p:attrName>ppt_x</p:attrName>
                                        </p:attrNameLst>
                                      </p:cBhvr>
                                      <p:tavLst>
                                        <p:tav tm="0">
                                          <p:val>
                                            <p:strVal val="#ppt_x"/>
                                          </p:val>
                                        </p:tav>
                                        <p:tav tm="100000">
                                          <p:val>
                                            <p:strVal val="#ppt_x"/>
                                          </p:val>
                                        </p:tav>
                                      </p:tavLst>
                                    </p:anim>
                                    <p:anim calcmode="lin" valueType="num">
                                      <p:cBhvr>
                                        <p:cTn id="88" dur="900" decel="100000" fill="hold"/>
                                        <p:tgtEl>
                                          <p:spTgt spid="204"/>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204"/>
                                        </p:tgtEl>
                                        <p:attrNameLst>
                                          <p:attrName>ppt_y</p:attrName>
                                        </p:attrNameLst>
                                      </p:cBhvr>
                                      <p:tavLst>
                                        <p:tav tm="0">
                                          <p:val>
                                            <p:strVal val="#ppt_y-.03"/>
                                          </p:val>
                                        </p:tav>
                                        <p:tav tm="100000">
                                          <p:val>
                                            <p:strVal val="#ppt_y"/>
                                          </p:val>
                                        </p:tav>
                                      </p:tavLst>
                                    </p:anim>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153"/>
                                        </p:tgtEl>
                                        <p:attrNameLst>
                                          <p:attrName>style.visibility</p:attrName>
                                        </p:attrNameLst>
                                      </p:cBhvr>
                                      <p:to>
                                        <p:strVal val="visible"/>
                                      </p:to>
                                    </p:set>
                                    <p:animEffect transition="in" filter="fade">
                                      <p:cBhvr>
                                        <p:cTn id="93" dur="500"/>
                                        <p:tgtEl>
                                          <p:spTgt spid="153"/>
                                        </p:tgtEl>
                                      </p:cBhvr>
                                    </p:animEffect>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nodeType="clickEffect">
                                  <p:stCondLst>
                                    <p:cond delay="0"/>
                                  </p:stCondLst>
                                  <p:childTnLst>
                                    <p:set>
                                      <p:cBhvr>
                                        <p:cTn id="97" dur="1" fill="hold">
                                          <p:stCondLst>
                                            <p:cond delay="0"/>
                                          </p:stCondLst>
                                        </p:cTn>
                                        <p:tgtEl>
                                          <p:spTgt spid="205"/>
                                        </p:tgtEl>
                                        <p:attrNameLst>
                                          <p:attrName>style.visibility</p:attrName>
                                        </p:attrNameLst>
                                      </p:cBhvr>
                                      <p:to>
                                        <p:strVal val="visible"/>
                                      </p:to>
                                    </p:set>
                                    <p:animEffect transition="in" filter="fade">
                                      <p:cBhvr>
                                        <p:cTn id="98" dur="1000"/>
                                        <p:tgtEl>
                                          <p:spTgt spid="205"/>
                                        </p:tgtEl>
                                      </p:cBhvr>
                                    </p:animEffect>
                                    <p:anim calcmode="lin" valueType="num">
                                      <p:cBhvr>
                                        <p:cTn id="99" dur="1000" fill="hold"/>
                                        <p:tgtEl>
                                          <p:spTgt spid="205"/>
                                        </p:tgtEl>
                                        <p:attrNameLst>
                                          <p:attrName>ppt_x</p:attrName>
                                        </p:attrNameLst>
                                      </p:cBhvr>
                                      <p:tavLst>
                                        <p:tav tm="0">
                                          <p:val>
                                            <p:strVal val="#ppt_x"/>
                                          </p:val>
                                        </p:tav>
                                        <p:tav tm="100000">
                                          <p:val>
                                            <p:strVal val="#ppt_x"/>
                                          </p:val>
                                        </p:tav>
                                      </p:tavLst>
                                    </p:anim>
                                    <p:anim calcmode="lin" valueType="num">
                                      <p:cBhvr>
                                        <p:cTn id="100" dur="900" decel="100000" fill="hold"/>
                                        <p:tgtEl>
                                          <p:spTgt spid="205"/>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05"/>
                                        </p:tgtEl>
                                        <p:attrNameLst>
                                          <p:attrName>ppt_y</p:attrName>
                                        </p:attrNameLst>
                                      </p:cBhvr>
                                      <p:tavLst>
                                        <p:tav tm="0">
                                          <p:val>
                                            <p:strVal val="#ppt_y-.03"/>
                                          </p:val>
                                        </p:tav>
                                        <p:tav tm="100000">
                                          <p:val>
                                            <p:strVal val="#ppt_y"/>
                                          </p:val>
                                        </p:tav>
                                      </p:tavLst>
                                    </p:anim>
                                  </p:childTnLst>
                                </p:cTn>
                              </p:par>
                            </p:childTnLst>
                          </p:cTn>
                        </p:par>
                        <p:par>
                          <p:cTn id="102" fill="hold">
                            <p:stCondLst>
                              <p:cond delay="1000"/>
                            </p:stCondLst>
                            <p:childTnLst>
                              <p:par>
                                <p:cTn id="103" presetID="10" presetClass="entr" presetSubtype="0" fill="hold" nodeType="afterEffect">
                                  <p:stCondLst>
                                    <p:cond delay="0"/>
                                  </p:stCondLst>
                                  <p:childTnLst>
                                    <p:set>
                                      <p:cBhvr>
                                        <p:cTn id="104" dur="1" fill="hold">
                                          <p:stCondLst>
                                            <p:cond delay="0"/>
                                          </p:stCondLst>
                                        </p:cTn>
                                        <p:tgtEl>
                                          <p:spTgt spid="157"/>
                                        </p:tgtEl>
                                        <p:attrNameLst>
                                          <p:attrName>style.visibility</p:attrName>
                                        </p:attrNameLst>
                                      </p:cBhvr>
                                      <p:to>
                                        <p:strVal val="visible"/>
                                      </p:to>
                                    </p:set>
                                    <p:animEffect transition="in" filter="fade">
                                      <p:cBhvr>
                                        <p:cTn id="105" dur="500"/>
                                        <p:tgtEl>
                                          <p:spTgt spid="157"/>
                                        </p:tgtEl>
                                      </p:cBhvr>
                                    </p:animEffect>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nodeType="clickEffect">
                                  <p:stCondLst>
                                    <p:cond delay="0"/>
                                  </p:stCondLst>
                                  <p:childTnLst>
                                    <p:set>
                                      <p:cBhvr>
                                        <p:cTn id="109" dur="1" fill="hold">
                                          <p:stCondLst>
                                            <p:cond delay="0"/>
                                          </p:stCondLst>
                                        </p:cTn>
                                        <p:tgtEl>
                                          <p:spTgt spid="206"/>
                                        </p:tgtEl>
                                        <p:attrNameLst>
                                          <p:attrName>style.visibility</p:attrName>
                                        </p:attrNameLst>
                                      </p:cBhvr>
                                      <p:to>
                                        <p:strVal val="visible"/>
                                      </p:to>
                                    </p:set>
                                    <p:animEffect transition="in" filter="fade">
                                      <p:cBhvr>
                                        <p:cTn id="110" dur="1000"/>
                                        <p:tgtEl>
                                          <p:spTgt spid="206"/>
                                        </p:tgtEl>
                                      </p:cBhvr>
                                    </p:animEffect>
                                    <p:anim calcmode="lin" valueType="num">
                                      <p:cBhvr>
                                        <p:cTn id="111" dur="1000" fill="hold"/>
                                        <p:tgtEl>
                                          <p:spTgt spid="206"/>
                                        </p:tgtEl>
                                        <p:attrNameLst>
                                          <p:attrName>ppt_x</p:attrName>
                                        </p:attrNameLst>
                                      </p:cBhvr>
                                      <p:tavLst>
                                        <p:tav tm="0">
                                          <p:val>
                                            <p:strVal val="#ppt_x"/>
                                          </p:val>
                                        </p:tav>
                                        <p:tav tm="100000">
                                          <p:val>
                                            <p:strVal val="#ppt_x"/>
                                          </p:val>
                                        </p:tav>
                                      </p:tavLst>
                                    </p:anim>
                                    <p:anim calcmode="lin" valueType="num">
                                      <p:cBhvr>
                                        <p:cTn id="112" dur="900" decel="100000" fill="hold"/>
                                        <p:tgtEl>
                                          <p:spTgt spid="206"/>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206"/>
                                        </p:tgtEl>
                                        <p:attrNameLst>
                                          <p:attrName>ppt_y</p:attrName>
                                        </p:attrNameLst>
                                      </p:cBhvr>
                                      <p:tavLst>
                                        <p:tav tm="0">
                                          <p:val>
                                            <p:strVal val="#ppt_y-.03"/>
                                          </p:val>
                                        </p:tav>
                                        <p:tav tm="100000">
                                          <p:val>
                                            <p:strVal val="#ppt_y"/>
                                          </p:val>
                                        </p:tav>
                                      </p:tavLst>
                                    </p:anim>
                                  </p:childTnLst>
                                </p:cTn>
                              </p:par>
                            </p:childTnLst>
                          </p:cTn>
                        </p:par>
                        <p:par>
                          <p:cTn id="114" fill="hold">
                            <p:stCondLst>
                              <p:cond delay="1000"/>
                            </p:stCondLst>
                            <p:childTnLst>
                              <p:par>
                                <p:cTn id="115" presetID="10" presetClass="entr" presetSubtype="0" fill="hold" nodeType="afterEffect">
                                  <p:stCondLst>
                                    <p:cond delay="0"/>
                                  </p:stCondLst>
                                  <p:childTnLst>
                                    <p:set>
                                      <p:cBhvr>
                                        <p:cTn id="116" dur="1" fill="hold">
                                          <p:stCondLst>
                                            <p:cond delay="0"/>
                                          </p:stCondLst>
                                        </p:cTn>
                                        <p:tgtEl>
                                          <p:spTgt spid="166"/>
                                        </p:tgtEl>
                                        <p:attrNameLst>
                                          <p:attrName>style.visibility</p:attrName>
                                        </p:attrNameLst>
                                      </p:cBhvr>
                                      <p:to>
                                        <p:strVal val="visible"/>
                                      </p:to>
                                    </p:set>
                                    <p:animEffect transition="in" filter="fade">
                                      <p:cBhvr>
                                        <p:cTn id="117" dur="500"/>
                                        <p:tgtEl>
                                          <p:spTgt spid="16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88"/>
                                        </p:tgtEl>
                                        <p:attrNameLst>
                                          <p:attrName>style.visibility</p:attrName>
                                        </p:attrNameLst>
                                      </p:cBhvr>
                                      <p:to>
                                        <p:strVal val="visible"/>
                                      </p:to>
                                    </p:set>
                                    <p:animEffect transition="in" filter="fade">
                                      <p:cBhvr>
                                        <p:cTn id="122" dur="500"/>
                                        <p:tgtEl>
                                          <p:spTgt spid="18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89"/>
                                        </p:tgtEl>
                                        <p:attrNameLst>
                                          <p:attrName>style.visibility</p:attrName>
                                        </p:attrNameLst>
                                      </p:cBhvr>
                                      <p:to>
                                        <p:strVal val="visible"/>
                                      </p:to>
                                    </p:set>
                                    <p:animEffect transition="in" filter="fade">
                                      <p:cBhvr>
                                        <p:cTn id="127" dur="500"/>
                                        <p:tgtEl>
                                          <p:spTgt spid="18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87"/>
                                        </p:tgtEl>
                                        <p:attrNameLst>
                                          <p:attrName>style.visibility</p:attrName>
                                        </p:attrNameLst>
                                      </p:cBhvr>
                                      <p:to>
                                        <p:strVal val="visible"/>
                                      </p:to>
                                    </p:set>
                                    <p:animEffect transition="in" filter="fade">
                                      <p:cBhvr>
                                        <p:cTn id="132" dur="500"/>
                                        <p:tgtEl>
                                          <p:spTgt spid="18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80"/>
                                        </p:tgtEl>
                                        <p:attrNameLst>
                                          <p:attrName>style.visibility</p:attrName>
                                        </p:attrNameLst>
                                      </p:cBhvr>
                                      <p:to>
                                        <p:strVal val="visible"/>
                                      </p:to>
                                    </p:set>
                                    <p:animEffect transition="in" filter="fade">
                                      <p:cBhvr>
                                        <p:cTn id="137" dur="500"/>
                                        <p:tgtEl>
                                          <p:spTgt spid="18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83"/>
                                        </p:tgtEl>
                                        <p:attrNameLst>
                                          <p:attrName>style.visibility</p:attrName>
                                        </p:attrNameLst>
                                      </p:cBhvr>
                                      <p:to>
                                        <p:strVal val="visible"/>
                                      </p:to>
                                    </p:set>
                                    <p:animEffect transition="in" filter="fade">
                                      <p:cBhvr>
                                        <p:cTn id="142" dur="500"/>
                                        <p:tgtEl>
                                          <p:spTgt spid="183"/>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86"/>
                                        </p:tgtEl>
                                        <p:attrNameLst>
                                          <p:attrName>style.visibility</p:attrName>
                                        </p:attrNameLst>
                                      </p:cBhvr>
                                      <p:to>
                                        <p:strVal val="visible"/>
                                      </p:to>
                                    </p:set>
                                    <p:animEffect transition="in" filter="fade">
                                      <p:cBhvr>
                                        <p:cTn id="147" dur="500"/>
                                        <p:tgtEl>
                                          <p:spTgt spid="18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72"/>
                                        </p:tgtEl>
                                        <p:attrNameLst>
                                          <p:attrName>style.visibility</p:attrName>
                                        </p:attrNameLst>
                                      </p:cBhvr>
                                      <p:to>
                                        <p:strVal val="visible"/>
                                      </p:to>
                                    </p:set>
                                    <p:animEffect transition="in" filter="fade">
                                      <p:cBhvr>
                                        <p:cTn id="152" dur="500"/>
                                        <p:tgtEl>
                                          <p:spTgt spid="1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90"/>
                                        </p:tgtEl>
                                        <p:attrNameLst>
                                          <p:attrName>style.visibility</p:attrName>
                                        </p:attrNameLst>
                                      </p:cBhvr>
                                      <p:to>
                                        <p:strVal val="visible"/>
                                      </p:to>
                                    </p:set>
                                    <p:animEffect transition="in" filter="fade">
                                      <p:cBhvr>
                                        <p:cTn id="157" dur="500"/>
                                        <p:tgtEl>
                                          <p:spTgt spid="19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191"/>
                                        </p:tgtEl>
                                        <p:attrNameLst>
                                          <p:attrName>style.visibility</p:attrName>
                                        </p:attrNameLst>
                                      </p:cBhvr>
                                      <p:to>
                                        <p:strVal val="visible"/>
                                      </p:to>
                                    </p:set>
                                    <p:animEffect transition="in" filter="fade">
                                      <p:cBhvr>
                                        <p:cTn id="162" dur="500"/>
                                        <p:tgtEl>
                                          <p:spTgt spid="191"/>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192"/>
                                        </p:tgtEl>
                                        <p:attrNameLst>
                                          <p:attrName>style.visibility</p:attrName>
                                        </p:attrNameLst>
                                      </p:cBhvr>
                                      <p:to>
                                        <p:strVal val="visible"/>
                                      </p:to>
                                    </p:set>
                                    <p:animEffect transition="in" filter="fade">
                                      <p:cBhvr>
                                        <p:cTn id="167" dur="500"/>
                                        <p:tgtEl>
                                          <p:spTgt spid="192"/>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93"/>
                                        </p:tgtEl>
                                        <p:attrNameLst>
                                          <p:attrName>style.visibility</p:attrName>
                                        </p:attrNameLst>
                                      </p:cBhvr>
                                      <p:to>
                                        <p:strVal val="visible"/>
                                      </p:to>
                                    </p:set>
                                    <p:animEffect transition="in" filter="fade">
                                      <p:cBhvr>
                                        <p:cTn id="172" dur="500"/>
                                        <p:tgtEl>
                                          <p:spTgt spid="193"/>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194"/>
                                        </p:tgtEl>
                                        <p:attrNameLst>
                                          <p:attrName>style.visibility</p:attrName>
                                        </p:attrNameLst>
                                      </p:cBhvr>
                                      <p:to>
                                        <p:strVal val="visible"/>
                                      </p:to>
                                    </p:set>
                                    <p:animEffect transition="in" filter="fade">
                                      <p:cBhvr>
                                        <p:cTn id="17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80" grpId="0" animBg="1"/>
      <p:bldP spid="183"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2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292" y="744006"/>
            <a:ext cx="7851457" cy="5382158"/>
          </a:xfrm>
        </p:spPr>
        <p:txBody>
          <a:bodyPr anchor="ctr"/>
          <a:lstStyle/>
          <a:p>
            <a:pPr marL="0" indent="0">
              <a:buNone/>
            </a:pPr>
            <a:r>
              <a:rPr lang="en-US" sz="2200" dirty="0"/>
              <a:t>The </a:t>
            </a:r>
            <a:r>
              <a:rPr lang="en-US" sz="2200" dirty="0" smtClean="0"/>
              <a:t>problem:</a:t>
            </a:r>
            <a:r>
              <a:rPr lang="en-US" sz="2800" dirty="0" smtClean="0"/>
              <a:t>	</a:t>
            </a:r>
            <a:r>
              <a:rPr lang="en-US" sz="4000" b="1" dirty="0" smtClean="0"/>
              <a:t>Pride &amp; Indifference</a:t>
            </a:r>
            <a:endParaRPr lang="en-US" sz="4000" b="1" dirty="0"/>
          </a:p>
        </p:txBody>
      </p:sp>
    </p:spTree>
    <p:extLst>
      <p:ext uri="{BB962C8B-B14F-4D97-AF65-F5344CB8AC3E}">
        <p14:creationId xmlns:p14="http://schemas.microsoft.com/office/powerpoint/2010/main" val="9603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What motivated their sin?</a:t>
            </a:r>
            <a:endParaRPr lang="en-US" dirty="0"/>
          </a:p>
        </p:txBody>
      </p:sp>
      <p:sp>
        <p:nvSpPr>
          <p:cNvPr id="3" name="Text Placeholder 2"/>
          <p:cNvSpPr>
            <a:spLocks noGrp="1"/>
          </p:cNvSpPr>
          <p:nvPr>
            <p:ph type="body" idx="1"/>
          </p:nvPr>
        </p:nvSpPr>
        <p:spPr/>
        <p:txBody>
          <a:bodyPr/>
          <a:lstStyle/>
          <a:p>
            <a:r>
              <a:rPr lang="en-US" dirty="0" smtClean="0">
                <a:solidFill>
                  <a:schemeClr val="accent6"/>
                </a:solidFill>
              </a:rPr>
              <a:t>Obadiah: Pride Goes Before a Fall</a:t>
            </a:r>
            <a:endParaRPr lang="en-US" dirty="0">
              <a:solidFill>
                <a:schemeClr val="accent6"/>
              </a:solidFill>
            </a:endParaRPr>
          </a:p>
        </p:txBody>
      </p:sp>
    </p:spTree>
    <p:extLst>
      <p:ext uri="{BB962C8B-B14F-4D97-AF65-F5344CB8AC3E}">
        <p14:creationId xmlns:p14="http://schemas.microsoft.com/office/powerpoint/2010/main" val="3675258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lstStyle/>
          <a:p>
            <a:pPr marL="0" indent="0">
              <a:buNone/>
            </a:pPr>
            <a:r>
              <a:rPr lang="en-US" b="1" dirty="0" smtClean="0"/>
              <a:t>Obadiah 10</a:t>
            </a:r>
          </a:p>
          <a:p>
            <a:pPr marL="0" indent="0">
              <a:buNone/>
            </a:pPr>
            <a:r>
              <a:rPr lang="en-US" dirty="0" smtClean="0"/>
              <a:t>Because of the violence done to your </a:t>
            </a:r>
            <a:r>
              <a:rPr lang="en-US" b="1" u="sng" dirty="0" smtClean="0">
                <a:solidFill>
                  <a:srgbClr val="FFFF00"/>
                </a:solidFill>
              </a:rPr>
              <a:t>brother</a:t>
            </a:r>
            <a:r>
              <a:rPr lang="en-US" dirty="0" smtClean="0"/>
              <a:t> Jacob…</a:t>
            </a:r>
            <a:endParaRPr lang="en-US" dirty="0"/>
          </a:p>
        </p:txBody>
      </p:sp>
    </p:spTree>
    <p:extLst>
      <p:ext uri="{BB962C8B-B14F-4D97-AF65-F5344CB8AC3E}">
        <p14:creationId xmlns:p14="http://schemas.microsoft.com/office/powerpoint/2010/main" val="2402845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11300"/>
            <a:ext cx="9144000" cy="3830836"/>
          </a:xfrm>
          <a:prstGeom prst="rect">
            <a:avLst/>
          </a:prstGeom>
        </p:spPr>
      </p:pic>
    </p:spTree>
    <p:extLst>
      <p:ext uri="{BB962C8B-B14F-4D97-AF65-F5344CB8AC3E}">
        <p14:creationId xmlns:p14="http://schemas.microsoft.com/office/powerpoint/2010/main" val="195321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292" y="744006"/>
            <a:ext cx="7851457" cy="5382158"/>
          </a:xfrm>
        </p:spPr>
        <p:txBody>
          <a:bodyPr anchor="ctr"/>
          <a:lstStyle/>
          <a:p>
            <a:pPr marL="0" indent="0">
              <a:buNone/>
            </a:pPr>
            <a:r>
              <a:rPr lang="en-US" sz="2200" dirty="0"/>
              <a:t>The </a:t>
            </a:r>
            <a:r>
              <a:rPr lang="en-US" sz="2200" dirty="0" smtClean="0"/>
              <a:t>problem:</a:t>
            </a:r>
            <a:r>
              <a:rPr lang="en-US" sz="2800" dirty="0" smtClean="0"/>
              <a:t>	</a:t>
            </a:r>
            <a:r>
              <a:rPr lang="en-US" sz="4000" b="1" dirty="0" smtClean="0"/>
              <a:t>Pride &amp; Indifference</a:t>
            </a:r>
            <a:endParaRPr lang="en-US" sz="4000" b="1" dirty="0"/>
          </a:p>
          <a:p>
            <a:pPr marL="0" indent="0">
              <a:buNone/>
            </a:pPr>
            <a:endParaRPr lang="en-US" dirty="0" smtClean="0"/>
          </a:p>
          <a:p>
            <a:pPr marL="0" indent="0">
              <a:buNone/>
            </a:pPr>
            <a:r>
              <a:rPr lang="en-US" sz="2200" dirty="0" smtClean="0"/>
              <a:t>The solution:</a:t>
            </a:r>
            <a:r>
              <a:rPr lang="en-US" sz="2800" dirty="0" smtClean="0"/>
              <a:t>	</a:t>
            </a:r>
            <a:r>
              <a:rPr lang="en-US" sz="4000" b="1" dirty="0" smtClean="0"/>
              <a:t>Brokenness &amp; Vulnerability</a:t>
            </a:r>
            <a:endParaRPr lang="en-US" sz="4000" b="1" dirty="0"/>
          </a:p>
        </p:txBody>
      </p:sp>
    </p:spTree>
    <p:extLst>
      <p:ext uri="{BB962C8B-B14F-4D97-AF65-F5344CB8AC3E}">
        <p14:creationId xmlns:p14="http://schemas.microsoft.com/office/powerpoint/2010/main" val="119364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Which mountain will stand?</a:t>
            </a:r>
            <a:endParaRPr lang="en-US" dirty="0"/>
          </a:p>
        </p:txBody>
      </p:sp>
      <p:sp>
        <p:nvSpPr>
          <p:cNvPr id="3" name="Text Placeholder 2"/>
          <p:cNvSpPr>
            <a:spLocks noGrp="1"/>
          </p:cNvSpPr>
          <p:nvPr>
            <p:ph type="body" idx="1"/>
          </p:nvPr>
        </p:nvSpPr>
        <p:spPr/>
        <p:txBody>
          <a:bodyPr/>
          <a:lstStyle/>
          <a:p>
            <a:r>
              <a:rPr lang="en-US" dirty="0" smtClean="0">
                <a:solidFill>
                  <a:schemeClr val="accent6"/>
                </a:solidFill>
              </a:rPr>
              <a:t>Obadiah: Pride Goes Before a Fall</a:t>
            </a:r>
            <a:endParaRPr lang="en-US" dirty="0">
              <a:solidFill>
                <a:schemeClr val="accent6"/>
              </a:solidFill>
            </a:endParaRPr>
          </a:p>
        </p:txBody>
      </p:sp>
    </p:spTree>
    <p:extLst>
      <p:ext uri="{BB962C8B-B14F-4D97-AF65-F5344CB8AC3E}">
        <p14:creationId xmlns:p14="http://schemas.microsoft.com/office/powerpoint/2010/main" val="3819066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lstStyle/>
          <a:p>
            <a:pPr marL="0" indent="0">
              <a:buNone/>
            </a:pPr>
            <a:r>
              <a:rPr lang="en-US" b="1" dirty="0" smtClean="0"/>
              <a:t>Obadiah 18</a:t>
            </a:r>
          </a:p>
          <a:p>
            <a:pPr marL="0" indent="0">
              <a:buNone/>
            </a:pPr>
            <a:r>
              <a:rPr lang="en-US" dirty="0" smtClean="0"/>
              <a:t>The house of </a:t>
            </a:r>
            <a:r>
              <a:rPr lang="en-US" b="1" u="sng" dirty="0" smtClean="0">
                <a:solidFill>
                  <a:srgbClr val="FFFF00"/>
                </a:solidFill>
              </a:rPr>
              <a:t>Jacob</a:t>
            </a:r>
            <a:r>
              <a:rPr lang="en-US" dirty="0" smtClean="0"/>
              <a:t> shall be a fire, and the house of Joseph a flame, and the house of </a:t>
            </a:r>
            <a:r>
              <a:rPr lang="en-US" b="1" u="sng" dirty="0" smtClean="0">
                <a:solidFill>
                  <a:srgbClr val="FFFF00"/>
                </a:solidFill>
              </a:rPr>
              <a:t>Esau</a:t>
            </a:r>
            <a:r>
              <a:rPr lang="en-US" dirty="0" smtClean="0"/>
              <a:t> stubble; they shall burn them and consume them, and there shall be no survivor for the house of </a:t>
            </a:r>
            <a:r>
              <a:rPr lang="en-US" b="1" u="sng" dirty="0" smtClean="0">
                <a:solidFill>
                  <a:srgbClr val="FFFF00"/>
                </a:solidFill>
              </a:rPr>
              <a:t>Esau</a:t>
            </a:r>
            <a:r>
              <a:rPr lang="en-US" dirty="0" smtClean="0"/>
              <a:t>, for the Lord has spoken. </a:t>
            </a:r>
            <a:endParaRPr lang="en-US" dirty="0"/>
          </a:p>
        </p:txBody>
      </p:sp>
    </p:spTree>
    <p:extLst>
      <p:ext uri="{BB962C8B-B14F-4D97-AF65-F5344CB8AC3E}">
        <p14:creationId xmlns:p14="http://schemas.microsoft.com/office/powerpoint/2010/main" val="2199696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769661"/>
            <a:ext cx="8229600" cy="5356502"/>
          </a:xfrm>
        </p:spPr>
        <p:txBody>
          <a:bodyPr anchor="ctr"/>
          <a:lstStyle/>
          <a:p>
            <a:pPr marL="0" indent="0">
              <a:buNone/>
            </a:pPr>
            <a:r>
              <a:rPr lang="en-US" b="1" dirty="0" smtClean="0"/>
              <a:t>Obadiah 21</a:t>
            </a:r>
          </a:p>
          <a:p>
            <a:pPr marL="0" indent="0">
              <a:buNone/>
            </a:pPr>
            <a:r>
              <a:rPr lang="en-US" dirty="0"/>
              <a:t>Saviors shall go up to </a:t>
            </a:r>
            <a:r>
              <a:rPr lang="en-US" b="1" u="sng" dirty="0">
                <a:solidFill>
                  <a:srgbClr val="FFFF00"/>
                </a:solidFill>
              </a:rPr>
              <a:t>Mount </a:t>
            </a:r>
            <a:r>
              <a:rPr lang="en-US" b="1" u="sng" dirty="0" smtClean="0">
                <a:solidFill>
                  <a:srgbClr val="FFFF00"/>
                </a:solidFill>
              </a:rPr>
              <a:t>Zion</a:t>
            </a:r>
            <a:r>
              <a:rPr lang="en-US" dirty="0" smtClean="0"/>
              <a:t> </a:t>
            </a:r>
            <a:r>
              <a:rPr lang="en-US" dirty="0"/>
              <a:t>to rule </a:t>
            </a:r>
            <a:r>
              <a:rPr lang="en-US" b="1" u="sng" dirty="0">
                <a:solidFill>
                  <a:srgbClr val="FFFF00"/>
                </a:solidFill>
              </a:rPr>
              <a:t>Mount </a:t>
            </a:r>
            <a:r>
              <a:rPr lang="en-US" b="1" u="sng" dirty="0" smtClean="0">
                <a:solidFill>
                  <a:srgbClr val="FFFF00"/>
                </a:solidFill>
              </a:rPr>
              <a:t>Esau</a:t>
            </a:r>
            <a:r>
              <a:rPr lang="en-US" dirty="0" smtClean="0"/>
              <a:t>, </a:t>
            </a:r>
            <a:r>
              <a:rPr lang="en-US" dirty="0"/>
              <a:t>and the kingdom shall be the Lord’s.</a:t>
            </a:r>
          </a:p>
        </p:txBody>
      </p:sp>
    </p:spTree>
    <p:extLst>
      <p:ext uri="{BB962C8B-B14F-4D97-AF65-F5344CB8AC3E}">
        <p14:creationId xmlns:p14="http://schemas.microsoft.com/office/powerpoint/2010/main" val="385165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292" y="744006"/>
            <a:ext cx="7851457" cy="5382158"/>
          </a:xfrm>
        </p:spPr>
        <p:txBody>
          <a:bodyPr anchor="ctr"/>
          <a:lstStyle/>
          <a:p>
            <a:pPr marL="0" indent="0">
              <a:buNone/>
            </a:pPr>
            <a:r>
              <a:rPr lang="en-US" sz="2200" dirty="0"/>
              <a:t>The </a:t>
            </a:r>
            <a:r>
              <a:rPr lang="en-US" sz="2200" dirty="0" smtClean="0"/>
              <a:t>problem:</a:t>
            </a:r>
            <a:r>
              <a:rPr lang="en-US" sz="2800" dirty="0" smtClean="0"/>
              <a:t>	</a:t>
            </a:r>
            <a:r>
              <a:rPr lang="en-US" sz="4000" b="1" dirty="0" smtClean="0"/>
              <a:t>Pride &amp; Indifference</a:t>
            </a:r>
            <a:endParaRPr lang="en-US" sz="4000" b="1" dirty="0"/>
          </a:p>
          <a:p>
            <a:pPr marL="0" indent="0">
              <a:buNone/>
            </a:pPr>
            <a:endParaRPr lang="en-US" dirty="0" smtClean="0"/>
          </a:p>
          <a:p>
            <a:pPr marL="0" indent="0">
              <a:buNone/>
            </a:pPr>
            <a:r>
              <a:rPr lang="en-US" sz="2200" dirty="0" smtClean="0"/>
              <a:t>The solution:</a:t>
            </a:r>
            <a:r>
              <a:rPr lang="en-US" sz="2800" dirty="0" smtClean="0"/>
              <a:t>	</a:t>
            </a:r>
            <a:r>
              <a:rPr lang="en-US" sz="4000" b="1" dirty="0" smtClean="0"/>
              <a:t>Brokenness &amp; Vulnerability</a:t>
            </a:r>
            <a:endParaRPr lang="en-US" sz="4000" b="1" dirty="0"/>
          </a:p>
        </p:txBody>
      </p:sp>
    </p:spTree>
    <p:extLst>
      <p:ext uri="{BB962C8B-B14F-4D97-AF65-F5344CB8AC3E}">
        <p14:creationId xmlns:p14="http://schemas.microsoft.com/office/powerpoint/2010/main" val="3836471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TextBox 193"/>
          <p:cNvSpPr txBox="1"/>
          <p:nvPr/>
        </p:nvSpPr>
        <p:spPr>
          <a:xfrm>
            <a:off x="3164862" y="5423281"/>
            <a:ext cx="2814275" cy="600164"/>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MALACHI</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
        <p:nvSpPr>
          <p:cNvPr id="97" name="TextBox 96"/>
          <p:cNvSpPr txBox="1"/>
          <p:nvPr/>
        </p:nvSpPr>
        <p:spPr>
          <a:xfrm>
            <a:off x="436195" y="1654576"/>
            <a:ext cx="8287653"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solidFill>
                  <a:schemeClr val="bg1"/>
                </a:solidFill>
              </a:rPr>
              <a:t>“Behold, I send my messenger, and he will prepare the way before me. And the Lord whom you seek will suddenly come to his temple; and the messenger of the covenant in whom you delight, behold, he is coming, says the Lord of hosts</a:t>
            </a:r>
            <a:r>
              <a:rPr lang="en-US" sz="3200" dirty="0" smtClean="0">
                <a:solidFill>
                  <a:schemeClr val="bg1"/>
                </a:solidFill>
              </a:rPr>
              <a:t>.” </a:t>
            </a:r>
          </a:p>
          <a:p>
            <a:pPr algn="ctr"/>
            <a:r>
              <a:rPr lang="en-US" sz="3200" dirty="0" smtClean="0">
                <a:solidFill>
                  <a:schemeClr val="bg1"/>
                </a:solidFill>
              </a:rPr>
              <a:t>3:1</a:t>
            </a:r>
          </a:p>
        </p:txBody>
      </p:sp>
    </p:spTree>
    <p:extLst>
      <p:ext uri="{BB962C8B-B14F-4D97-AF65-F5344CB8AC3E}">
        <p14:creationId xmlns:p14="http://schemas.microsoft.com/office/powerpoint/2010/main" val="27666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TextBox 182"/>
          <p:cNvSpPr txBox="1"/>
          <p:nvPr/>
        </p:nvSpPr>
        <p:spPr>
          <a:xfrm>
            <a:off x="3164862" y="4446223"/>
            <a:ext cx="2814275" cy="600164"/>
          </a:xfrm>
          <a:prstGeom prst="rect">
            <a:avLst/>
          </a:prstGeom>
          <a:solidFill>
            <a:srgbClr val="C3D69B"/>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HOSEA</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
        <p:nvSpPr>
          <p:cNvPr id="97" name="TextBox 96"/>
          <p:cNvSpPr txBox="1"/>
          <p:nvPr/>
        </p:nvSpPr>
        <p:spPr>
          <a:xfrm>
            <a:off x="436195" y="2644170"/>
            <a:ext cx="8287653"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chemeClr val="bg1"/>
                </a:solidFill>
              </a:rPr>
              <a:t>“</a:t>
            </a:r>
            <a:r>
              <a:rPr lang="en-US" sz="3200" dirty="0">
                <a:solidFill>
                  <a:srgbClr val="000000"/>
                </a:solidFill>
              </a:rPr>
              <a:t>When Israel was a child, I loved him,</a:t>
            </a:r>
          </a:p>
          <a:p>
            <a:pPr algn="ctr"/>
            <a:r>
              <a:rPr lang="en-US" sz="3200" dirty="0">
                <a:solidFill>
                  <a:srgbClr val="000000"/>
                </a:solidFill>
              </a:rPr>
              <a:t>    and out of Egypt I called my son.</a:t>
            </a:r>
            <a:r>
              <a:rPr lang="en-US" sz="3200" dirty="0" smtClean="0">
                <a:solidFill>
                  <a:schemeClr val="bg1"/>
                </a:solidFill>
              </a:rPr>
              <a:t>” </a:t>
            </a:r>
          </a:p>
          <a:p>
            <a:pPr algn="ctr"/>
            <a:r>
              <a:rPr lang="en-US" sz="3200" dirty="0" smtClean="0">
                <a:solidFill>
                  <a:schemeClr val="bg1"/>
                </a:solidFill>
              </a:rPr>
              <a:t>11:1</a:t>
            </a:r>
          </a:p>
        </p:txBody>
      </p:sp>
    </p:spTree>
    <p:extLst>
      <p:ext uri="{BB962C8B-B14F-4D97-AF65-F5344CB8AC3E}">
        <p14:creationId xmlns:p14="http://schemas.microsoft.com/office/powerpoint/2010/main" val="19452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2131050"/>
            <a:ext cx="8287653"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“…when </a:t>
            </a:r>
            <a:r>
              <a:rPr lang="en-US" sz="3200" dirty="0">
                <a:solidFill>
                  <a:srgbClr val="000000"/>
                </a:solidFill>
              </a:rPr>
              <a:t>they look on me, on him whom they have pierced, they shall mourn for him, as one mourns for an only child, and weep bitterly over him, as one weeps over a firstborn.</a:t>
            </a:r>
            <a:r>
              <a:rPr lang="en-US" sz="3200" dirty="0" smtClean="0">
                <a:solidFill>
                  <a:schemeClr val="bg1"/>
                </a:solidFill>
              </a:rPr>
              <a:t>” </a:t>
            </a:r>
          </a:p>
          <a:p>
            <a:pPr algn="ctr"/>
            <a:r>
              <a:rPr lang="en-US" sz="3200" dirty="0" smtClean="0">
                <a:solidFill>
                  <a:schemeClr val="bg1"/>
                </a:solidFill>
              </a:rPr>
              <a:t>12:10</a:t>
            </a:r>
          </a:p>
        </p:txBody>
      </p:sp>
      <p:sp>
        <p:nvSpPr>
          <p:cNvPr id="193" name="TextBox 192"/>
          <p:cNvSpPr txBox="1"/>
          <p:nvPr/>
        </p:nvSpPr>
        <p:spPr>
          <a:xfrm>
            <a:off x="3051131" y="4927960"/>
            <a:ext cx="3041738" cy="600164"/>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ZECHARIAH</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39784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489650"/>
            <a:ext cx="8287653" cy="403187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“And </a:t>
            </a:r>
            <a:r>
              <a:rPr lang="en-US" sz="3200" dirty="0">
                <a:solidFill>
                  <a:srgbClr val="000000"/>
                </a:solidFill>
              </a:rPr>
              <a:t>it shall come to pass afterward,</a:t>
            </a:r>
          </a:p>
          <a:p>
            <a:pPr algn="ctr"/>
            <a:r>
              <a:rPr lang="en-US" sz="3200" dirty="0">
                <a:solidFill>
                  <a:srgbClr val="000000"/>
                </a:solidFill>
              </a:rPr>
              <a:t>    that I will pour out my Spirit on all flesh;</a:t>
            </a:r>
          </a:p>
          <a:p>
            <a:pPr algn="ctr"/>
            <a:r>
              <a:rPr lang="en-US" sz="3200" dirty="0">
                <a:solidFill>
                  <a:srgbClr val="000000"/>
                </a:solidFill>
              </a:rPr>
              <a:t>your sons and your daughters shall prophesy,</a:t>
            </a:r>
          </a:p>
          <a:p>
            <a:pPr algn="ctr"/>
            <a:r>
              <a:rPr lang="en-US" sz="3200" dirty="0">
                <a:solidFill>
                  <a:srgbClr val="000000"/>
                </a:solidFill>
              </a:rPr>
              <a:t>    your old men shall dream dreams,</a:t>
            </a:r>
          </a:p>
          <a:p>
            <a:pPr algn="ctr"/>
            <a:r>
              <a:rPr lang="en-US" sz="3200" dirty="0">
                <a:solidFill>
                  <a:srgbClr val="000000"/>
                </a:solidFill>
              </a:rPr>
              <a:t>    and your young men shall see visions.</a:t>
            </a:r>
          </a:p>
          <a:p>
            <a:pPr algn="ctr"/>
            <a:r>
              <a:rPr lang="en-US" sz="3200" dirty="0" smtClean="0">
                <a:solidFill>
                  <a:srgbClr val="000000"/>
                </a:solidFill>
              </a:rPr>
              <a:t>Even </a:t>
            </a:r>
            <a:r>
              <a:rPr lang="en-US" sz="3200" dirty="0">
                <a:solidFill>
                  <a:srgbClr val="000000"/>
                </a:solidFill>
              </a:rPr>
              <a:t>on the male and female servants</a:t>
            </a:r>
          </a:p>
          <a:p>
            <a:pPr algn="ctr"/>
            <a:r>
              <a:rPr lang="en-US" sz="3200" dirty="0">
                <a:solidFill>
                  <a:srgbClr val="000000"/>
                </a:solidFill>
              </a:rPr>
              <a:t>    in those days I will pour out my Spirit</a:t>
            </a:r>
            <a:r>
              <a:rPr lang="en-US" sz="3200" dirty="0" smtClean="0">
                <a:solidFill>
                  <a:srgbClr val="000000"/>
                </a:solidFill>
              </a:rPr>
              <a:t>.”</a:t>
            </a:r>
          </a:p>
          <a:p>
            <a:pPr algn="ctr"/>
            <a:r>
              <a:rPr lang="en-US" sz="3200" dirty="0" smtClean="0">
                <a:solidFill>
                  <a:srgbClr val="000000"/>
                </a:solidFill>
              </a:rPr>
              <a:t>2:28-29</a:t>
            </a:r>
          </a:p>
        </p:txBody>
      </p:sp>
      <p:sp>
        <p:nvSpPr>
          <p:cNvPr id="189" name="TextBox 188"/>
          <p:cNvSpPr txBox="1"/>
          <p:nvPr/>
        </p:nvSpPr>
        <p:spPr>
          <a:xfrm>
            <a:off x="3164862" y="5736191"/>
            <a:ext cx="2814275" cy="600164"/>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JOEL</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3379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2875074"/>
            <a:ext cx="8287653" cy="107721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“Prepare to meet your God, O Israel!”</a:t>
            </a:r>
          </a:p>
          <a:p>
            <a:pPr algn="ctr"/>
            <a:r>
              <a:rPr lang="en-US" sz="3200" dirty="0" smtClean="0">
                <a:solidFill>
                  <a:srgbClr val="000000"/>
                </a:solidFill>
              </a:rPr>
              <a:t>4:12</a:t>
            </a:r>
          </a:p>
        </p:txBody>
      </p:sp>
      <p:sp>
        <p:nvSpPr>
          <p:cNvPr id="180" name="TextBox 179"/>
          <p:cNvSpPr txBox="1"/>
          <p:nvPr/>
        </p:nvSpPr>
        <p:spPr>
          <a:xfrm>
            <a:off x="3164862" y="4204253"/>
            <a:ext cx="2814275" cy="553998"/>
          </a:xfrm>
          <a:prstGeom prst="rect">
            <a:avLst/>
          </a:prstGeom>
          <a:solidFill>
            <a:schemeClr val="accent3">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80000"/>
              </a:lnSpc>
            </a:pPr>
            <a:r>
              <a:rPr lang="en-US" sz="3600" b="1" dirty="0" smtClean="0">
                <a:solidFill>
                  <a:srgbClr val="000000"/>
                </a:solidFill>
              </a:rPr>
              <a:t>AMOS</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340954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5416" y="0"/>
            <a:ext cx="914941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436195" y="1489650"/>
            <a:ext cx="8287653" cy="403187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000000"/>
                </a:solidFill>
              </a:rPr>
              <a:t>“</a:t>
            </a:r>
            <a:r>
              <a:rPr lang="en-US" sz="3200" dirty="0">
                <a:solidFill>
                  <a:srgbClr val="000000"/>
                </a:solidFill>
              </a:rPr>
              <a:t>But you, O Bethlehem </a:t>
            </a:r>
            <a:r>
              <a:rPr lang="en-US" sz="3200" dirty="0" err="1">
                <a:solidFill>
                  <a:srgbClr val="000000"/>
                </a:solidFill>
              </a:rPr>
              <a:t>Ephrathah</a:t>
            </a:r>
            <a:r>
              <a:rPr lang="en-US" sz="3200" dirty="0">
                <a:solidFill>
                  <a:srgbClr val="000000"/>
                </a:solidFill>
              </a:rPr>
              <a:t>,</a:t>
            </a:r>
          </a:p>
          <a:p>
            <a:pPr algn="ctr"/>
            <a:r>
              <a:rPr lang="en-US" sz="3200" dirty="0">
                <a:solidFill>
                  <a:srgbClr val="000000"/>
                </a:solidFill>
              </a:rPr>
              <a:t>    who are too little to be among the clans of Judah,</a:t>
            </a:r>
          </a:p>
          <a:p>
            <a:pPr algn="ctr"/>
            <a:r>
              <a:rPr lang="en-US" sz="3200" dirty="0">
                <a:solidFill>
                  <a:srgbClr val="000000"/>
                </a:solidFill>
              </a:rPr>
              <a:t>from you shall come forth for me</a:t>
            </a:r>
          </a:p>
          <a:p>
            <a:pPr algn="ctr"/>
            <a:r>
              <a:rPr lang="en-US" sz="3200" dirty="0">
                <a:solidFill>
                  <a:srgbClr val="000000"/>
                </a:solidFill>
              </a:rPr>
              <a:t>    one who is to be ruler in Israel,</a:t>
            </a:r>
          </a:p>
          <a:p>
            <a:pPr algn="ctr"/>
            <a:r>
              <a:rPr lang="en-US" sz="3200" dirty="0">
                <a:solidFill>
                  <a:srgbClr val="000000"/>
                </a:solidFill>
              </a:rPr>
              <a:t>whose coming forth is from of old,</a:t>
            </a:r>
          </a:p>
          <a:p>
            <a:pPr algn="ctr"/>
            <a:r>
              <a:rPr lang="en-US" sz="3200" dirty="0">
                <a:solidFill>
                  <a:srgbClr val="000000"/>
                </a:solidFill>
              </a:rPr>
              <a:t>    from ancient days.</a:t>
            </a:r>
            <a:r>
              <a:rPr lang="en-US" sz="3200" dirty="0" smtClean="0">
                <a:solidFill>
                  <a:srgbClr val="000000"/>
                </a:solidFill>
              </a:rPr>
              <a:t>”</a:t>
            </a:r>
          </a:p>
          <a:p>
            <a:pPr algn="ctr"/>
            <a:r>
              <a:rPr lang="en-US" sz="3200" dirty="0" smtClean="0">
                <a:solidFill>
                  <a:srgbClr val="000000"/>
                </a:solidFill>
              </a:rPr>
              <a:t>5:2</a:t>
            </a:r>
          </a:p>
        </p:txBody>
      </p:sp>
      <p:sp>
        <p:nvSpPr>
          <p:cNvPr id="186" name="TextBox 185"/>
          <p:cNvSpPr txBox="1"/>
          <p:nvPr/>
        </p:nvSpPr>
        <p:spPr>
          <a:xfrm>
            <a:off x="3164862" y="5718902"/>
            <a:ext cx="2814275" cy="600164"/>
          </a:xfrm>
          <a:prstGeom prst="rect">
            <a:avLst/>
          </a:prstGeom>
          <a:solidFill>
            <a:schemeClr val="accent5">
              <a:lumMod val="60000"/>
              <a:lumOff val="40000"/>
            </a:schemeClr>
          </a:solidFill>
          <a:ln>
            <a:solidFill>
              <a:srgbClr val="000000"/>
            </a:solidFill>
          </a:ln>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3600" b="1" dirty="0" smtClean="0">
                <a:solidFill>
                  <a:srgbClr val="000000"/>
                </a:solidFill>
              </a:rPr>
              <a:t>MICAH</a:t>
            </a:r>
          </a:p>
        </p:txBody>
      </p:sp>
      <p:sp>
        <p:nvSpPr>
          <p:cNvPr id="195" name="TextBox 194"/>
          <p:cNvSpPr txBox="1"/>
          <p:nvPr/>
        </p:nvSpPr>
        <p:spPr>
          <a:xfrm>
            <a:off x="2290957" y="734075"/>
            <a:ext cx="4560495" cy="605294"/>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en-US" sz="4000" b="1" u="sng" dirty="0" smtClean="0">
                <a:solidFill>
                  <a:srgbClr val="000000"/>
                </a:solidFill>
              </a:rPr>
              <a:t>Who Said That?</a:t>
            </a:r>
          </a:p>
        </p:txBody>
      </p:sp>
    </p:spTree>
    <p:extLst>
      <p:ext uri="{BB962C8B-B14F-4D97-AF65-F5344CB8AC3E}">
        <p14:creationId xmlns:p14="http://schemas.microsoft.com/office/powerpoint/2010/main" val="392645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86" grpId="0" animBg="1"/>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4005</TotalTime>
  <Words>800</Words>
  <Application>Microsoft Office PowerPoint</Application>
  <PresentationFormat>On-screen Show (4:3)</PresentationFormat>
  <Paragraphs>151</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Obadiah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devastating side effect of pride</vt:lpstr>
      <vt:lpstr>PowerPoint Presentation</vt:lpstr>
      <vt:lpstr>The things in which edom took pride</vt:lpstr>
      <vt:lpstr>PowerPoint Presentation</vt:lpstr>
      <vt:lpstr>The reason edom was judged</vt:lpstr>
      <vt:lpstr>PowerPoint Presentation</vt:lpstr>
      <vt:lpstr>PowerPoint Presentation</vt:lpstr>
      <vt:lpstr>What motivated their sin?</vt:lpstr>
      <vt:lpstr>PowerPoint Presentation</vt:lpstr>
      <vt:lpstr>PowerPoint Presentation</vt:lpstr>
      <vt:lpstr>PowerPoint Presentation</vt:lpstr>
      <vt:lpstr>Which mountain will stand?</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minor Prophets</dc:title>
  <dc:creator>David Maxson</dc:creator>
  <cp:lastModifiedBy>Northwood2</cp:lastModifiedBy>
  <cp:revision>49</cp:revision>
  <dcterms:created xsi:type="dcterms:W3CDTF">2015-07-30T14:01:12Z</dcterms:created>
  <dcterms:modified xsi:type="dcterms:W3CDTF">2015-08-02T13:45:44Z</dcterms:modified>
</cp:coreProperties>
</file>