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7" r:id="rId2"/>
    <p:sldId id="306" r:id="rId3"/>
    <p:sldId id="275" r:id="rId4"/>
    <p:sldId id="268" r:id="rId5"/>
    <p:sldId id="309" r:id="rId6"/>
    <p:sldId id="310" r:id="rId7"/>
    <p:sldId id="311" r:id="rId8"/>
    <p:sldId id="312" r:id="rId9"/>
    <p:sldId id="332" r:id="rId10"/>
    <p:sldId id="313" r:id="rId11"/>
    <p:sldId id="314" r:id="rId12"/>
    <p:sldId id="315" r:id="rId13"/>
    <p:sldId id="316" r:id="rId14"/>
    <p:sldId id="307" r:id="rId15"/>
    <p:sldId id="317" r:id="rId16"/>
    <p:sldId id="319" r:id="rId17"/>
    <p:sldId id="321" r:id="rId18"/>
    <p:sldId id="322" r:id="rId19"/>
    <p:sldId id="323" r:id="rId20"/>
    <p:sldId id="330" r:id="rId21"/>
    <p:sldId id="331" r:id="rId22"/>
    <p:sldId id="320" r:id="rId23"/>
    <p:sldId id="324" r:id="rId24"/>
    <p:sldId id="325" r:id="rId25"/>
    <p:sldId id="326" r:id="rId26"/>
    <p:sldId id="308" r:id="rId27"/>
    <p:sldId id="327" r:id="rId28"/>
    <p:sldId id="328" r:id="rId29"/>
    <p:sldId id="27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200" autoAdjust="0"/>
  </p:normalViewPr>
  <p:slideViewPr>
    <p:cSldViewPr snapToGrid="0" snapToObjects="1" showGuides="1">
      <p:cViewPr varScale="1">
        <p:scale>
          <a:sx n="91" d="100"/>
          <a:sy n="91" d="100"/>
        </p:scale>
        <p:origin x="-104" y="-440"/>
      </p:cViewPr>
      <p:guideLst>
        <p:guide orient="horz" pos="2161"/>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9/25/15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9/25/15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9/25/15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9/25/15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7A7E46-2C81-5A4E-8E2F-AFEC36A67105}" type="datetimeFigureOut">
              <a:rPr lang="en-US" smtClean="0"/>
              <a:t>9/25/15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7A7E46-2C81-5A4E-8E2F-AFEC36A67105}" type="datetimeFigureOut">
              <a:rPr lang="en-US" smtClean="0"/>
              <a:t>9/25/15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7A7E46-2C81-5A4E-8E2F-AFEC36A67105}" type="datetimeFigureOut">
              <a:rPr lang="en-US" smtClean="0"/>
              <a:t>9/25/15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7A7E46-2C81-5A4E-8E2F-AFEC36A67105}" type="datetimeFigureOut">
              <a:rPr lang="en-US" smtClean="0"/>
              <a:t>9/25/15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A7E46-2C81-5A4E-8E2F-AFEC36A67105}" type="datetimeFigureOut">
              <a:rPr lang="en-US" smtClean="0"/>
              <a:t>9/25/15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A7E46-2C81-5A4E-8E2F-AFEC36A67105}" type="datetimeFigureOut">
              <a:rPr lang="en-US" smtClean="0"/>
              <a:t>9/25/15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A7E46-2C81-5A4E-8E2F-AFEC36A67105}" type="datetimeFigureOut">
              <a:rPr lang="en-US" smtClean="0"/>
              <a:t>9/25/15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A7E46-2C81-5A4E-8E2F-AFEC36A67105}" type="datetimeFigureOut">
              <a:rPr lang="en-US" smtClean="0"/>
              <a:t>9/25/15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C9139-292D-8E4A-A162-6E8D5B36A956}"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78376" y="5428287"/>
            <a:ext cx="8260724"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dirty="0" smtClean="0">
                <a:effectLst>
                  <a:outerShdw blurRad="50800" dist="38100" dir="2700000" algn="tl" rotWithShape="0">
                    <a:prstClr val="black">
                      <a:alpha val="40000"/>
                    </a:prstClr>
                  </a:outerShdw>
                </a:effectLst>
                <a:latin typeface="Century Gothic"/>
                <a:cs typeface="Century Gothic"/>
              </a:rPr>
              <a:t>Welcome to Northwood!</a:t>
            </a:r>
            <a:endParaRPr lang="en-US" sz="4800" dirty="0">
              <a:effectLst>
                <a:outerShdw blurRad="50800" dist="38100" dir="2700000" algn="tl" rotWithShape="0">
                  <a:prstClr val="black">
                    <a:alpha val="40000"/>
                  </a:prstClr>
                </a:outerShdw>
              </a:effectLst>
              <a:latin typeface="Century Gothic"/>
              <a:cs typeface="Century Gothic"/>
            </a:endParaRPr>
          </a:p>
        </p:txBody>
      </p:sp>
      <p:pic>
        <p:nvPicPr>
          <p:cNvPr id="2" name="Picture 1"/>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419760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dirty="0"/>
              <a:t>For it is impossible, in the case of those who have </a:t>
            </a:r>
            <a:r>
              <a:rPr lang="en-US" b="1" u="sng" dirty="0">
                <a:solidFill>
                  <a:srgbClr val="FFFF00"/>
                </a:solidFill>
              </a:rPr>
              <a:t>once been enlightened</a:t>
            </a:r>
            <a:r>
              <a:rPr lang="en-US" dirty="0"/>
              <a:t>, who have </a:t>
            </a:r>
            <a:r>
              <a:rPr lang="en-US" b="1" u="sng" dirty="0">
                <a:solidFill>
                  <a:srgbClr val="FFFF00"/>
                </a:solidFill>
              </a:rPr>
              <a:t>tasted the heavenly gift</a:t>
            </a:r>
            <a:r>
              <a:rPr lang="en-US" dirty="0"/>
              <a:t>, and have </a:t>
            </a:r>
            <a:r>
              <a:rPr lang="en-US" b="1" u="sng" dirty="0">
                <a:solidFill>
                  <a:srgbClr val="FFFF00"/>
                </a:solidFill>
              </a:rPr>
              <a:t>shared in the Holy Spirit</a:t>
            </a:r>
            <a:r>
              <a:rPr lang="en-US" dirty="0"/>
              <a:t>, </a:t>
            </a:r>
            <a:r>
              <a:rPr lang="en-US" dirty="0" smtClean="0"/>
              <a:t>and </a:t>
            </a:r>
            <a:r>
              <a:rPr lang="en-US" dirty="0"/>
              <a:t>have </a:t>
            </a:r>
            <a:r>
              <a:rPr lang="en-US" b="1" u="sng" dirty="0">
                <a:solidFill>
                  <a:srgbClr val="FFFF00"/>
                </a:solidFill>
              </a:rPr>
              <a:t>tasted the goodness of the word of God</a:t>
            </a:r>
            <a:r>
              <a:rPr lang="en-US" dirty="0"/>
              <a:t> and the </a:t>
            </a:r>
            <a:r>
              <a:rPr lang="en-US" b="1" u="sng" dirty="0">
                <a:solidFill>
                  <a:srgbClr val="FFFF00"/>
                </a:solidFill>
              </a:rPr>
              <a:t>powers of the age to come</a:t>
            </a:r>
            <a:r>
              <a:rPr lang="en-US" dirty="0"/>
              <a:t>, </a:t>
            </a:r>
            <a:r>
              <a:rPr lang="en-US" dirty="0" smtClean="0"/>
              <a:t>and </a:t>
            </a:r>
            <a:r>
              <a:rPr lang="en-US" dirty="0"/>
              <a:t>then have fallen away, to restore them again to repentance, since they are crucifying once again the Son of God to their own harm and holding him up to contempt</a:t>
            </a:r>
            <a:r>
              <a:rPr lang="en-US" dirty="0" smtClean="0"/>
              <a:t>.</a:t>
            </a:r>
          </a:p>
          <a:p>
            <a:pPr marL="0" indent="0">
              <a:spcBef>
                <a:spcPts val="0"/>
              </a:spcBef>
              <a:buNone/>
            </a:pPr>
            <a:r>
              <a:rPr lang="en-US" dirty="0" smtClean="0"/>
              <a:t>Hebrews 6:4-6</a:t>
            </a:r>
            <a:endParaRPr lang="en-US" dirty="0" smtClean="0"/>
          </a:p>
        </p:txBody>
      </p:sp>
      <p:sp>
        <p:nvSpPr>
          <p:cNvPr id="4" name="Rectangle 3"/>
          <p:cNvSpPr/>
          <p:nvPr/>
        </p:nvSpPr>
        <p:spPr>
          <a:xfrm>
            <a:off x="634973" y="1034776"/>
            <a:ext cx="706826" cy="54247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34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dirty="0"/>
              <a:t>For it is impossible, in the case of those who have once been enlightened, who have tasted the heavenly gift, and have shared in the Holy Spirit, </a:t>
            </a:r>
            <a:r>
              <a:rPr lang="en-US" dirty="0" smtClean="0"/>
              <a:t>and </a:t>
            </a:r>
            <a:r>
              <a:rPr lang="en-US" dirty="0"/>
              <a:t>have tasted the goodness of the word of God and the powers of the age to come, </a:t>
            </a:r>
            <a:r>
              <a:rPr lang="en-US" dirty="0" smtClean="0"/>
              <a:t>and </a:t>
            </a:r>
            <a:r>
              <a:rPr lang="en-US" dirty="0"/>
              <a:t>then have fallen away, to restore them again to repentance, since they are crucifying once again the Son of God to their own harm and holding him up to contempt</a:t>
            </a:r>
            <a:r>
              <a:rPr lang="en-US" dirty="0" smtClean="0"/>
              <a:t>.</a:t>
            </a:r>
          </a:p>
          <a:p>
            <a:pPr marL="0" indent="0">
              <a:spcBef>
                <a:spcPts val="0"/>
              </a:spcBef>
              <a:buNone/>
            </a:pPr>
            <a:r>
              <a:rPr lang="en-US" dirty="0" smtClean="0"/>
              <a:t>Hebrews 6:4-6</a:t>
            </a:r>
            <a:endParaRPr lang="en-US" dirty="0" smtClean="0"/>
          </a:p>
        </p:txBody>
      </p:sp>
    </p:spTree>
    <p:extLst>
      <p:ext uri="{BB962C8B-B14F-4D97-AF65-F5344CB8AC3E}">
        <p14:creationId xmlns:p14="http://schemas.microsoft.com/office/powerpoint/2010/main" val="341675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dirty="0"/>
              <a:t>For it is impossible, in the case of those who have once been enlightened, who have tasted the heavenly gift, and have shared in the Holy Spirit, </a:t>
            </a:r>
            <a:r>
              <a:rPr lang="en-US" dirty="0" smtClean="0"/>
              <a:t>and </a:t>
            </a:r>
            <a:r>
              <a:rPr lang="en-US" dirty="0"/>
              <a:t>have tasted the goodness of the word of God and the powers of the age to come, </a:t>
            </a:r>
            <a:r>
              <a:rPr lang="en-US" dirty="0" smtClean="0"/>
              <a:t>and </a:t>
            </a:r>
            <a:r>
              <a:rPr lang="en-US" dirty="0"/>
              <a:t>then have fallen away, to restore them again to repentance, since they are </a:t>
            </a:r>
            <a:r>
              <a:rPr lang="en-US" b="1" u="sng" dirty="0">
                <a:solidFill>
                  <a:srgbClr val="FFFF00"/>
                </a:solidFill>
              </a:rPr>
              <a:t>crucifying once again the Son of God</a:t>
            </a:r>
            <a:r>
              <a:rPr lang="en-US" dirty="0"/>
              <a:t> to their own harm and holding him up to contempt</a:t>
            </a:r>
            <a:r>
              <a:rPr lang="en-US" dirty="0" smtClean="0"/>
              <a:t>.</a:t>
            </a:r>
          </a:p>
          <a:p>
            <a:pPr marL="0" indent="0">
              <a:spcBef>
                <a:spcPts val="0"/>
              </a:spcBef>
              <a:buNone/>
            </a:pPr>
            <a:r>
              <a:rPr lang="en-US" dirty="0" smtClean="0"/>
              <a:t>Hebrews 6:4-6</a:t>
            </a:r>
            <a:endParaRPr lang="en-US" dirty="0" smtClean="0"/>
          </a:p>
        </p:txBody>
      </p:sp>
    </p:spTree>
    <p:extLst>
      <p:ext uri="{BB962C8B-B14F-4D97-AF65-F5344CB8AC3E}">
        <p14:creationId xmlns:p14="http://schemas.microsoft.com/office/powerpoint/2010/main" val="55814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dirty="0"/>
              <a:t>For it is impossible, in the case of those who have once been enlightened, who have tasted the heavenly gift, and have shared in the Holy Spirit, </a:t>
            </a:r>
            <a:r>
              <a:rPr lang="en-US" dirty="0" smtClean="0"/>
              <a:t>and </a:t>
            </a:r>
            <a:r>
              <a:rPr lang="en-US" dirty="0"/>
              <a:t>have tasted the goodness of the word of God and the powers of the age to come, </a:t>
            </a:r>
            <a:r>
              <a:rPr lang="en-US" dirty="0" smtClean="0"/>
              <a:t>and </a:t>
            </a:r>
            <a:r>
              <a:rPr lang="en-US" dirty="0"/>
              <a:t>then have fallen away, to restore them again to repentance, since they are </a:t>
            </a:r>
            <a:r>
              <a:rPr lang="en-US" b="1" u="sng" dirty="0">
                <a:solidFill>
                  <a:srgbClr val="FFFF00"/>
                </a:solidFill>
              </a:rPr>
              <a:t>crucifying once again the Son of God</a:t>
            </a:r>
            <a:r>
              <a:rPr lang="en-US" dirty="0"/>
              <a:t> to their own harm and </a:t>
            </a:r>
            <a:r>
              <a:rPr lang="en-US" b="1" u="sng" dirty="0">
                <a:solidFill>
                  <a:srgbClr val="FFFF00"/>
                </a:solidFill>
              </a:rPr>
              <a:t>holding him up to contempt</a:t>
            </a:r>
            <a:r>
              <a:rPr lang="en-US" dirty="0" smtClean="0"/>
              <a:t>.</a:t>
            </a:r>
          </a:p>
          <a:p>
            <a:pPr marL="0" indent="0">
              <a:spcBef>
                <a:spcPts val="0"/>
              </a:spcBef>
              <a:buNone/>
            </a:pPr>
            <a:r>
              <a:rPr lang="en-US" dirty="0" smtClean="0"/>
              <a:t>Hebrews 6:4-6</a:t>
            </a:r>
            <a:endParaRPr lang="en-US" dirty="0" smtClean="0"/>
          </a:p>
        </p:txBody>
      </p:sp>
    </p:spTree>
    <p:extLst>
      <p:ext uri="{BB962C8B-B14F-4D97-AF65-F5344CB8AC3E}">
        <p14:creationId xmlns:p14="http://schemas.microsoft.com/office/powerpoint/2010/main" val="73808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78475" cy="1362075"/>
          </a:xfrm>
        </p:spPr>
        <p:txBody>
          <a:bodyPr>
            <a:normAutofit/>
          </a:bodyPr>
          <a:lstStyle/>
          <a:p>
            <a:r>
              <a:rPr lang="en-US" dirty="0" smtClean="0">
                <a:latin typeface="Century Gothic"/>
                <a:cs typeface="Century Gothic"/>
              </a:rPr>
              <a:t>To grow &amp; mature in Christ</a:t>
            </a:r>
            <a:endParaRPr lang="en-US" dirty="0">
              <a:latin typeface="Century Gothic"/>
              <a:cs typeface="Century Gothic"/>
            </a:endParaRPr>
          </a:p>
        </p:txBody>
      </p:sp>
      <p:sp>
        <p:nvSpPr>
          <p:cNvPr id="3" name="Text Placeholder 2"/>
          <p:cNvSpPr>
            <a:spLocks noGrp="1"/>
          </p:cNvSpPr>
          <p:nvPr>
            <p:ph type="body" idx="1"/>
          </p:nvPr>
        </p:nvSpPr>
        <p:spPr>
          <a:xfrm>
            <a:off x="722312" y="2906713"/>
            <a:ext cx="7978475" cy="1500187"/>
          </a:xfrm>
        </p:spPr>
        <p:txBody>
          <a:bodyPr>
            <a:normAutofit/>
          </a:bodyPr>
          <a:lstStyle/>
          <a:p>
            <a:r>
              <a:rPr lang="en-US" sz="2800" dirty="0" smtClean="0">
                <a:solidFill>
                  <a:srgbClr val="FFFF00"/>
                </a:solidFill>
                <a:latin typeface="Century Gothic"/>
                <a:cs typeface="Century Gothic"/>
              </a:rPr>
              <a:t>Why do we have Bible classes?</a:t>
            </a:r>
            <a:endParaRPr lang="en-US" sz="2800" dirty="0">
              <a:solidFill>
                <a:srgbClr val="FFFF00"/>
              </a:solidFill>
              <a:latin typeface="Century Gothic"/>
              <a:cs typeface="Century Gothic"/>
            </a:endParaRPr>
          </a:p>
        </p:txBody>
      </p:sp>
    </p:spTree>
    <p:extLst>
      <p:ext uri="{BB962C8B-B14F-4D97-AF65-F5344CB8AC3E}">
        <p14:creationId xmlns:p14="http://schemas.microsoft.com/office/powerpoint/2010/main" val="216296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sz="2800" b="1" dirty="0"/>
              <a:t>11 </a:t>
            </a:r>
            <a:r>
              <a:rPr lang="en-US" sz="2800" dirty="0"/>
              <a:t>About this we have much to say, and it is hard to explain, since you have become dull of hearing. </a:t>
            </a:r>
            <a:r>
              <a:rPr lang="en-US" sz="2800" b="1" dirty="0"/>
              <a:t>12 </a:t>
            </a:r>
            <a:r>
              <a:rPr lang="en-US" sz="2800" dirty="0"/>
              <a:t>For though by this time you ought to be teachers, you need someone to teach you again the basic principles of the oracles of God. You need milk, not solid food, </a:t>
            </a:r>
            <a:r>
              <a:rPr lang="en-US" sz="2800" b="1" dirty="0"/>
              <a:t>13 </a:t>
            </a:r>
            <a:r>
              <a:rPr lang="en-US" sz="2800" dirty="0"/>
              <a:t>for everyone who lives on milk is unskilled in the word of righteousness, since he is a child. </a:t>
            </a:r>
            <a:r>
              <a:rPr lang="en-US" sz="2800" b="1" dirty="0"/>
              <a:t>14 </a:t>
            </a:r>
            <a:r>
              <a:rPr lang="en-US" sz="2800" dirty="0"/>
              <a:t>But solid food is for the mature, for those who have their powers of discernment trained by constant practice to distinguish good from evil</a:t>
            </a:r>
            <a:r>
              <a:rPr lang="en-US" sz="2800" dirty="0" smtClean="0"/>
              <a:t>.</a:t>
            </a:r>
          </a:p>
        </p:txBody>
      </p:sp>
    </p:spTree>
    <p:extLst>
      <p:ext uri="{BB962C8B-B14F-4D97-AF65-F5344CB8AC3E}">
        <p14:creationId xmlns:p14="http://schemas.microsoft.com/office/powerpoint/2010/main" val="411312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sz="2800" b="1" dirty="0"/>
              <a:t>11 </a:t>
            </a:r>
            <a:r>
              <a:rPr lang="en-US" sz="2800" dirty="0"/>
              <a:t>About this we have much to say, and it is hard to explain, since you have become dull of hearing. </a:t>
            </a:r>
            <a:r>
              <a:rPr lang="en-US" sz="2800" b="1" dirty="0"/>
              <a:t>12 </a:t>
            </a:r>
            <a:r>
              <a:rPr lang="en-US" sz="2800" dirty="0"/>
              <a:t>For though by this time you ought to be teachers, you need someone to teach you again the </a:t>
            </a:r>
            <a:r>
              <a:rPr lang="en-US" sz="2800" b="1" u="sng" dirty="0">
                <a:solidFill>
                  <a:srgbClr val="FFFF00"/>
                </a:solidFill>
              </a:rPr>
              <a:t>basic principles</a:t>
            </a:r>
            <a:r>
              <a:rPr lang="en-US" sz="2800" dirty="0"/>
              <a:t> of the oracles of God. You need milk, not solid food, </a:t>
            </a:r>
            <a:r>
              <a:rPr lang="en-US" sz="2800" b="1" dirty="0"/>
              <a:t>13 </a:t>
            </a:r>
            <a:r>
              <a:rPr lang="en-US" sz="2800" dirty="0"/>
              <a:t>for everyone who lives on milk is unskilled in the word of righteousness, since he is a child. </a:t>
            </a:r>
            <a:r>
              <a:rPr lang="en-US" sz="2800" b="1" dirty="0"/>
              <a:t>14 </a:t>
            </a:r>
            <a:r>
              <a:rPr lang="en-US" sz="2800" dirty="0"/>
              <a:t>But solid food is for the mature, for those who have their powers of discernment trained by constant practice to distinguish good from evil</a:t>
            </a:r>
            <a:r>
              <a:rPr lang="en-US" sz="2800" dirty="0" smtClean="0"/>
              <a:t>.</a:t>
            </a:r>
          </a:p>
        </p:txBody>
      </p:sp>
    </p:spTree>
    <p:extLst>
      <p:ext uri="{BB962C8B-B14F-4D97-AF65-F5344CB8AC3E}">
        <p14:creationId xmlns:p14="http://schemas.microsoft.com/office/powerpoint/2010/main" val="278847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sz="2800" b="1" dirty="0"/>
              <a:t>11 </a:t>
            </a:r>
            <a:r>
              <a:rPr lang="en-US" sz="2800" dirty="0"/>
              <a:t>About this we have much to say, and it is hard to explain, since you have become dull of hearing. </a:t>
            </a:r>
            <a:r>
              <a:rPr lang="en-US" sz="2800" b="1" dirty="0"/>
              <a:t>12 </a:t>
            </a:r>
            <a:r>
              <a:rPr lang="en-US" sz="2800" dirty="0"/>
              <a:t>For though by this time you ought to be teachers, you need someone to teach you again the </a:t>
            </a:r>
            <a:r>
              <a:rPr lang="en-US" sz="2800" b="1" u="sng" dirty="0">
                <a:solidFill>
                  <a:srgbClr val="FFFF00"/>
                </a:solidFill>
              </a:rPr>
              <a:t>basic principles</a:t>
            </a:r>
            <a:r>
              <a:rPr lang="en-US" sz="2800" dirty="0"/>
              <a:t> of the oracles of God. You need </a:t>
            </a:r>
            <a:r>
              <a:rPr lang="en-US" sz="2800" b="1" u="sng" dirty="0">
                <a:solidFill>
                  <a:srgbClr val="FFFF00"/>
                </a:solidFill>
              </a:rPr>
              <a:t>milk, not solid food</a:t>
            </a:r>
            <a:r>
              <a:rPr lang="en-US" sz="2800" dirty="0"/>
              <a:t>, </a:t>
            </a:r>
            <a:r>
              <a:rPr lang="en-US" sz="2800" b="1" dirty="0"/>
              <a:t>13 </a:t>
            </a:r>
            <a:r>
              <a:rPr lang="en-US" sz="2800" dirty="0"/>
              <a:t>for everyone who lives on milk is unskilled in the word of righteousness, since he is a child. </a:t>
            </a:r>
            <a:r>
              <a:rPr lang="en-US" sz="2800" b="1" dirty="0"/>
              <a:t>14 </a:t>
            </a:r>
            <a:r>
              <a:rPr lang="en-US" sz="2800" dirty="0"/>
              <a:t>But solid food is for the mature, for those who have their powers of discernment trained by constant practice to distinguish good from evil</a:t>
            </a:r>
            <a:r>
              <a:rPr lang="en-US" sz="2800" dirty="0" smtClean="0"/>
              <a:t>.</a:t>
            </a:r>
          </a:p>
        </p:txBody>
      </p:sp>
    </p:spTree>
    <p:extLst>
      <p:ext uri="{BB962C8B-B14F-4D97-AF65-F5344CB8AC3E}">
        <p14:creationId xmlns:p14="http://schemas.microsoft.com/office/powerpoint/2010/main" val="155740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sz="2800" b="1" dirty="0"/>
              <a:t>11 </a:t>
            </a:r>
            <a:r>
              <a:rPr lang="en-US" sz="2800" dirty="0"/>
              <a:t>About this we have much to say, and it is hard to explain, since you have become dull of hearing. </a:t>
            </a:r>
            <a:r>
              <a:rPr lang="en-US" sz="2800" b="1" dirty="0"/>
              <a:t>12 </a:t>
            </a:r>
            <a:r>
              <a:rPr lang="en-US" sz="2800" dirty="0"/>
              <a:t>For though by this time you ought to be teachers, you need someone to teach you again the </a:t>
            </a:r>
            <a:r>
              <a:rPr lang="en-US" sz="2800" b="1" u="sng" dirty="0">
                <a:solidFill>
                  <a:srgbClr val="FFFF00"/>
                </a:solidFill>
              </a:rPr>
              <a:t>basic principles</a:t>
            </a:r>
            <a:r>
              <a:rPr lang="en-US" sz="2800" dirty="0"/>
              <a:t> of the oracles of God. You need </a:t>
            </a:r>
            <a:r>
              <a:rPr lang="en-US" sz="2800" b="1" u="sng" dirty="0">
                <a:solidFill>
                  <a:srgbClr val="FFFF00"/>
                </a:solidFill>
              </a:rPr>
              <a:t>milk, not solid food</a:t>
            </a:r>
            <a:r>
              <a:rPr lang="en-US" sz="2800" dirty="0"/>
              <a:t>, </a:t>
            </a:r>
            <a:r>
              <a:rPr lang="en-US" sz="2800" b="1" dirty="0"/>
              <a:t>13 </a:t>
            </a:r>
            <a:r>
              <a:rPr lang="en-US" sz="2800" dirty="0"/>
              <a:t>for everyone who lives on milk is unskilled in the word of righteousness, since </a:t>
            </a:r>
            <a:r>
              <a:rPr lang="en-US" sz="2800" b="1" u="sng" dirty="0">
                <a:solidFill>
                  <a:srgbClr val="FFFF00"/>
                </a:solidFill>
              </a:rPr>
              <a:t>he is a child</a:t>
            </a:r>
            <a:r>
              <a:rPr lang="en-US" sz="2800" dirty="0"/>
              <a:t>. </a:t>
            </a:r>
            <a:r>
              <a:rPr lang="en-US" sz="2800" b="1" dirty="0"/>
              <a:t>14 </a:t>
            </a:r>
            <a:r>
              <a:rPr lang="en-US" sz="2800" dirty="0"/>
              <a:t>But solid food is for the mature, for those who have their powers of discernment trained by constant practice to distinguish good from evil</a:t>
            </a:r>
            <a:r>
              <a:rPr lang="en-US" sz="2800" dirty="0" smtClean="0"/>
              <a:t>.</a:t>
            </a:r>
          </a:p>
        </p:txBody>
      </p:sp>
    </p:spTree>
    <p:extLst>
      <p:ext uri="{BB962C8B-B14F-4D97-AF65-F5344CB8AC3E}">
        <p14:creationId xmlns:p14="http://schemas.microsoft.com/office/powerpoint/2010/main" val="893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sz="2800" b="1" dirty="0"/>
              <a:t>11 </a:t>
            </a:r>
            <a:r>
              <a:rPr lang="en-US" sz="2800" dirty="0"/>
              <a:t>About this we have much to say, and it is hard to explain, since you have become dull of hearing. </a:t>
            </a:r>
            <a:r>
              <a:rPr lang="en-US" sz="2800" b="1" dirty="0"/>
              <a:t>12 </a:t>
            </a:r>
            <a:r>
              <a:rPr lang="en-US" sz="2800" dirty="0"/>
              <a:t>For though by this time you ought to be teachers, you need someone to teach you again the </a:t>
            </a:r>
            <a:r>
              <a:rPr lang="en-US" sz="2800" b="1" u="sng" dirty="0">
                <a:solidFill>
                  <a:srgbClr val="FFFF00"/>
                </a:solidFill>
              </a:rPr>
              <a:t>basic principles</a:t>
            </a:r>
            <a:r>
              <a:rPr lang="en-US" sz="2800" dirty="0"/>
              <a:t> of the oracles of God. You need </a:t>
            </a:r>
            <a:r>
              <a:rPr lang="en-US" sz="2800" b="1" u="sng" dirty="0">
                <a:solidFill>
                  <a:srgbClr val="FFFF00"/>
                </a:solidFill>
              </a:rPr>
              <a:t>milk, not solid food</a:t>
            </a:r>
            <a:r>
              <a:rPr lang="en-US" sz="2800" dirty="0"/>
              <a:t>, </a:t>
            </a:r>
            <a:r>
              <a:rPr lang="en-US" sz="2800" b="1" dirty="0"/>
              <a:t>13 </a:t>
            </a:r>
            <a:r>
              <a:rPr lang="en-US" sz="2800" dirty="0"/>
              <a:t>for everyone who lives on milk is unskilled in the word of righteousness, since </a:t>
            </a:r>
            <a:r>
              <a:rPr lang="en-US" sz="2800" b="1" u="sng" dirty="0">
                <a:solidFill>
                  <a:srgbClr val="FFFF00"/>
                </a:solidFill>
              </a:rPr>
              <a:t>he is a child</a:t>
            </a:r>
            <a:r>
              <a:rPr lang="en-US" sz="2800" dirty="0"/>
              <a:t>. </a:t>
            </a:r>
            <a:r>
              <a:rPr lang="en-US" sz="2800" b="1" dirty="0"/>
              <a:t>14 </a:t>
            </a:r>
            <a:r>
              <a:rPr lang="en-US" sz="2800" dirty="0"/>
              <a:t>But </a:t>
            </a:r>
            <a:r>
              <a:rPr lang="en-US" sz="2800" b="1" u="sng" dirty="0">
                <a:solidFill>
                  <a:srgbClr val="FFFF00"/>
                </a:solidFill>
              </a:rPr>
              <a:t>solid food is for the mature</a:t>
            </a:r>
            <a:r>
              <a:rPr lang="en-US" sz="2800" dirty="0"/>
              <a:t>, for those who have their powers of discernment trained by constant practice to distinguish good from evil</a:t>
            </a:r>
            <a:r>
              <a:rPr lang="en-US" sz="2800" dirty="0" smtClean="0"/>
              <a:t>.</a:t>
            </a:r>
          </a:p>
        </p:txBody>
      </p:sp>
    </p:spTree>
    <p:extLst>
      <p:ext uri="{BB962C8B-B14F-4D97-AF65-F5344CB8AC3E}">
        <p14:creationId xmlns:p14="http://schemas.microsoft.com/office/powerpoint/2010/main" val="357010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81000"/>
            <a:ext cx="9144000" cy="6096000"/>
          </a:xfrm>
          <a:prstGeom prst="rect">
            <a:avLst/>
          </a:prstGeom>
        </p:spPr>
      </p:pic>
      <p:grpSp>
        <p:nvGrpSpPr>
          <p:cNvPr id="5" name="Group 4"/>
          <p:cNvGrpSpPr/>
          <p:nvPr/>
        </p:nvGrpSpPr>
        <p:grpSpPr>
          <a:xfrm>
            <a:off x="0" y="1066375"/>
            <a:ext cx="5882351" cy="3247029"/>
            <a:chOff x="0" y="1066375"/>
            <a:chExt cx="5882351" cy="3247029"/>
          </a:xfrm>
        </p:grpSpPr>
        <p:sp>
          <p:nvSpPr>
            <p:cNvPr id="4" name="Rectangle 3"/>
            <p:cNvSpPr/>
            <p:nvPr/>
          </p:nvSpPr>
          <p:spPr>
            <a:xfrm>
              <a:off x="0" y="1198166"/>
              <a:ext cx="5882351" cy="2935505"/>
            </a:xfrm>
            <a:prstGeom prst="rect">
              <a:avLst/>
            </a:prstGeom>
            <a:solidFill>
              <a:schemeClr val="bg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14809" y="1066375"/>
              <a:ext cx="5567542" cy="32470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7500" dirty="0" smtClean="0">
                  <a:effectLst>
                    <a:outerShdw blurRad="50800" dist="38100" dir="2700000" algn="tl" rotWithShape="0">
                      <a:prstClr val="black">
                        <a:alpha val="40000"/>
                      </a:prstClr>
                    </a:outerShdw>
                  </a:effectLst>
                  <a:latin typeface="Century Gothic"/>
                  <a:cs typeface="Century Gothic"/>
                </a:rPr>
                <a:t>Why Do We Have Bible Classes?</a:t>
              </a:r>
              <a:endParaRPr lang="en-US" sz="7500" dirty="0">
                <a:effectLst>
                  <a:outerShdw blurRad="50800" dist="38100" dir="2700000" algn="tl" rotWithShape="0">
                    <a:prstClr val="black">
                      <a:alpha val="40000"/>
                    </a:prstClr>
                  </a:outerShdw>
                </a:effectLst>
                <a:latin typeface="Century Gothic"/>
                <a:cs typeface="Century Gothic"/>
              </a:endParaRPr>
            </a:p>
          </p:txBody>
        </p:sp>
      </p:grpSp>
    </p:spTree>
    <p:extLst>
      <p:ext uri="{BB962C8B-B14F-4D97-AF65-F5344CB8AC3E}">
        <p14:creationId xmlns:p14="http://schemas.microsoft.com/office/powerpoint/2010/main" val="16998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sz="2800" b="1" dirty="0" smtClean="0"/>
              <a:t>1</a:t>
            </a:r>
            <a:r>
              <a:rPr lang="en-US" sz="2800" dirty="0" smtClean="0"/>
              <a:t> Therefore </a:t>
            </a:r>
            <a:r>
              <a:rPr lang="en-US" sz="2800" dirty="0"/>
              <a:t>let us leave the </a:t>
            </a:r>
            <a:r>
              <a:rPr lang="en-US" sz="2800" b="1" u="sng" dirty="0">
                <a:solidFill>
                  <a:srgbClr val="FFFF00"/>
                </a:solidFill>
              </a:rPr>
              <a:t>elementary doctrine of Christ</a:t>
            </a:r>
            <a:r>
              <a:rPr lang="en-US" sz="2800" dirty="0"/>
              <a:t> and go on to maturity, not laying again a foundation of repentance from dead works and of faith toward God, </a:t>
            </a:r>
            <a:r>
              <a:rPr lang="en-US" sz="2800" b="1" dirty="0"/>
              <a:t>2 </a:t>
            </a:r>
            <a:r>
              <a:rPr lang="en-US" sz="2800" dirty="0"/>
              <a:t>and of instruction about washings</a:t>
            </a:r>
            <a:r>
              <a:rPr lang="en-US" sz="2800" dirty="0" smtClean="0"/>
              <a:t>, </a:t>
            </a:r>
            <a:r>
              <a:rPr lang="en-US" sz="2800" dirty="0"/>
              <a:t>the laying on of hands, the resurrection of the dead, and eternal judgment. </a:t>
            </a:r>
            <a:r>
              <a:rPr lang="en-US" sz="2800" b="1" dirty="0"/>
              <a:t>3 </a:t>
            </a:r>
            <a:r>
              <a:rPr lang="en-US" sz="2800" dirty="0"/>
              <a:t>And this we will do if God permits.</a:t>
            </a:r>
            <a:endParaRPr lang="en-US" sz="2800" dirty="0" smtClean="0"/>
          </a:p>
        </p:txBody>
      </p:sp>
    </p:spTree>
    <p:extLst>
      <p:ext uri="{BB962C8B-B14F-4D97-AF65-F5344CB8AC3E}">
        <p14:creationId xmlns:p14="http://schemas.microsoft.com/office/powerpoint/2010/main" val="363642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sz="2800" b="1" dirty="0" smtClean="0"/>
              <a:t>1</a:t>
            </a:r>
            <a:r>
              <a:rPr lang="en-US" sz="2800" dirty="0" smtClean="0"/>
              <a:t> Therefore </a:t>
            </a:r>
            <a:r>
              <a:rPr lang="en-US" sz="2800" dirty="0"/>
              <a:t>let us leave the </a:t>
            </a:r>
            <a:r>
              <a:rPr lang="en-US" sz="2800" b="1" u="sng" dirty="0">
                <a:solidFill>
                  <a:srgbClr val="FFFF00"/>
                </a:solidFill>
              </a:rPr>
              <a:t>elementary doctrine of Christ</a:t>
            </a:r>
            <a:r>
              <a:rPr lang="en-US" sz="2800" dirty="0"/>
              <a:t> and go on to maturity, </a:t>
            </a:r>
            <a:r>
              <a:rPr lang="en-US" sz="2800" b="1" u="sng" dirty="0">
                <a:solidFill>
                  <a:srgbClr val="FFFF00"/>
                </a:solidFill>
              </a:rPr>
              <a:t>not laying again a foundation</a:t>
            </a:r>
            <a:r>
              <a:rPr lang="en-US" sz="2800" dirty="0"/>
              <a:t> of repentance from dead works and of faith toward God, </a:t>
            </a:r>
            <a:r>
              <a:rPr lang="en-US" sz="2800" b="1" dirty="0"/>
              <a:t>2 </a:t>
            </a:r>
            <a:r>
              <a:rPr lang="en-US" sz="2800" dirty="0"/>
              <a:t>and of instruction about washings</a:t>
            </a:r>
            <a:r>
              <a:rPr lang="en-US" sz="2800" dirty="0" smtClean="0"/>
              <a:t>, </a:t>
            </a:r>
            <a:r>
              <a:rPr lang="en-US" sz="2800" dirty="0"/>
              <a:t>the laying on of hands, the resurrection of the dead, and eternal judgment. </a:t>
            </a:r>
            <a:r>
              <a:rPr lang="en-US" sz="2800" b="1" dirty="0"/>
              <a:t>3 </a:t>
            </a:r>
            <a:r>
              <a:rPr lang="en-US" sz="2800" dirty="0"/>
              <a:t>And this we will do if God permits.</a:t>
            </a:r>
            <a:endParaRPr lang="en-US" sz="2800" dirty="0" smtClean="0"/>
          </a:p>
        </p:txBody>
      </p:sp>
      <p:sp>
        <p:nvSpPr>
          <p:cNvPr id="4" name="Rectangle 3"/>
          <p:cNvSpPr/>
          <p:nvPr/>
        </p:nvSpPr>
        <p:spPr>
          <a:xfrm>
            <a:off x="2743499" y="2863615"/>
            <a:ext cx="1804541" cy="39539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34973" y="3259011"/>
            <a:ext cx="814649" cy="39539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34974" y="3722932"/>
            <a:ext cx="1473568" cy="39539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743496" y="3722932"/>
            <a:ext cx="2791424" cy="39539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082672" y="3722932"/>
            <a:ext cx="1896240" cy="39539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43497" y="4186861"/>
            <a:ext cx="2683600" cy="39539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27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1000"/>
                                        <p:tgtEl>
                                          <p:spTgt spid="5"/>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1000"/>
                                        <p:tgtEl>
                                          <p:spTgt spid="6"/>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1000"/>
                                        <p:tgtEl>
                                          <p:spTgt spid="8"/>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lgn="ctr">
              <a:spcBef>
                <a:spcPts val="0"/>
              </a:spcBef>
              <a:buNone/>
            </a:pPr>
            <a:r>
              <a:rPr lang="en-US" sz="4600" dirty="0" smtClean="0"/>
              <a:t>But </a:t>
            </a:r>
            <a:r>
              <a:rPr lang="en-US" sz="4600" dirty="0"/>
              <a:t>solid food is for the mature, for those who have their </a:t>
            </a:r>
            <a:endParaRPr lang="en-US" sz="4600" dirty="0" smtClean="0"/>
          </a:p>
          <a:p>
            <a:pPr marL="0" indent="0" algn="ctr">
              <a:spcBef>
                <a:spcPts val="0"/>
              </a:spcBef>
              <a:buNone/>
            </a:pPr>
            <a:r>
              <a:rPr lang="en-US" sz="4600" dirty="0" smtClean="0"/>
              <a:t>powers </a:t>
            </a:r>
            <a:r>
              <a:rPr lang="en-US" sz="4600" dirty="0"/>
              <a:t>of discernment </a:t>
            </a:r>
            <a:endParaRPr lang="en-US" sz="4600" dirty="0" smtClean="0"/>
          </a:p>
          <a:p>
            <a:pPr marL="0" indent="0" algn="ctr">
              <a:spcBef>
                <a:spcPts val="0"/>
              </a:spcBef>
              <a:buNone/>
            </a:pPr>
            <a:r>
              <a:rPr lang="en-US" sz="4600" dirty="0" smtClean="0"/>
              <a:t>trained </a:t>
            </a:r>
            <a:r>
              <a:rPr lang="en-US" sz="4600" dirty="0"/>
              <a:t>by constant practice </a:t>
            </a:r>
            <a:endParaRPr lang="en-US" sz="4600" dirty="0" smtClean="0"/>
          </a:p>
          <a:p>
            <a:pPr marL="0" indent="0" algn="ctr">
              <a:spcBef>
                <a:spcPts val="0"/>
              </a:spcBef>
              <a:buNone/>
            </a:pPr>
            <a:r>
              <a:rPr lang="en-US" sz="4600" dirty="0" smtClean="0"/>
              <a:t>to </a:t>
            </a:r>
            <a:r>
              <a:rPr lang="en-US" sz="4600" dirty="0"/>
              <a:t>distinguish good from evil</a:t>
            </a:r>
            <a:r>
              <a:rPr lang="en-US" sz="4600" dirty="0" smtClean="0"/>
              <a:t>.</a:t>
            </a:r>
          </a:p>
        </p:txBody>
      </p:sp>
      <p:sp>
        <p:nvSpPr>
          <p:cNvPr id="4" name="Rectangle 3"/>
          <p:cNvSpPr/>
          <p:nvPr/>
        </p:nvSpPr>
        <p:spPr>
          <a:xfrm>
            <a:off x="6397516" y="1797248"/>
            <a:ext cx="1940806" cy="64268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7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lgn="ctr">
              <a:spcBef>
                <a:spcPts val="0"/>
              </a:spcBef>
              <a:buNone/>
            </a:pPr>
            <a:r>
              <a:rPr lang="en-US" sz="4600" dirty="0" smtClean="0"/>
              <a:t>But </a:t>
            </a:r>
            <a:r>
              <a:rPr lang="en-US" sz="4600" dirty="0"/>
              <a:t>solid food is for the mature, for those who have their </a:t>
            </a:r>
            <a:endParaRPr lang="en-US" sz="4600" dirty="0" smtClean="0"/>
          </a:p>
          <a:p>
            <a:pPr marL="0" indent="0" algn="ctr">
              <a:spcBef>
                <a:spcPts val="0"/>
              </a:spcBef>
              <a:buNone/>
            </a:pPr>
            <a:r>
              <a:rPr lang="en-US" sz="4600" b="1" u="sng" dirty="0" smtClean="0">
                <a:solidFill>
                  <a:srgbClr val="FFFF00"/>
                </a:solidFill>
              </a:rPr>
              <a:t>powers </a:t>
            </a:r>
            <a:r>
              <a:rPr lang="en-US" sz="4600" b="1" u="sng" dirty="0">
                <a:solidFill>
                  <a:srgbClr val="FFFF00"/>
                </a:solidFill>
              </a:rPr>
              <a:t>of discernment</a:t>
            </a:r>
            <a:r>
              <a:rPr lang="en-US" sz="4600" dirty="0"/>
              <a:t> </a:t>
            </a:r>
            <a:endParaRPr lang="en-US" sz="4600" dirty="0" smtClean="0"/>
          </a:p>
          <a:p>
            <a:pPr marL="0" indent="0" algn="ctr">
              <a:spcBef>
                <a:spcPts val="0"/>
              </a:spcBef>
              <a:buNone/>
            </a:pPr>
            <a:r>
              <a:rPr lang="en-US" sz="4600" dirty="0" smtClean="0"/>
              <a:t>trained </a:t>
            </a:r>
            <a:r>
              <a:rPr lang="en-US" sz="4600" dirty="0"/>
              <a:t>by constant practice </a:t>
            </a:r>
            <a:endParaRPr lang="en-US" sz="4600" dirty="0" smtClean="0"/>
          </a:p>
          <a:p>
            <a:pPr marL="0" indent="0" algn="ctr">
              <a:spcBef>
                <a:spcPts val="0"/>
              </a:spcBef>
              <a:buNone/>
            </a:pPr>
            <a:r>
              <a:rPr lang="en-US" sz="4600" dirty="0" smtClean="0"/>
              <a:t>to </a:t>
            </a:r>
            <a:r>
              <a:rPr lang="en-US" sz="4600" dirty="0"/>
              <a:t>distinguish good from evil</a:t>
            </a:r>
            <a:r>
              <a:rPr lang="en-US" sz="4600" dirty="0" smtClean="0"/>
              <a:t>.</a:t>
            </a:r>
          </a:p>
        </p:txBody>
      </p:sp>
      <p:sp>
        <p:nvSpPr>
          <p:cNvPr id="4" name="Rectangle 3"/>
          <p:cNvSpPr/>
          <p:nvPr/>
        </p:nvSpPr>
        <p:spPr>
          <a:xfrm>
            <a:off x="6397516" y="1797248"/>
            <a:ext cx="1940806" cy="64268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59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lgn="ctr">
              <a:spcBef>
                <a:spcPts val="0"/>
              </a:spcBef>
              <a:buNone/>
            </a:pPr>
            <a:r>
              <a:rPr lang="en-US" sz="4600" dirty="0" smtClean="0"/>
              <a:t>But </a:t>
            </a:r>
            <a:r>
              <a:rPr lang="en-US" sz="4600" dirty="0"/>
              <a:t>solid food is for the mature, for those who have their </a:t>
            </a:r>
            <a:endParaRPr lang="en-US" sz="4600" dirty="0" smtClean="0"/>
          </a:p>
          <a:p>
            <a:pPr marL="0" indent="0" algn="ctr">
              <a:spcBef>
                <a:spcPts val="0"/>
              </a:spcBef>
              <a:buNone/>
            </a:pPr>
            <a:r>
              <a:rPr lang="en-US" sz="4600" b="1" u="sng" dirty="0" smtClean="0">
                <a:solidFill>
                  <a:srgbClr val="FFFF00"/>
                </a:solidFill>
              </a:rPr>
              <a:t>powers </a:t>
            </a:r>
            <a:r>
              <a:rPr lang="en-US" sz="4600" b="1" u="sng" dirty="0">
                <a:solidFill>
                  <a:srgbClr val="FFFF00"/>
                </a:solidFill>
              </a:rPr>
              <a:t>of discernment</a:t>
            </a:r>
            <a:r>
              <a:rPr lang="en-US" sz="4600" dirty="0"/>
              <a:t> </a:t>
            </a:r>
            <a:endParaRPr lang="en-US" sz="4600" dirty="0" smtClean="0"/>
          </a:p>
          <a:p>
            <a:pPr marL="0" indent="0" algn="ctr">
              <a:spcBef>
                <a:spcPts val="0"/>
              </a:spcBef>
              <a:buNone/>
            </a:pPr>
            <a:r>
              <a:rPr lang="en-US" sz="4600" dirty="0" smtClean="0"/>
              <a:t>trained </a:t>
            </a:r>
            <a:r>
              <a:rPr lang="en-US" sz="4600" dirty="0"/>
              <a:t>by constant practice </a:t>
            </a:r>
            <a:endParaRPr lang="en-US" sz="4600" dirty="0" smtClean="0"/>
          </a:p>
          <a:p>
            <a:pPr marL="0" indent="0" algn="ctr">
              <a:spcBef>
                <a:spcPts val="0"/>
              </a:spcBef>
              <a:buNone/>
            </a:pPr>
            <a:r>
              <a:rPr lang="en-US" sz="4600" dirty="0" smtClean="0"/>
              <a:t>to </a:t>
            </a:r>
            <a:r>
              <a:rPr lang="en-US" sz="4600" b="1" u="sng" dirty="0">
                <a:solidFill>
                  <a:srgbClr val="FFFF00"/>
                </a:solidFill>
              </a:rPr>
              <a:t>distinguish good from evil</a:t>
            </a:r>
            <a:r>
              <a:rPr lang="en-US" sz="4600" dirty="0" smtClean="0"/>
              <a:t>.</a:t>
            </a:r>
          </a:p>
        </p:txBody>
      </p:sp>
      <p:sp>
        <p:nvSpPr>
          <p:cNvPr id="4" name="Rectangle 3"/>
          <p:cNvSpPr/>
          <p:nvPr/>
        </p:nvSpPr>
        <p:spPr>
          <a:xfrm>
            <a:off x="6397516" y="1797248"/>
            <a:ext cx="1940806" cy="64268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urved Left Arrow 1"/>
          <p:cNvSpPr/>
          <p:nvPr/>
        </p:nvSpPr>
        <p:spPr>
          <a:xfrm rot="20376244">
            <a:off x="7788570" y="3018000"/>
            <a:ext cx="1064895" cy="196172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7918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lgn="ctr">
              <a:spcBef>
                <a:spcPts val="0"/>
              </a:spcBef>
              <a:buNone/>
            </a:pPr>
            <a:r>
              <a:rPr lang="en-US" sz="4600" dirty="0" smtClean="0"/>
              <a:t>But </a:t>
            </a:r>
            <a:r>
              <a:rPr lang="en-US" sz="4600" dirty="0"/>
              <a:t>solid food is for the mature, for those who have their </a:t>
            </a:r>
            <a:endParaRPr lang="en-US" sz="4600" dirty="0" smtClean="0"/>
          </a:p>
          <a:p>
            <a:pPr marL="0" indent="0" algn="ctr">
              <a:spcBef>
                <a:spcPts val="0"/>
              </a:spcBef>
              <a:buNone/>
            </a:pPr>
            <a:r>
              <a:rPr lang="en-US" sz="4600" dirty="0" smtClean="0">
                <a:solidFill>
                  <a:srgbClr val="FFFFFF"/>
                </a:solidFill>
              </a:rPr>
              <a:t>powers </a:t>
            </a:r>
            <a:r>
              <a:rPr lang="en-US" sz="4600" dirty="0">
                <a:solidFill>
                  <a:srgbClr val="FFFFFF"/>
                </a:solidFill>
              </a:rPr>
              <a:t>of discernment </a:t>
            </a:r>
            <a:endParaRPr lang="en-US" sz="4600" dirty="0" smtClean="0">
              <a:solidFill>
                <a:srgbClr val="FFFFFF"/>
              </a:solidFill>
            </a:endParaRPr>
          </a:p>
          <a:p>
            <a:pPr marL="0" indent="0" algn="ctr">
              <a:spcBef>
                <a:spcPts val="0"/>
              </a:spcBef>
              <a:buNone/>
            </a:pPr>
            <a:r>
              <a:rPr lang="en-US" sz="5200" b="1" dirty="0" smtClean="0">
                <a:solidFill>
                  <a:srgbClr val="FFFF00"/>
                </a:solidFill>
                <a:effectLst/>
              </a:rPr>
              <a:t>trained </a:t>
            </a:r>
            <a:r>
              <a:rPr lang="en-US" sz="5200" b="1" dirty="0">
                <a:solidFill>
                  <a:srgbClr val="FFFF00"/>
                </a:solidFill>
                <a:effectLst/>
              </a:rPr>
              <a:t>by constant practice</a:t>
            </a:r>
            <a:r>
              <a:rPr lang="en-US" sz="5200" dirty="0">
                <a:solidFill>
                  <a:srgbClr val="FFFF00"/>
                </a:solidFill>
                <a:effectLst/>
              </a:rPr>
              <a:t> </a:t>
            </a:r>
            <a:endParaRPr lang="en-US" sz="5200" dirty="0" smtClean="0">
              <a:solidFill>
                <a:srgbClr val="FFFF00"/>
              </a:solidFill>
              <a:effectLst/>
            </a:endParaRPr>
          </a:p>
          <a:p>
            <a:pPr marL="0" indent="0" algn="ctr">
              <a:spcBef>
                <a:spcPts val="0"/>
              </a:spcBef>
              <a:buNone/>
            </a:pPr>
            <a:r>
              <a:rPr lang="en-US" sz="4600" dirty="0" smtClean="0"/>
              <a:t>to </a:t>
            </a:r>
            <a:r>
              <a:rPr lang="en-US" sz="4600" dirty="0">
                <a:solidFill>
                  <a:srgbClr val="FFFFFF"/>
                </a:solidFill>
              </a:rPr>
              <a:t>distinguish good from evil</a:t>
            </a:r>
            <a:r>
              <a:rPr lang="en-US" sz="4600" dirty="0" smtClean="0"/>
              <a:t>.</a:t>
            </a:r>
          </a:p>
        </p:txBody>
      </p:sp>
      <p:sp>
        <p:nvSpPr>
          <p:cNvPr id="5" name="Rectangle 4"/>
          <p:cNvSpPr/>
          <p:nvPr/>
        </p:nvSpPr>
        <p:spPr>
          <a:xfrm>
            <a:off x="515155" y="3810167"/>
            <a:ext cx="8146635" cy="826732"/>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4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78475" cy="1362075"/>
          </a:xfrm>
        </p:spPr>
        <p:txBody>
          <a:bodyPr>
            <a:normAutofit/>
          </a:bodyPr>
          <a:lstStyle/>
          <a:p>
            <a:r>
              <a:rPr lang="en-US" dirty="0" smtClean="0">
                <a:latin typeface="Century Gothic"/>
                <a:cs typeface="Century Gothic"/>
              </a:rPr>
              <a:t>To produce teachers</a:t>
            </a:r>
            <a:endParaRPr lang="en-US" dirty="0">
              <a:latin typeface="Century Gothic"/>
              <a:cs typeface="Century Gothic"/>
            </a:endParaRPr>
          </a:p>
        </p:txBody>
      </p:sp>
      <p:sp>
        <p:nvSpPr>
          <p:cNvPr id="3" name="Text Placeholder 2"/>
          <p:cNvSpPr>
            <a:spLocks noGrp="1"/>
          </p:cNvSpPr>
          <p:nvPr>
            <p:ph type="body" idx="1"/>
          </p:nvPr>
        </p:nvSpPr>
        <p:spPr>
          <a:xfrm>
            <a:off x="722312" y="2906713"/>
            <a:ext cx="7978475" cy="1500187"/>
          </a:xfrm>
        </p:spPr>
        <p:txBody>
          <a:bodyPr>
            <a:normAutofit/>
          </a:bodyPr>
          <a:lstStyle/>
          <a:p>
            <a:r>
              <a:rPr lang="en-US" sz="2800" dirty="0" smtClean="0">
                <a:solidFill>
                  <a:srgbClr val="FFFF00"/>
                </a:solidFill>
                <a:latin typeface="Century Gothic"/>
                <a:cs typeface="Century Gothic"/>
              </a:rPr>
              <a:t>Why do we have Bible classes?</a:t>
            </a:r>
            <a:endParaRPr lang="en-US" sz="2800" dirty="0">
              <a:solidFill>
                <a:srgbClr val="FFFF00"/>
              </a:solidFill>
              <a:latin typeface="Century Gothic"/>
              <a:cs typeface="Century Gothic"/>
            </a:endParaRPr>
          </a:p>
        </p:txBody>
      </p:sp>
    </p:spTree>
    <p:extLst>
      <p:ext uri="{BB962C8B-B14F-4D97-AF65-F5344CB8AC3E}">
        <p14:creationId xmlns:p14="http://schemas.microsoft.com/office/powerpoint/2010/main" val="397263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sz="2800" b="1" dirty="0"/>
              <a:t>11 </a:t>
            </a:r>
            <a:r>
              <a:rPr lang="en-US" sz="2800" dirty="0"/>
              <a:t>About this we have much to say, and it is hard to explain, since you have become dull of hearing. </a:t>
            </a:r>
            <a:r>
              <a:rPr lang="en-US" sz="2800" b="1" dirty="0"/>
              <a:t>12 </a:t>
            </a:r>
            <a:r>
              <a:rPr lang="en-US" sz="2800" dirty="0"/>
              <a:t>For though by this time you ought to be teachers, you need someone to teach you again the basic principles of the oracles of God. You need milk, not solid food, </a:t>
            </a:r>
            <a:r>
              <a:rPr lang="en-US" sz="2800" b="1" dirty="0"/>
              <a:t>13 </a:t>
            </a:r>
            <a:r>
              <a:rPr lang="en-US" sz="2800" dirty="0"/>
              <a:t>for everyone who lives on milk is unskilled in the word of righteousness, since he is a child. </a:t>
            </a:r>
            <a:r>
              <a:rPr lang="en-US" sz="2800" b="1" dirty="0"/>
              <a:t>14 </a:t>
            </a:r>
            <a:r>
              <a:rPr lang="en-US" sz="2800" dirty="0"/>
              <a:t>But solid food is for the mature, for those who have their powers of discernment trained by constant practice to distinguish good from evil</a:t>
            </a:r>
            <a:r>
              <a:rPr lang="en-US" sz="2800" dirty="0" smtClean="0"/>
              <a:t>.</a:t>
            </a:r>
          </a:p>
        </p:txBody>
      </p:sp>
    </p:spTree>
    <p:extLst>
      <p:ext uri="{BB962C8B-B14F-4D97-AF65-F5344CB8AC3E}">
        <p14:creationId xmlns:p14="http://schemas.microsoft.com/office/powerpoint/2010/main" val="83325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sz="2800" b="1" dirty="0"/>
              <a:t>11 </a:t>
            </a:r>
            <a:r>
              <a:rPr lang="en-US" sz="2800" dirty="0"/>
              <a:t>About this we have much to say, and it is hard to explain, since you have become dull of hearing. </a:t>
            </a:r>
            <a:r>
              <a:rPr lang="en-US" sz="2800" b="1" dirty="0"/>
              <a:t>12 </a:t>
            </a:r>
            <a:r>
              <a:rPr lang="en-US" sz="2800" dirty="0"/>
              <a:t>For though </a:t>
            </a:r>
            <a:r>
              <a:rPr lang="en-US" sz="2800" b="1" u="sng" dirty="0">
                <a:solidFill>
                  <a:srgbClr val="FFFF00"/>
                </a:solidFill>
              </a:rPr>
              <a:t>by this time you ought to be teachers</a:t>
            </a:r>
            <a:r>
              <a:rPr lang="en-US" sz="2800" dirty="0"/>
              <a:t>, you need someone to teach you again the basic principles of the oracles of God. You need milk, not solid food, </a:t>
            </a:r>
            <a:r>
              <a:rPr lang="en-US" sz="2800" b="1" dirty="0"/>
              <a:t>13 </a:t>
            </a:r>
            <a:r>
              <a:rPr lang="en-US" sz="2800" dirty="0"/>
              <a:t>for everyone who lives on milk is unskilled in the word of righteousness, since he is a child. </a:t>
            </a:r>
            <a:r>
              <a:rPr lang="en-US" sz="2800" b="1" dirty="0"/>
              <a:t>14 </a:t>
            </a:r>
            <a:r>
              <a:rPr lang="en-US" sz="2800" dirty="0"/>
              <a:t>But solid food is for the mature, for those who have their powers of discernment trained by constant practice to distinguish good from evil</a:t>
            </a:r>
            <a:r>
              <a:rPr lang="en-US" sz="2800" dirty="0" smtClean="0"/>
              <a:t>.</a:t>
            </a:r>
          </a:p>
        </p:txBody>
      </p:sp>
    </p:spTree>
    <p:extLst>
      <p:ext uri="{BB962C8B-B14F-4D97-AF65-F5344CB8AC3E}">
        <p14:creationId xmlns:p14="http://schemas.microsoft.com/office/powerpoint/2010/main" val="398977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2023" y="2683888"/>
            <a:ext cx="6865775" cy="397790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4025" indent="-454025" algn="l">
              <a:spcBef>
                <a:spcPts val="1200"/>
              </a:spcBef>
              <a:buFont typeface="+mj-lt"/>
              <a:buAutoNum type="arabicPeriod"/>
            </a:pPr>
            <a:r>
              <a:rPr lang="en-US" sz="3200" dirty="0" smtClean="0">
                <a:effectLst>
                  <a:outerShdw blurRad="50800" dist="38100" dir="2700000" algn="tl" rotWithShape="0">
                    <a:prstClr val="black">
                      <a:alpha val="40000"/>
                    </a:prstClr>
                  </a:outerShdw>
                </a:effectLst>
                <a:latin typeface="+mn-lt"/>
                <a:cs typeface="Century Gothic"/>
              </a:rPr>
              <a:t>Eat every day.</a:t>
            </a:r>
          </a:p>
          <a:p>
            <a:pPr marL="454025" indent="-454025" algn="l">
              <a:spcBef>
                <a:spcPts val="1200"/>
              </a:spcBef>
              <a:buFont typeface="+mj-lt"/>
              <a:buAutoNum type="arabicPeriod"/>
            </a:pPr>
            <a:r>
              <a:rPr lang="en-US" sz="3200" dirty="0" smtClean="0">
                <a:effectLst>
                  <a:outerShdw blurRad="50800" dist="38100" dir="2700000" algn="tl" rotWithShape="0">
                    <a:prstClr val="black">
                      <a:alpha val="40000"/>
                    </a:prstClr>
                  </a:outerShdw>
                </a:effectLst>
                <a:latin typeface="+mn-lt"/>
                <a:cs typeface="Century Gothic"/>
              </a:rPr>
              <a:t>Be aware of empty calories.</a:t>
            </a:r>
            <a:endParaRPr lang="en-US" sz="3200" dirty="0" smtClean="0">
              <a:effectLst>
                <a:outerShdw blurRad="50800" dist="38100" dir="2700000" algn="tl" rotWithShape="0">
                  <a:prstClr val="black">
                    <a:alpha val="40000"/>
                  </a:prstClr>
                </a:outerShdw>
              </a:effectLst>
              <a:latin typeface="+mn-lt"/>
              <a:cs typeface="Century Gothic"/>
            </a:endParaRPr>
          </a:p>
          <a:p>
            <a:pPr marL="454025" indent="-454025" algn="l">
              <a:spcBef>
                <a:spcPts val="1200"/>
              </a:spcBef>
              <a:buFont typeface="+mj-lt"/>
              <a:buAutoNum type="arabicPeriod"/>
            </a:pPr>
            <a:r>
              <a:rPr lang="en-US" sz="3200" dirty="0" smtClean="0">
                <a:effectLst>
                  <a:outerShdw blurRad="50800" dist="38100" dir="2700000" algn="tl" rotWithShape="0">
                    <a:prstClr val="black">
                      <a:alpha val="40000"/>
                    </a:prstClr>
                  </a:outerShdw>
                </a:effectLst>
                <a:cs typeface="Century Gothic"/>
              </a:rPr>
              <a:t>Add more meat to your diet.</a:t>
            </a:r>
            <a:endParaRPr lang="en-US" sz="3200" dirty="0" smtClean="0">
              <a:effectLst>
                <a:outerShdw blurRad="50800" dist="38100" dir="2700000" algn="tl" rotWithShape="0">
                  <a:prstClr val="black">
                    <a:alpha val="40000"/>
                  </a:prstClr>
                </a:outerShdw>
              </a:effectLst>
              <a:latin typeface="+mn-lt"/>
              <a:cs typeface="Century Gothic"/>
            </a:endParaRPr>
          </a:p>
          <a:p>
            <a:pPr marL="454025" indent="-454025" algn="l">
              <a:spcBef>
                <a:spcPts val="1200"/>
              </a:spcBef>
              <a:buFont typeface="+mj-lt"/>
              <a:buAutoNum type="arabicPeriod"/>
            </a:pPr>
            <a:r>
              <a:rPr lang="en-US" sz="3200" dirty="0" smtClean="0">
                <a:effectLst>
                  <a:outerShdw blurRad="50800" dist="38100" dir="2700000" algn="tl" rotWithShape="0">
                    <a:prstClr val="black">
                      <a:alpha val="40000"/>
                    </a:prstClr>
                  </a:outerShdw>
                </a:effectLst>
                <a:latin typeface="+mn-lt"/>
                <a:cs typeface="Century Gothic"/>
              </a:rPr>
              <a:t>Exercise.</a:t>
            </a:r>
            <a:endParaRPr lang="en-US" sz="3200" dirty="0" smtClean="0">
              <a:effectLst>
                <a:outerShdw blurRad="50800" dist="38100" dir="2700000" algn="tl" rotWithShape="0">
                  <a:prstClr val="black">
                    <a:alpha val="40000"/>
                  </a:prstClr>
                </a:outerShdw>
              </a:effectLst>
              <a:latin typeface="+mn-lt"/>
              <a:cs typeface="Century Gothic"/>
            </a:endParaRPr>
          </a:p>
          <a:p>
            <a:pPr marL="454025" indent="-454025" algn="l">
              <a:spcBef>
                <a:spcPts val="1200"/>
              </a:spcBef>
              <a:buFont typeface="+mj-lt"/>
              <a:buAutoNum type="arabicPeriod"/>
            </a:pPr>
            <a:r>
              <a:rPr lang="en-US" sz="3200" dirty="0" smtClean="0">
                <a:effectLst>
                  <a:outerShdw blurRad="50800" dist="38100" dir="2700000" algn="tl" rotWithShape="0">
                    <a:prstClr val="black">
                      <a:alpha val="40000"/>
                    </a:prstClr>
                  </a:outerShdw>
                </a:effectLst>
                <a:latin typeface="+mn-lt"/>
                <a:cs typeface="Century Gothic"/>
              </a:rPr>
              <a:t>Increase accountability</a:t>
            </a:r>
            <a:r>
              <a:rPr lang="en-US" sz="3200" dirty="0" smtClean="0">
                <a:effectLst>
                  <a:outerShdw blurRad="50800" dist="38100" dir="2700000" algn="tl" rotWithShape="0">
                    <a:prstClr val="black">
                      <a:alpha val="40000"/>
                    </a:prstClr>
                  </a:outerShdw>
                </a:effectLst>
                <a:latin typeface="+mn-lt"/>
                <a:cs typeface="Century Gothic"/>
              </a:rPr>
              <a:t>.</a:t>
            </a:r>
          </a:p>
          <a:p>
            <a:pPr marL="454025" indent="-454025" algn="l">
              <a:spcBef>
                <a:spcPts val="1200"/>
              </a:spcBef>
              <a:buFont typeface="+mj-lt"/>
              <a:buAutoNum type="arabicPeriod"/>
            </a:pPr>
            <a:r>
              <a:rPr lang="en-US" sz="3200" dirty="0" smtClean="0">
                <a:effectLst>
                  <a:outerShdw blurRad="50800" dist="38100" dir="2700000" algn="tl" rotWithShape="0">
                    <a:prstClr val="black">
                      <a:alpha val="40000"/>
                    </a:prstClr>
                  </a:outerShdw>
                </a:effectLst>
                <a:latin typeface="+mn-lt"/>
                <a:cs typeface="Century Gothic"/>
              </a:rPr>
              <a:t>Feed others.</a:t>
            </a:r>
            <a:endParaRPr lang="en-US" sz="3200" dirty="0" smtClean="0">
              <a:effectLst>
                <a:outerShdw blurRad="50800" dist="38100" dir="2700000" algn="tl" rotWithShape="0">
                  <a:prstClr val="black">
                    <a:alpha val="40000"/>
                  </a:prstClr>
                </a:outerShdw>
              </a:effectLst>
              <a:latin typeface="+mn-lt"/>
              <a:cs typeface="Century Gothic"/>
            </a:endParaRPr>
          </a:p>
        </p:txBody>
      </p:sp>
      <p:pic>
        <p:nvPicPr>
          <p:cNvPr id="4" name="Picture 3"/>
          <p:cNvPicPr>
            <a:picLocks noChangeAspect="1"/>
          </p:cNvPicPr>
          <p:nvPr/>
        </p:nvPicPr>
        <p:blipFill rotWithShape="1">
          <a:blip r:embed="rId2"/>
          <a:srcRect t="66054" b="-105"/>
          <a:stretch/>
        </p:blipFill>
        <p:spPr>
          <a:xfrm>
            <a:off x="0" y="426610"/>
            <a:ext cx="9144000" cy="2075688"/>
          </a:xfrm>
          <a:prstGeom prst="rect">
            <a:avLst/>
          </a:prstGeom>
        </p:spPr>
      </p:pic>
    </p:spTree>
    <p:extLst>
      <p:ext uri="{BB962C8B-B14F-4D97-AF65-F5344CB8AC3E}">
        <p14:creationId xmlns:p14="http://schemas.microsoft.com/office/powerpoint/2010/main" val="38459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4C4C4C"/>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4C4C4C"/>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4C4C4C"/>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rgbClr val="4C4C4C"/>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rgbClr val="4C4C4C"/>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rgbClr val="4C4C4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78475" cy="1362075"/>
          </a:xfrm>
        </p:spPr>
        <p:txBody>
          <a:bodyPr>
            <a:normAutofit/>
          </a:bodyPr>
          <a:lstStyle/>
          <a:p>
            <a:r>
              <a:rPr lang="en-US" dirty="0" smtClean="0">
                <a:latin typeface="Century Gothic"/>
                <a:cs typeface="Century Gothic"/>
              </a:rPr>
              <a:t>To guard against </a:t>
            </a:r>
            <a:r>
              <a:rPr lang="en-US" dirty="0" err="1" smtClean="0">
                <a:latin typeface="Century Gothic"/>
                <a:cs typeface="Century Gothic"/>
              </a:rPr>
              <a:t>apostacy</a:t>
            </a:r>
            <a:endParaRPr lang="en-US" dirty="0">
              <a:latin typeface="Century Gothic"/>
              <a:cs typeface="Century Gothic"/>
            </a:endParaRPr>
          </a:p>
        </p:txBody>
      </p:sp>
      <p:sp>
        <p:nvSpPr>
          <p:cNvPr id="3" name="Text Placeholder 2"/>
          <p:cNvSpPr>
            <a:spLocks noGrp="1"/>
          </p:cNvSpPr>
          <p:nvPr>
            <p:ph type="body" idx="1"/>
          </p:nvPr>
        </p:nvSpPr>
        <p:spPr>
          <a:xfrm>
            <a:off x="722312" y="2906713"/>
            <a:ext cx="7978475" cy="1500187"/>
          </a:xfrm>
        </p:spPr>
        <p:txBody>
          <a:bodyPr>
            <a:normAutofit/>
          </a:bodyPr>
          <a:lstStyle/>
          <a:p>
            <a:r>
              <a:rPr lang="en-US" sz="2800" dirty="0" smtClean="0">
                <a:solidFill>
                  <a:srgbClr val="FFFF00"/>
                </a:solidFill>
                <a:latin typeface="Century Gothic"/>
                <a:cs typeface="Century Gothic"/>
              </a:rPr>
              <a:t>Why do we have Bible classes?</a:t>
            </a:r>
            <a:endParaRPr lang="en-US" sz="2800" dirty="0">
              <a:solidFill>
                <a:srgbClr val="FFFF00"/>
              </a:solidFill>
              <a:latin typeface="Century Gothic"/>
              <a:cs typeface="Century Gothic"/>
            </a:endParaRPr>
          </a:p>
        </p:txBody>
      </p:sp>
    </p:spTree>
    <p:extLst>
      <p:ext uri="{BB962C8B-B14F-4D97-AF65-F5344CB8AC3E}">
        <p14:creationId xmlns:p14="http://schemas.microsoft.com/office/powerpoint/2010/main" val="278177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dirty="0"/>
              <a:t>For it is impossible, in the case of those who have once been enlightened, who have tasted the heavenly gift, and have shared in the Holy Spirit, </a:t>
            </a:r>
            <a:r>
              <a:rPr lang="en-US" dirty="0" smtClean="0"/>
              <a:t>and </a:t>
            </a:r>
            <a:r>
              <a:rPr lang="en-US" dirty="0"/>
              <a:t>have tasted the goodness of the word of God and the powers of the age to come, </a:t>
            </a:r>
            <a:r>
              <a:rPr lang="en-US" dirty="0" smtClean="0"/>
              <a:t>and </a:t>
            </a:r>
            <a:r>
              <a:rPr lang="en-US" dirty="0"/>
              <a:t>then have fallen away, to restore them again to repentance, since they are crucifying once again the Son of God to their own harm and holding him up to contempt</a:t>
            </a:r>
            <a:r>
              <a:rPr lang="en-US" dirty="0" smtClean="0"/>
              <a:t>.</a:t>
            </a:r>
          </a:p>
          <a:p>
            <a:pPr marL="0" indent="0">
              <a:spcBef>
                <a:spcPts val="0"/>
              </a:spcBef>
              <a:buNone/>
            </a:pPr>
            <a:r>
              <a:rPr lang="en-US" dirty="0" smtClean="0"/>
              <a:t>Hebrews 6:4-6</a:t>
            </a:r>
            <a:endParaRPr lang="en-US" dirty="0" smtClean="0"/>
          </a:p>
        </p:txBody>
      </p:sp>
    </p:spTree>
    <p:extLst>
      <p:ext uri="{BB962C8B-B14F-4D97-AF65-F5344CB8AC3E}">
        <p14:creationId xmlns:p14="http://schemas.microsoft.com/office/powerpoint/2010/main" val="353909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dirty="0"/>
              <a:t>For it is impossible, in the case of those who have </a:t>
            </a:r>
            <a:r>
              <a:rPr lang="en-US" b="1" u="sng" dirty="0">
                <a:solidFill>
                  <a:srgbClr val="FFFF00"/>
                </a:solidFill>
              </a:rPr>
              <a:t>once been enlightened</a:t>
            </a:r>
            <a:r>
              <a:rPr lang="en-US" dirty="0"/>
              <a:t>, who have tasted the heavenly gift, and have shared in the Holy Spirit, </a:t>
            </a:r>
            <a:r>
              <a:rPr lang="en-US" dirty="0" smtClean="0"/>
              <a:t>and </a:t>
            </a:r>
            <a:r>
              <a:rPr lang="en-US" dirty="0"/>
              <a:t>have tasted the goodness of the word of God and the powers of the age to come, </a:t>
            </a:r>
            <a:r>
              <a:rPr lang="en-US" dirty="0" smtClean="0"/>
              <a:t>and </a:t>
            </a:r>
            <a:r>
              <a:rPr lang="en-US" dirty="0"/>
              <a:t>then have fallen away, to restore them again to repentance, since they are crucifying once again the Son of God to their own harm and holding him up to contempt</a:t>
            </a:r>
            <a:r>
              <a:rPr lang="en-US" dirty="0" smtClean="0"/>
              <a:t>.</a:t>
            </a:r>
          </a:p>
          <a:p>
            <a:pPr marL="0" indent="0">
              <a:spcBef>
                <a:spcPts val="0"/>
              </a:spcBef>
              <a:buNone/>
            </a:pPr>
            <a:r>
              <a:rPr lang="en-US" dirty="0" smtClean="0"/>
              <a:t>Hebrews 6:4-6</a:t>
            </a:r>
            <a:endParaRPr lang="en-US" dirty="0" smtClean="0"/>
          </a:p>
        </p:txBody>
      </p:sp>
    </p:spTree>
    <p:extLst>
      <p:ext uri="{BB962C8B-B14F-4D97-AF65-F5344CB8AC3E}">
        <p14:creationId xmlns:p14="http://schemas.microsoft.com/office/powerpoint/2010/main" val="88836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dirty="0"/>
              <a:t>For it is impossible, in the case of those who have </a:t>
            </a:r>
            <a:r>
              <a:rPr lang="en-US" b="1" u="sng" dirty="0">
                <a:solidFill>
                  <a:srgbClr val="FFFF00"/>
                </a:solidFill>
              </a:rPr>
              <a:t>once been enlightened</a:t>
            </a:r>
            <a:r>
              <a:rPr lang="en-US" dirty="0"/>
              <a:t>, who have </a:t>
            </a:r>
            <a:r>
              <a:rPr lang="en-US" b="1" u="sng" dirty="0">
                <a:solidFill>
                  <a:srgbClr val="FFFF00"/>
                </a:solidFill>
              </a:rPr>
              <a:t>tasted the heavenly gift</a:t>
            </a:r>
            <a:r>
              <a:rPr lang="en-US" dirty="0"/>
              <a:t>, and have shared in the Holy Spirit, </a:t>
            </a:r>
            <a:r>
              <a:rPr lang="en-US" dirty="0" smtClean="0"/>
              <a:t>and </a:t>
            </a:r>
            <a:r>
              <a:rPr lang="en-US" dirty="0"/>
              <a:t>have tasted the goodness of the word of God and the powers of the age to come, </a:t>
            </a:r>
            <a:r>
              <a:rPr lang="en-US" dirty="0" smtClean="0"/>
              <a:t>and </a:t>
            </a:r>
            <a:r>
              <a:rPr lang="en-US" dirty="0"/>
              <a:t>then have fallen away, to restore them again to repentance, since they are crucifying once again the Son of God to their own harm and holding him up to contempt</a:t>
            </a:r>
            <a:r>
              <a:rPr lang="en-US" dirty="0" smtClean="0"/>
              <a:t>.</a:t>
            </a:r>
          </a:p>
          <a:p>
            <a:pPr marL="0" indent="0">
              <a:spcBef>
                <a:spcPts val="0"/>
              </a:spcBef>
              <a:buNone/>
            </a:pPr>
            <a:r>
              <a:rPr lang="en-US" dirty="0" smtClean="0"/>
              <a:t>Hebrews 6:4-6</a:t>
            </a:r>
            <a:endParaRPr lang="en-US" dirty="0" smtClean="0"/>
          </a:p>
        </p:txBody>
      </p:sp>
    </p:spTree>
    <p:extLst>
      <p:ext uri="{BB962C8B-B14F-4D97-AF65-F5344CB8AC3E}">
        <p14:creationId xmlns:p14="http://schemas.microsoft.com/office/powerpoint/2010/main" val="278399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dirty="0"/>
              <a:t>For it is impossible, in the case of those who have </a:t>
            </a:r>
            <a:r>
              <a:rPr lang="en-US" b="1" u="sng" dirty="0">
                <a:solidFill>
                  <a:srgbClr val="FFFF00"/>
                </a:solidFill>
              </a:rPr>
              <a:t>once been enlightened</a:t>
            </a:r>
            <a:r>
              <a:rPr lang="en-US" dirty="0"/>
              <a:t>, who have </a:t>
            </a:r>
            <a:r>
              <a:rPr lang="en-US" b="1" u="sng" dirty="0">
                <a:solidFill>
                  <a:srgbClr val="FFFF00"/>
                </a:solidFill>
              </a:rPr>
              <a:t>tasted the heavenly gift</a:t>
            </a:r>
            <a:r>
              <a:rPr lang="en-US" dirty="0"/>
              <a:t>, and have </a:t>
            </a:r>
            <a:r>
              <a:rPr lang="en-US" b="1" u="sng" dirty="0">
                <a:solidFill>
                  <a:srgbClr val="FFFF00"/>
                </a:solidFill>
              </a:rPr>
              <a:t>shared in the Holy Spirit</a:t>
            </a:r>
            <a:r>
              <a:rPr lang="en-US" dirty="0"/>
              <a:t>, </a:t>
            </a:r>
            <a:r>
              <a:rPr lang="en-US" dirty="0" smtClean="0"/>
              <a:t>and </a:t>
            </a:r>
            <a:r>
              <a:rPr lang="en-US" dirty="0"/>
              <a:t>have tasted the goodness of the word of God and the powers of the age to come, </a:t>
            </a:r>
            <a:r>
              <a:rPr lang="en-US" dirty="0" smtClean="0"/>
              <a:t>and </a:t>
            </a:r>
            <a:r>
              <a:rPr lang="en-US" dirty="0"/>
              <a:t>then have fallen away, to restore them again to repentance, since they are crucifying once again the Son of God to their own harm and holding him up to contempt</a:t>
            </a:r>
            <a:r>
              <a:rPr lang="en-US" dirty="0" smtClean="0"/>
              <a:t>.</a:t>
            </a:r>
          </a:p>
          <a:p>
            <a:pPr marL="0" indent="0">
              <a:spcBef>
                <a:spcPts val="0"/>
              </a:spcBef>
              <a:buNone/>
            </a:pPr>
            <a:r>
              <a:rPr lang="en-US" dirty="0" smtClean="0"/>
              <a:t>Hebrews 6:4-6</a:t>
            </a:r>
            <a:endParaRPr lang="en-US" dirty="0" smtClean="0"/>
          </a:p>
        </p:txBody>
      </p:sp>
    </p:spTree>
    <p:extLst>
      <p:ext uri="{BB962C8B-B14F-4D97-AF65-F5344CB8AC3E}">
        <p14:creationId xmlns:p14="http://schemas.microsoft.com/office/powerpoint/2010/main" val="10299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dirty="0"/>
              <a:t>For it is impossible, in the case of those who have </a:t>
            </a:r>
            <a:r>
              <a:rPr lang="en-US" b="1" u="sng" dirty="0">
                <a:solidFill>
                  <a:srgbClr val="FFFF00"/>
                </a:solidFill>
              </a:rPr>
              <a:t>once been enlightened</a:t>
            </a:r>
            <a:r>
              <a:rPr lang="en-US" dirty="0"/>
              <a:t>, who have </a:t>
            </a:r>
            <a:r>
              <a:rPr lang="en-US" b="1" u="sng" dirty="0">
                <a:solidFill>
                  <a:srgbClr val="FFFF00"/>
                </a:solidFill>
              </a:rPr>
              <a:t>tasted the heavenly gift</a:t>
            </a:r>
            <a:r>
              <a:rPr lang="en-US" dirty="0"/>
              <a:t>, and have </a:t>
            </a:r>
            <a:r>
              <a:rPr lang="en-US" b="1" u="sng" dirty="0">
                <a:solidFill>
                  <a:srgbClr val="FFFF00"/>
                </a:solidFill>
              </a:rPr>
              <a:t>shared in the Holy Spirit</a:t>
            </a:r>
            <a:r>
              <a:rPr lang="en-US" dirty="0"/>
              <a:t>, </a:t>
            </a:r>
            <a:r>
              <a:rPr lang="en-US" dirty="0" smtClean="0"/>
              <a:t>and </a:t>
            </a:r>
            <a:r>
              <a:rPr lang="en-US" dirty="0"/>
              <a:t>have </a:t>
            </a:r>
            <a:r>
              <a:rPr lang="en-US" b="1" u="sng" dirty="0">
                <a:solidFill>
                  <a:srgbClr val="FFFF00"/>
                </a:solidFill>
              </a:rPr>
              <a:t>tasted the goodness of the word of God</a:t>
            </a:r>
            <a:r>
              <a:rPr lang="en-US" dirty="0"/>
              <a:t> and the powers of the age to come, </a:t>
            </a:r>
            <a:r>
              <a:rPr lang="en-US" dirty="0" smtClean="0"/>
              <a:t>and </a:t>
            </a:r>
            <a:r>
              <a:rPr lang="en-US" dirty="0"/>
              <a:t>then have fallen away, to restore them again to repentance, since they are crucifying once again the Son of God to their own harm and holding him up to contempt</a:t>
            </a:r>
            <a:r>
              <a:rPr lang="en-US" dirty="0" smtClean="0"/>
              <a:t>.</a:t>
            </a:r>
          </a:p>
          <a:p>
            <a:pPr marL="0" indent="0">
              <a:spcBef>
                <a:spcPts val="0"/>
              </a:spcBef>
              <a:buNone/>
            </a:pPr>
            <a:r>
              <a:rPr lang="en-US" dirty="0" smtClean="0"/>
              <a:t>Hebrews 6:4-6</a:t>
            </a:r>
            <a:endParaRPr lang="en-US" dirty="0" smtClean="0"/>
          </a:p>
        </p:txBody>
      </p:sp>
    </p:spTree>
    <p:extLst>
      <p:ext uri="{BB962C8B-B14F-4D97-AF65-F5344CB8AC3E}">
        <p14:creationId xmlns:p14="http://schemas.microsoft.com/office/powerpoint/2010/main" val="187453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dirty="0"/>
              <a:t>For it is impossible, in the case of those who have </a:t>
            </a:r>
            <a:r>
              <a:rPr lang="en-US" b="1" u="sng" dirty="0">
                <a:solidFill>
                  <a:srgbClr val="FFFF00"/>
                </a:solidFill>
              </a:rPr>
              <a:t>once been enlightened</a:t>
            </a:r>
            <a:r>
              <a:rPr lang="en-US" dirty="0"/>
              <a:t>, who have </a:t>
            </a:r>
            <a:r>
              <a:rPr lang="en-US" b="1" u="sng" dirty="0">
                <a:solidFill>
                  <a:srgbClr val="FFFF00"/>
                </a:solidFill>
              </a:rPr>
              <a:t>tasted the heavenly gift</a:t>
            </a:r>
            <a:r>
              <a:rPr lang="en-US" dirty="0"/>
              <a:t>, and have </a:t>
            </a:r>
            <a:r>
              <a:rPr lang="en-US" b="1" u="sng" dirty="0">
                <a:solidFill>
                  <a:srgbClr val="FFFF00"/>
                </a:solidFill>
              </a:rPr>
              <a:t>shared in the Holy Spirit</a:t>
            </a:r>
            <a:r>
              <a:rPr lang="en-US" dirty="0"/>
              <a:t>, </a:t>
            </a:r>
            <a:r>
              <a:rPr lang="en-US" dirty="0" smtClean="0"/>
              <a:t>and </a:t>
            </a:r>
            <a:r>
              <a:rPr lang="en-US" dirty="0"/>
              <a:t>have </a:t>
            </a:r>
            <a:r>
              <a:rPr lang="en-US" b="1" u="sng" dirty="0">
                <a:solidFill>
                  <a:srgbClr val="FFFF00"/>
                </a:solidFill>
              </a:rPr>
              <a:t>tasted the goodness of the word of God</a:t>
            </a:r>
            <a:r>
              <a:rPr lang="en-US" dirty="0"/>
              <a:t> and the </a:t>
            </a:r>
            <a:r>
              <a:rPr lang="en-US" b="1" u="sng" dirty="0">
                <a:solidFill>
                  <a:srgbClr val="FFFF00"/>
                </a:solidFill>
              </a:rPr>
              <a:t>powers of the age to come</a:t>
            </a:r>
            <a:r>
              <a:rPr lang="en-US" dirty="0"/>
              <a:t>, </a:t>
            </a:r>
            <a:r>
              <a:rPr lang="en-US" dirty="0" smtClean="0"/>
              <a:t>and </a:t>
            </a:r>
            <a:r>
              <a:rPr lang="en-US" dirty="0"/>
              <a:t>then have fallen away, to restore them again to repentance, since they are crucifying once again the Son of God to their own harm and holding him up to contempt</a:t>
            </a:r>
            <a:r>
              <a:rPr lang="en-US" dirty="0" smtClean="0"/>
              <a:t>.</a:t>
            </a:r>
          </a:p>
          <a:p>
            <a:pPr marL="0" indent="0">
              <a:spcBef>
                <a:spcPts val="0"/>
              </a:spcBef>
              <a:buNone/>
            </a:pPr>
            <a:r>
              <a:rPr lang="en-US" dirty="0" smtClean="0"/>
              <a:t>Hebrews 6:4-6</a:t>
            </a:r>
            <a:endParaRPr lang="en-US" dirty="0" smtClean="0"/>
          </a:p>
        </p:txBody>
      </p:sp>
      <p:sp>
        <p:nvSpPr>
          <p:cNvPr id="4" name="Rectangle 3"/>
          <p:cNvSpPr/>
          <p:nvPr/>
        </p:nvSpPr>
        <p:spPr>
          <a:xfrm>
            <a:off x="7272086" y="1529324"/>
            <a:ext cx="1246246" cy="54247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313774" y="2496477"/>
            <a:ext cx="1246246" cy="54247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19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6976</TotalTime>
  <Words>1147</Words>
  <Application>Microsoft Macintosh PowerPoint</Application>
  <PresentationFormat>On-screen Show (4:3)</PresentationFormat>
  <Paragraphs>59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Black</vt:lpstr>
      <vt:lpstr>PowerPoint Presentation</vt:lpstr>
      <vt:lpstr>PowerPoint Presentation</vt:lpstr>
      <vt:lpstr>To guard against apostacy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grow &amp; mature in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produce teachers</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Life Verse</dc:title>
  <dc:creator>David Maxson</dc:creator>
  <cp:lastModifiedBy>David Maxson</cp:lastModifiedBy>
  <cp:revision>43</cp:revision>
  <dcterms:created xsi:type="dcterms:W3CDTF">2015-08-21T17:51:49Z</dcterms:created>
  <dcterms:modified xsi:type="dcterms:W3CDTF">2015-09-27T13:21:19Z</dcterms:modified>
</cp:coreProperties>
</file>