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364" r:id="rId3"/>
    <p:sldId id="365" r:id="rId4"/>
    <p:sldId id="366" r:id="rId5"/>
    <p:sldId id="258" r:id="rId6"/>
    <p:sldId id="276" r:id="rId7"/>
    <p:sldId id="340" r:id="rId8"/>
    <p:sldId id="303" r:id="rId9"/>
    <p:sldId id="287" r:id="rId10"/>
    <p:sldId id="341" r:id="rId11"/>
    <p:sldId id="342" r:id="rId12"/>
    <p:sldId id="343" r:id="rId13"/>
    <p:sldId id="344" r:id="rId14"/>
    <p:sldId id="304" r:id="rId15"/>
    <p:sldId id="345" r:id="rId16"/>
    <p:sldId id="346" r:id="rId17"/>
    <p:sldId id="347" r:id="rId18"/>
    <p:sldId id="305" r:id="rId19"/>
    <p:sldId id="348" r:id="rId20"/>
    <p:sldId id="326" r:id="rId21"/>
    <p:sldId id="349" r:id="rId22"/>
    <p:sldId id="350" r:id="rId23"/>
    <p:sldId id="351" r:id="rId24"/>
    <p:sldId id="352" r:id="rId25"/>
    <p:sldId id="353" r:id="rId26"/>
    <p:sldId id="336" r:id="rId27"/>
    <p:sldId id="354" r:id="rId28"/>
    <p:sldId id="356" r:id="rId29"/>
    <p:sldId id="359" r:id="rId30"/>
    <p:sldId id="360" r:id="rId31"/>
    <p:sldId id="361" r:id="rId32"/>
    <p:sldId id="362" r:id="rId33"/>
    <p:sldId id="363" r:id="rId34"/>
    <p:sldId id="29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12234" autoAdjust="0"/>
    <p:restoredTop sz="99838" autoAdjust="0"/>
  </p:normalViewPr>
  <p:slideViewPr>
    <p:cSldViewPr snapToGrid="0" snapToObjects="1" showGuides="1">
      <p:cViewPr varScale="1">
        <p:scale>
          <a:sx n="105" d="100"/>
          <a:sy n="105" d="100"/>
        </p:scale>
        <p:origin x="-47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10/9/2015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10/9/2015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10/9/2015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10/9/2015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7250"/>
            <a:ext cx="9144000" cy="5143500"/>
          </a:xfrm>
          <a:prstGeom prst="rect">
            <a:avLst/>
          </a:prstGeom>
        </p:spPr>
      </p:pic>
      <p:sp>
        <p:nvSpPr>
          <p:cNvPr id="3" name="Rectangle 2"/>
          <p:cNvSpPr/>
          <p:nvPr/>
        </p:nvSpPr>
        <p:spPr>
          <a:xfrm>
            <a:off x="0" y="4411847"/>
            <a:ext cx="9144000" cy="755780"/>
          </a:xfrm>
          <a:prstGeom prst="rect">
            <a:avLst/>
          </a:prstGeom>
          <a:solidFill>
            <a:schemeClr val="bg1">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4133" y="4367501"/>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effectLst>
                  <a:outerShdw blurRad="50800" dist="38100" dir="2700000" algn="tl" rotWithShape="0">
                    <a:prstClr val="black">
                      <a:alpha val="40000"/>
                    </a:prstClr>
                  </a:outerShdw>
                </a:effectLst>
                <a:latin typeface="Century Gothic"/>
                <a:cs typeface="Century Gothic"/>
              </a:rPr>
              <a:t>Welcome to Northwood</a:t>
            </a:r>
            <a:endParaRPr lang="en-US" b="1" dirty="0">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146673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0" indent="0">
              <a:buNone/>
            </a:pPr>
            <a:r>
              <a:rPr lang="en-US" dirty="0" smtClean="0"/>
              <a:t>Now who is there to harm you if you are zealous for what is good? But even if you should suffer for righteousness’ sake, you will be blessed. </a:t>
            </a:r>
            <a:r>
              <a:rPr lang="en-US" dirty="0" smtClean="0">
                <a:solidFill>
                  <a:schemeClr val="bg1"/>
                </a:solidFill>
              </a:rPr>
              <a:t>Have no fear of them, nor be troubled, but in your hearts honor Christ the Lord as holy…</a:t>
            </a:r>
          </a:p>
        </p:txBody>
      </p:sp>
    </p:spTree>
    <p:extLst>
      <p:ext uri="{BB962C8B-B14F-4D97-AF65-F5344CB8AC3E}">
        <p14:creationId xmlns:p14="http://schemas.microsoft.com/office/powerpoint/2010/main" val="178348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0" indent="0">
              <a:buNone/>
            </a:pPr>
            <a:r>
              <a:rPr lang="en-US" dirty="0" smtClean="0"/>
              <a:t>Now who is there to harm you if you are zealous for what is good? But even if you should suffer for righteousness’ sake, you will be blessed. Have no fear of them, nor be troubled, but in your hearts honor Christ the Lord as holy…</a:t>
            </a:r>
          </a:p>
        </p:txBody>
      </p:sp>
    </p:spTree>
    <p:extLst>
      <p:ext uri="{BB962C8B-B14F-4D97-AF65-F5344CB8AC3E}">
        <p14:creationId xmlns:p14="http://schemas.microsoft.com/office/powerpoint/2010/main" val="307340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0" indent="0">
              <a:buNone/>
            </a:pPr>
            <a:r>
              <a:rPr lang="en-US" dirty="0" smtClean="0"/>
              <a:t>Now who is there to harm you if you are zealous for what is good? But even if you should suffer for righteousness’ sake, you will be blessed. </a:t>
            </a:r>
            <a:r>
              <a:rPr lang="en-US" b="1" u="sng" dirty="0" smtClean="0">
                <a:solidFill>
                  <a:srgbClr val="FFFF00"/>
                </a:solidFill>
              </a:rPr>
              <a:t>Have no fear</a:t>
            </a:r>
            <a:r>
              <a:rPr lang="en-US" dirty="0" smtClean="0"/>
              <a:t> of them, nor be troubled, but in your hearts honor Christ the Lord as holy…</a:t>
            </a:r>
          </a:p>
        </p:txBody>
      </p:sp>
    </p:spTree>
    <p:extLst>
      <p:ext uri="{BB962C8B-B14F-4D97-AF65-F5344CB8AC3E}">
        <p14:creationId xmlns:p14="http://schemas.microsoft.com/office/powerpoint/2010/main" val="53992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0" indent="0">
              <a:buNone/>
            </a:pPr>
            <a:r>
              <a:rPr lang="en-US" dirty="0" smtClean="0"/>
              <a:t>Now who is there to harm you if you are zealous for what is good? But even if you should suffer for righteousness’ sake, you will be blessed. </a:t>
            </a:r>
            <a:r>
              <a:rPr lang="en-US" b="1" u="sng" dirty="0" smtClean="0">
                <a:solidFill>
                  <a:srgbClr val="FFFF00"/>
                </a:solidFill>
              </a:rPr>
              <a:t>Have no fear</a:t>
            </a:r>
            <a:r>
              <a:rPr lang="en-US" dirty="0" smtClean="0"/>
              <a:t> of them, nor be troubled, but </a:t>
            </a:r>
            <a:r>
              <a:rPr lang="en-US" b="1" u="sng" dirty="0" smtClean="0">
                <a:solidFill>
                  <a:srgbClr val="FFFF00"/>
                </a:solidFill>
              </a:rPr>
              <a:t>in your hearts honor Christ the Lord as holy</a:t>
            </a:r>
            <a:r>
              <a:rPr lang="en-US" dirty="0" smtClean="0"/>
              <a:t>…</a:t>
            </a:r>
          </a:p>
        </p:txBody>
      </p:sp>
    </p:spTree>
    <p:extLst>
      <p:ext uri="{BB962C8B-B14F-4D97-AF65-F5344CB8AC3E}">
        <p14:creationId xmlns:p14="http://schemas.microsoft.com/office/powerpoint/2010/main" val="225660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0000"/>
              </a:lnSpc>
            </a:pPr>
            <a:r>
              <a:rPr lang="en-US" sz="3800" dirty="0" smtClean="0"/>
              <a:t>Preparing for the open door</a:t>
            </a:r>
            <a:endParaRPr lang="en-US" sz="3800" dirty="0"/>
          </a:p>
        </p:txBody>
      </p:sp>
      <p:sp>
        <p:nvSpPr>
          <p:cNvPr id="3" name="Text Placeholder 2"/>
          <p:cNvSpPr>
            <a:spLocks noGrp="1"/>
          </p:cNvSpPr>
          <p:nvPr>
            <p:ph type="body" idx="1"/>
          </p:nvPr>
        </p:nvSpPr>
        <p:spPr/>
        <p:txBody>
          <a:bodyPr/>
          <a:lstStyle/>
          <a:p>
            <a:r>
              <a:rPr lang="en-US" dirty="0" smtClean="0">
                <a:solidFill>
                  <a:srgbClr val="FFFF00"/>
                </a:solidFill>
              </a:rPr>
              <a:t>A Meek Defense</a:t>
            </a:r>
            <a:endParaRPr lang="en-US" dirty="0">
              <a:solidFill>
                <a:srgbClr val="FFFF00"/>
              </a:solidFill>
            </a:endParaRPr>
          </a:p>
        </p:txBody>
      </p:sp>
    </p:spTree>
    <p:extLst>
      <p:ext uri="{BB962C8B-B14F-4D97-AF65-F5344CB8AC3E}">
        <p14:creationId xmlns:p14="http://schemas.microsoft.com/office/powerpoint/2010/main" val="3793143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0" indent="0">
              <a:buNone/>
            </a:pPr>
            <a:r>
              <a:rPr lang="en-US" dirty="0" smtClean="0"/>
              <a:t>Now who is there to harm you if you are zealous for what is good? But even if you should suffer for righteousness’ sake, you will be blessed. Have no fear of them, nor be troubled, but in your hearts honor Christ the Lord as holy, always being prepared to make a defense…</a:t>
            </a:r>
          </a:p>
        </p:txBody>
      </p:sp>
    </p:spTree>
    <p:extLst>
      <p:ext uri="{BB962C8B-B14F-4D97-AF65-F5344CB8AC3E}">
        <p14:creationId xmlns:p14="http://schemas.microsoft.com/office/powerpoint/2010/main" val="376820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0" indent="0">
              <a:buNone/>
            </a:pPr>
            <a:r>
              <a:rPr lang="en-US" dirty="0" smtClean="0"/>
              <a:t>Now who is there to harm you if you are zealous for what is good? But even if you should suffer for righteousness’ sake, you will be blessed. Have no fear of them, nor be troubled, but in your hearts honor Christ the Lord as holy, </a:t>
            </a:r>
            <a:r>
              <a:rPr lang="en-US" b="1" u="sng" dirty="0" smtClean="0">
                <a:solidFill>
                  <a:srgbClr val="FFFF00"/>
                </a:solidFill>
              </a:rPr>
              <a:t>always being prepared</a:t>
            </a:r>
            <a:r>
              <a:rPr lang="en-US" dirty="0" smtClean="0"/>
              <a:t> to make a defense…</a:t>
            </a:r>
          </a:p>
        </p:txBody>
      </p:sp>
    </p:spTree>
    <p:extLst>
      <p:ext uri="{BB962C8B-B14F-4D97-AF65-F5344CB8AC3E}">
        <p14:creationId xmlns:p14="http://schemas.microsoft.com/office/powerpoint/2010/main" val="42297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normAutofit lnSpcReduction="10000"/>
          </a:bodyPr>
          <a:lstStyle/>
          <a:p>
            <a:pPr marL="454025" indent="-454025">
              <a:spcBef>
                <a:spcPts val="1968"/>
              </a:spcBef>
            </a:pPr>
            <a:r>
              <a:rPr lang="en-US" dirty="0" smtClean="0"/>
              <a:t>…the Lord appointed seventy two others and sent them on ahead of him, </a:t>
            </a:r>
            <a:r>
              <a:rPr lang="en-US" b="1" u="sng" dirty="0" smtClean="0">
                <a:solidFill>
                  <a:srgbClr val="FFFF00"/>
                </a:solidFill>
              </a:rPr>
              <a:t>two by two</a:t>
            </a:r>
            <a:r>
              <a:rPr lang="en-US" dirty="0" smtClean="0"/>
              <a:t>…     </a:t>
            </a:r>
            <a:r>
              <a:rPr lang="en-US" dirty="0" err="1" smtClean="0"/>
              <a:t>Lk</a:t>
            </a:r>
            <a:r>
              <a:rPr lang="en-US" dirty="0" smtClean="0"/>
              <a:t> 10:1</a:t>
            </a:r>
          </a:p>
          <a:p>
            <a:pPr marL="454025" indent="-454025">
              <a:spcBef>
                <a:spcPts val="1968"/>
              </a:spcBef>
            </a:pPr>
            <a:r>
              <a:rPr lang="en-US" dirty="0" smtClean="0">
                <a:cs typeface="Century Gothic"/>
              </a:rPr>
              <a:t>So Barnabas went to Tarsus to look for </a:t>
            </a:r>
            <a:r>
              <a:rPr lang="en-US" b="1" u="sng" dirty="0" smtClean="0">
                <a:solidFill>
                  <a:srgbClr val="FFFF00"/>
                </a:solidFill>
                <a:cs typeface="Century Gothic"/>
              </a:rPr>
              <a:t>Saul</a:t>
            </a:r>
            <a:r>
              <a:rPr lang="en-US" dirty="0" smtClean="0">
                <a:cs typeface="Century Gothic"/>
              </a:rPr>
              <a:t>, and when he had found him, </a:t>
            </a:r>
            <a:r>
              <a:rPr lang="en-US" dirty="0" smtClean="0">
                <a:solidFill>
                  <a:srgbClr val="FFFFFF"/>
                </a:solidFill>
                <a:cs typeface="Century Gothic"/>
              </a:rPr>
              <a:t>he brought him to Antioch</a:t>
            </a:r>
            <a:r>
              <a:rPr lang="en-US" dirty="0">
                <a:cs typeface="Century Gothic"/>
              </a:rPr>
              <a:t>. Acts 11:25-26  </a:t>
            </a:r>
            <a:endParaRPr lang="en-US" dirty="0" smtClean="0">
              <a:cs typeface="Century Gothic"/>
            </a:endParaRPr>
          </a:p>
          <a:p>
            <a:pPr marL="454025" indent="-454025">
              <a:spcBef>
                <a:spcPts val="1968"/>
              </a:spcBef>
            </a:pPr>
            <a:r>
              <a:rPr lang="en-US" dirty="0" smtClean="0">
                <a:cs typeface="Century Gothic"/>
              </a:rPr>
              <a:t>Barnabas wanted to take with them </a:t>
            </a:r>
            <a:r>
              <a:rPr lang="en-US" b="1" u="sng" dirty="0" smtClean="0">
                <a:solidFill>
                  <a:srgbClr val="FFFF00"/>
                </a:solidFill>
                <a:cs typeface="Century Gothic"/>
              </a:rPr>
              <a:t>John called Mark</a:t>
            </a:r>
            <a:r>
              <a:rPr lang="en-US" dirty="0" smtClean="0">
                <a:cs typeface="Century Gothic"/>
              </a:rPr>
              <a:t>. Acts 15:37</a:t>
            </a:r>
          </a:p>
          <a:p>
            <a:pPr marL="454025" indent="-454025">
              <a:spcBef>
                <a:spcPts val="1968"/>
              </a:spcBef>
            </a:pPr>
            <a:r>
              <a:rPr lang="en-US" dirty="0" smtClean="0">
                <a:cs typeface="Century Gothic"/>
              </a:rPr>
              <a:t>Paul wanted </a:t>
            </a:r>
            <a:r>
              <a:rPr lang="en-US" b="1" u="sng" dirty="0" smtClean="0">
                <a:solidFill>
                  <a:srgbClr val="FFFF00"/>
                </a:solidFill>
                <a:cs typeface="Century Gothic"/>
              </a:rPr>
              <a:t>Timothy</a:t>
            </a:r>
            <a:r>
              <a:rPr lang="en-US" dirty="0" smtClean="0">
                <a:cs typeface="Century Gothic"/>
              </a:rPr>
              <a:t> to accompany him… Acts 16:3</a:t>
            </a:r>
            <a:endParaRPr lang="en-US" dirty="0">
              <a:cs typeface="Century Gothic"/>
            </a:endParaRPr>
          </a:p>
        </p:txBody>
      </p:sp>
    </p:spTree>
    <p:extLst>
      <p:ext uri="{BB962C8B-B14F-4D97-AF65-F5344CB8AC3E}">
        <p14:creationId xmlns:p14="http://schemas.microsoft.com/office/powerpoint/2010/main" val="252370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dirty="0" smtClean="0"/>
              <a:t>And he gave the apostles, the prophets, the evangelists, the shepherds and teachers, to equip the saints for the work of ministry, for building up the body of Christ…               Ephesians 4:11-12</a:t>
            </a:r>
            <a:endParaRPr lang="en-US" dirty="0"/>
          </a:p>
        </p:txBody>
      </p:sp>
    </p:spTree>
    <p:extLst>
      <p:ext uri="{BB962C8B-B14F-4D97-AF65-F5344CB8AC3E}">
        <p14:creationId xmlns:p14="http://schemas.microsoft.com/office/powerpoint/2010/main" val="53238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dirty="0" smtClean="0"/>
              <a:t>And he gave the apostles, the prophets, the evangelists, the shepherds and teachers, to </a:t>
            </a:r>
            <a:r>
              <a:rPr lang="en-US" b="1" u="sng" dirty="0" smtClean="0">
                <a:solidFill>
                  <a:srgbClr val="FFFF00"/>
                </a:solidFill>
              </a:rPr>
              <a:t>equip the saints</a:t>
            </a:r>
            <a:r>
              <a:rPr lang="en-US" dirty="0" smtClean="0"/>
              <a:t> for the work of ministry, for building up the body of Christ…               Ephesians 4:11-12</a:t>
            </a:r>
            <a:endParaRPr lang="en-US" dirty="0"/>
          </a:p>
        </p:txBody>
      </p:sp>
    </p:spTree>
    <p:extLst>
      <p:ext uri="{BB962C8B-B14F-4D97-AF65-F5344CB8AC3E}">
        <p14:creationId xmlns:p14="http://schemas.microsoft.com/office/powerpoint/2010/main" val="352309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335" t="4007" r="30134" b="38395"/>
          <a:stretch/>
        </p:blipFill>
        <p:spPr>
          <a:xfrm>
            <a:off x="570655" y="1420854"/>
            <a:ext cx="3380457" cy="4023115"/>
          </a:xfrm>
          <a:prstGeom prst="rect">
            <a:avLst/>
          </a:prstGeom>
        </p:spPr>
      </p:pic>
      <p:sp>
        <p:nvSpPr>
          <p:cNvPr id="3" name="TextBox 2"/>
          <p:cNvSpPr txBox="1"/>
          <p:nvPr/>
        </p:nvSpPr>
        <p:spPr>
          <a:xfrm>
            <a:off x="4572000" y="1958062"/>
            <a:ext cx="4346222" cy="2983381"/>
          </a:xfrm>
          <a:prstGeom prst="rect">
            <a:avLst/>
          </a:prstGeom>
          <a:noFill/>
        </p:spPr>
        <p:txBody>
          <a:bodyPr wrap="square" rtlCol="0">
            <a:spAutoFit/>
          </a:bodyPr>
          <a:lstStyle/>
          <a:p>
            <a:pPr>
              <a:lnSpc>
                <a:spcPct val="90000"/>
              </a:lnSpc>
            </a:pPr>
            <a:r>
              <a:rPr lang="en-US" sz="4800" dirty="0" smtClean="0">
                <a:latin typeface="Century Gothic"/>
                <a:cs typeface="Century Gothic"/>
              </a:rPr>
              <a:t>Child Training Workshop</a:t>
            </a:r>
          </a:p>
          <a:p>
            <a:pPr>
              <a:lnSpc>
                <a:spcPct val="90000"/>
              </a:lnSpc>
            </a:pPr>
            <a:endParaRPr lang="en-US" sz="3200" dirty="0" smtClean="0">
              <a:latin typeface="Century Gothic"/>
              <a:cs typeface="Century Gothic"/>
            </a:endParaRPr>
          </a:p>
          <a:p>
            <a:pPr>
              <a:lnSpc>
                <a:spcPct val="90000"/>
              </a:lnSpc>
            </a:pPr>
            <a:r>
              <a:rPr lang="en-US" sz="4000" dirty="0" smtClean="0">
                <a:latin typeface="Century Gothic"/>
                <a:cs typeface="Century Gothic"/>
              </a:rPr>
              <a:t>Scott </a:t>
            </a:r>
            <a:r>
              <a:rPr lang="en-US" sz="4000" dirty="0" err="1" smtClean="0">
                <a:latin typeface="Century Gothic"/>
                <a:cs typeface="Century Gothic"/>
              </a:rPr>
              <a:t>Smelser</a:t>
            </a:r>
            <a:endParaRPr lang="en-US" sz="4000" dirty="0" smtClean="0">
              <a:latin typeface="Century Gothic"/>
              <a:cs typeface="Century Gothic"/>
            </a:endParaRPr>
          </a:p>
          <a:p>
            <a:pPr>
              <a:lnSpc>
                <a:spcPct val="90000"/>
              </a:lnSpc>
            </a:pPr>
            <a:r>
              <a:rPr lang="en-US" sz="4000" dirty="0" smtClean="0">
                <a:latin typeface="Century Gothic"/>
                <a:cs typeface="Century Gothic"/>
              </a:rPr>
              <a:t>January 22-24</a:t>
            </a:r>
            <a:endParaRPr lang="en-US" sz="4000" dirty="0">
              <a:latin typeface="Century Gothic"/>
              <a:cs typeface="Century Gothic"/>
            </a:endParaRPr>
          </a:p>
        </p:txBody>
      </p:sp>
    </p:spTree>
    <p:extLst>
      <p:ext uri="{BB962C8B-B14F-4D97-AF65-F5344CB8AC3E}">
        <p14:creationId xmlns:p14="http://schemas.microsoft.com/office/powerpoint/2010/main" val="23243445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0000"/>
              </a:lnSpc>
            </a:pPr>
            <a:r>
              <a:rPr lang="en-US" sz="3800" dirty="0" smtClean="0"/>
              <a:t>Spontaneous evangelism</a:t>
            </a:r>
            <a:endParaRPr lang="en-US" sz="3800" dirty="0"/>
          </a:p>
        </p:txBody>
      </p:sp>
      <p:sp>
        <p:nvSpPr>
          <p:cNvPr id="3" name="Text Placeholder 2"/>
          <p:cNvSpPr>
            <a:spLocks noGrp="1"/>
          </p:cNvSpPr>
          <p:nvPr>
            <p:ph type="body" idx="1"/>
          </p:nvPr>
        </p:nvSpPr>
        <p:spPr/>
        <p:txBody>
          <a:bodyPr/>
          <a:lstStyle/>
          <a:p>
            <a:r>
              <a:rPr lang="en-US" dirty="0" smtClean="0">
                <a:solidFill>
                  <a:srgbClr val="FFFF00"/>
                </a:solidFill>
              </a:rPr>
              <a:t>A Meek Defense</a:t>
            </a:r>
            <a:endParaRPr lang="en-US" dirty="0">
              <a:solidFill>
                <a:srgbClr val="FFFF00"/>
              </a:solidFill>
            </a:endParaRPr>
          </a:p>
        </p:txBody>
      </p:sp>
    </p:spTree>
    <p:extLst>
      <p:ext uri="{BB962C8B-B14F-4D97-AF65-F5344CB8AC3E}">
        <p14:creationId xmlns:p14="http://schemas.microsoft.com/office/powerpoint/2010/main" val="29071045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0" indent="0">
              <a:buNone/>
            </a:pPr>
            <a:r>
              <a:rPr lang="en-US" dirty="0" smtClean="0"/>
              <a:t>Now who is there to harm you if you are zealous for what is good? But even if you should suffer for righteousness’ sake, you will be blessed. Have no fear of them, nor be troubled, but in your hearts honor Christ the Lord as holy, always being prepared to make a defense to anyone who asks you for a reason for the hope that is in you… </a:t>
            </a:r>
          </a:p>
        </p:txBody>
      </p:sp>
    </p:spTree>
    <p:extLst>
      <p:ext uri="{BB962C8B-B14F-4D97-AF65-F5344CB8AC3E}">
        <p14:creationId xmlns:p14="http://schemas.microsoft.com/office/powerpoint/2010/main" val="24885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0" indent="0">
              <a:buNone/>
            </a:pPr>
            <a:r>
              <a:rPr lang="en-US" dirty="0" smtClean="0"/>
              <a:t>Now who is there to harm you if you are zealous for what is good? But even if you should suffer for righteousness’ sake, you will be blessed. Have no fear of them, nor be troubled, but in your hearts honor Christ the Lord as holy, always being prepared to make a defense to </a:t>
            </a:r>
            <a:r>
              <a:rPr lang="en-US" b="1" u="sng" dirty="0" smtClean="0">
                <a:solidFill>
                  <a:srgbClr val="FFFF00"/>
                </a:solidFill>
              </a:rPr>
              <a:t>anyone who asks you for a reason for the hope that is in you</a:t>
            </a:r>
            <a:r>
              <a:rPr lang="en-US" dirty="0" smtClean="0"/>
              <a:t>… </a:t>
            </a:r>
          </a:p>
        </p:txBody>
      </p:sp>
    </p:spTree>
    <p:extLst>
      <p:ext uri="{BB962C8B-B14F-4D97-AF65-F5344CB8AC3E}">
        <p14:creationId xmlns:p14="http://schemas.microsoft.com/office/powerpoint/2010/main" val="195677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454025" indent="-454025">
              <a:spcBef>
                <a:spcPts val="1968"/>
              </a:spcBef>
            </a:pPr>
            <a:r>
              <a:rPr lang="en-US" dirty="0" smtClean="0"/>
              <a:t>Nicodemus: “This man </a:t>
            </a:r>
            <a:r>
              <a:rPr lang="en-US" b="1" u="sng" dirty="0" smtClean="0">
                <a:solidFill>
                  <a:srgbClr val="FFFF00"/>
                </a:solidFill>
              </a:rPr>
              <a:t>came to Jesus</a:t>
            </a:r>
            <a:r>
              <a:rPr lang="en-US" dirty="0" smtClean="0"/>
              <a:t> by night” John 3:2</a:t>
            </a:r>
          </a:p>
          <a:p>
            <a:pPr marL="454025" indent="-454025">
              <a:spcBef>
                <a:spcPts val="1968"/>
              </a:spcBef>
            </a:pPr>
            <a:r>
              <a:rPr lang="en-US" dirty="0" smtClean="0">
                <a:cs typeface="Century Gothic"/>
              </a:rPr>
              <a:t>Woman at the Well: “A woman from Samaria </a:t>
            </a:r>
            <a:r>
              <a:rPr lang="en-US" b="1" u="sng" dirty="0" smtClean="0">
                <a:solidFill>
                  <a:srgbClr val="FFFF00"/>
                </a:solidFill>
                <a:cs typeface="Century Gothic"/>
              </a:rPr>
              <a:t>came to draw water</a:t>
            </a:r>
            <a:r>
              <a:rPr lang="en-US" dirty="0" smtClean="0">
                <a:cs typeface="Century Gothic"/>
              </a:rPr>
              <a:t>.” John 4:7</a:t>
            </a:r>
          </a:p>
          <a:p>
            <a:pPr marL="454025" indent="-454025">
              <a:spcBef>
                <a:spcPts val="1968"/>
              </a:spcBef>
            </a:pPr>
            <a:r>
              <a:rPr lang="en-US" dirty="0" smtClean="0">
                <a:cs typeface="Century Gothic"/>
              </a:rPr>
              <a:t>Lame Man: “When </a:t>
            </a:r>
            <a:r>
              <a:rPr lang="en-US" b="1" u="sng" dirty="0" smtClean="0">
                <a:solidFill>
                  <a:srgbClr val="FFFF00"/>
                </a:solidFill>
                <a:cs typeface="Century Gothic"/>
              </a:rPr>
              <a:t>Jesus saw him</a:t>
            </a:r>
            <a:r>
              <a:rPr lang="en-US" dirty="0" smtClean="0">
                <a:cs typeface="Century Gothic"/>
              </a:rPr>
              <a:t> lying there…” John 5:6</a:t>
            </a:r>
          </a:p>
          <a:p>
            <a:pPr marL="454025" indent="-454025">
              <a:spcBef>
                <a:spcPts val="1968"/>
              </a:spcBef>
            </a:pPr>
            <a:r>
              <a:rPr lang="en-US" dirty="0" smtClean="0">
                <a:cs typeface="Century Gothic"/>
              </a:rPr>
              <a:t>Man Born Blind: “</a:t>
            </a:r>
            <a:r>
              <a:rPr lang="en-US" b="1" u="sng" dirty="0" smtClean="0">
                <a:solidFill>
                  <a:srgbClr val="FFFF00"/>
                </a:solidFill>
                <a:cs typeface="Century Gothic"/>
              </a:rPr>
              <a:t>As he passed by</a:t>
            </a:r>
            <a:r>
              <a:rPr lang="en-US" dirty="0" smtClean="0">
                <a:cs typeface="Century Gothic"/>
              </a:rPr>
              <a:t>, he saw a man blind from birth.” John 9:1</a:t>
            </a:r>
            <a:endParaRPr lang="en-US" dirty="0">
              <a:cs typeface="Century Gothic"/>
            </a:endParaRPr>
          </a:p>
        </p:txBody>
      </p:sp>
    </p:spTree>
    <p:extLst>
      <p:ext uri="{BB962C8B-B14F-4D97-AF65-F5344CB8AC3E}">
        <p14:creationId xmlns:p14="http://schemas.microsoft.com/office/powerpoint/2010/main" val="377480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0" indent="0">
              <a:buNone/>
            </a:pPr>
            <a:r>
              <a:rPr lang="en-US" dirty="0" smtClean="0"/>
              <a:t>“Look, I tell you, lift up your eyes, and see that the fields are white for harvest.” John 4:35</a:t>
            </a:r>
          </a:p>
        </p:txBody>
      </p:sp>
    </p:spTree>
    <p:extLst>
      <p:ext uri="{BB962C8B-B14F-4D97-AF65-F5344CB8AC3E}">
        <p14:creationId xmlns:p14="http://schemas.microsoft.com/office/powerpoint/2010/main" val="226413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0" indent="0">
              <a:buNone/>
            </a:pPr>
            <a:r>
              <a:rPr lang="en-US" dirty="0" smtClean="0"/>
              <a:t>“Look, I tell you, </a:t>
            </a:r>
            <a:r>
              <a:rPr lang="en-US" b="1" u="sng" dirty="0" smtClean="0">
                <a:solidFill>
                  <a:srgbClr val="FFFF00"/>
                </a:solidFill>
              </a:rPr>
              <a:t>lift up your eyes</a:t>
            </a:r>
            <a:r>
              <a:rPr lang="en-US" dirty="0" smtClean="0"/>
              <a:t>, and see that the fields are white for harvest.” John 4:35</a:t>
            </a:r>
          </a:p>
        </p:txBody>
      </p:sp>
    </p:spTree>
    <p:extLst>
      <p:ext uri="{BB962C8B-B14F-4D97-AF65-F5344CB8AC3E}">
        <p14:creationId xmlns:p14="http://schemas.microsoft.com/office/powerpoint/2010/main" val="427254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0000"/>
              </a:lnSpc>
            </a:pPr>
            <a:r>
              <a:rPr lang="en-US" sz="3800" dirty="0" smtClean="0"/>
              <a:t>What a meek defense looks like</a:t>
            </a:r>
            <a:endParaRPr lang="en-US" sz="3800" dirty="0"/>
          </a:p>
        </p:txBody>
      </p:sp>
      <p:sp>
        <p:nvSpPr>
          <p:cNvPr id="3" name="Text Placeholder 2"/>
          <p:cNvSpPr>
            <a:spLocks noGrp="1"/>
          </p:cNvSpPr>
          <p:nvPr>
            <p:ph type="body" idx="1"/>
          </p:nvPr>
        </p:nvSpPr>
        <p:spPr/>
        <p:txBody>
          <a:bodyPr/>
          <a:lstStyle/>
          <a:p>
            <a:r>
              <a:rPr lang="en-US" dirty="0" smtClean="0">
                <a:solidFill>
                  <a:srgbClr val="FFFF00"/>
                </a:solidFill>
              </a:rPr>
              <a:t>A Meek Defense</a:t>
            </a:r>
            <a:endParaRPr lang="en-US" dirty="0">
              <a:solidFill>
                <a:srgbClr val="FFFF00"/>
              </a:solidFill>
            </a:endParaRPr>
          </a:p>
        </p:txBody>
      </p:sp>
    </p:spTree>
    <p:extLst>
      <p:ext uri="{BB962C8B-B14F-4D97-AF65-F5344CB8AC3E}">
        <p14:creationId xmlns:p14="http://schemas.microsoft.com/office/powerpoint/2010/main" val="38602335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0" indent="0">
              <a:buNone/>
            </a:pPr>
            <a:r>
              <a:rPr lang="en-US" dirty="0" smtClean="0"/>
              <a:t>Now who is there to harm you if you are zealous for what is good? But even if you should suffer for righteousness’ sake, you will be blessed. Have no fear of them, nor be troubled, but in your hearts honor Christ the Lord as holy, always being prepared to make a defense to anyone who asks you for a reason for the hope that is in you; yet do it with </a:t>
            </a:r>
            <a:r>
              <a:rPr lang="en-US" b="1" u="sng" dirty="0" smtClean="0">
                <a:solidFill>
                  <a:srgbClr val="FFFF00"/>
                </a:solidFill>
              </a:rPr>
              <a:t>gentleness and respect</a:t>
            </a:r>
            <a:r>
              <a:rPr lang="en-US" dirty="0" smtClean="0"/>
              <a:t>… </a:t>
            </a:r>
          </a:p>
        </p:txBody>
      </p:sp>
    </p:spTree>
    <p:extLst>
      <p:ext uri="{BB962C8B-B14F-4D97-AF65-F5344CB8AC3E}">
        <p14:creationId xmlns:p14="http://schemas.microsoft.com/office/powerpoint/2010/main" val="268896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dirty="0" smtClean="0"/>
              <a:t>And the Lord’s servant must not be quarrelsome but kind to everyone, able to teach, patiently enduring evil, correcting his opponents with gentleness. </a:t>
            </a:r>
            <a:r>
              <a:rPr lang="en-US" dirty="0" smtClean="0">
                <a:solidFill>
                  <a:schemeClr val="bg1"/>
                </a:solidFill>
              </a:rPr>
              <a:t>God may perhaps grant them repentance leading to a knowledge of the truth, and they may come to their senses and escape the snare of the devil, after being captured by him to do his will. 2 Timothy 2:24-26</a:t>
            </a:r>
            <a:endParaRPr lang="en-US" dirty="0">
              <a:solidFill>
                <a:schemeClr val="bg1"/>
              </a:solidFill>
            </a:endParaRPr>
          </a:p>
        </p:txBody>
      </p:sp>
    </p:spTree>
    <p:extLst>
      <p:ext uri="{BB962C8B-B14F-4D97-AF65-F5344CB8AC3E}">
        <p14:creationId xmlns:p14="http://schemas.microsoft.com/office/powerpoint/2010/main" val="346053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dirty="0" smtClean="0"/>
              <a:t>And the Lord’s servant must not be quarrelsome but </a:t>
            </a:r>
            <a:r>
              <a:rPr lang="en-US" b="1" u="sng" dirty="0" smtClean="0">
                <a:solidFill>
                  <a:srgbClr val="FFFF00"/>
                </a:solidFill>
              </a:rPr>
              <a:t>kind</a:t>
            </a:r>
            <a:r>
              <a:rPr lang="en-US" dirty="0" smtClean="0"/>
              <a:t> to everyone, able to teach, patiently enduring evil, correcting his opponents with gentleness. </a:t>
            </a:r>
            <a:r>
              <a:rPr lang="en-US" dirty="0" smtClean="0">
                <a:solidFill>
                  <a:schemeClr val="bg1"/>
                </a:solidFill>
              </a:rPr>
              <a:t>God may perhaps grant them repentance leading to a knowledge of the truth, and they may come to their senses and escape the snare of the devil, after being captured by him to do his will. 2 Timothy 2:24-26</a:t>
            </a:r>
            <a:endParaRPr lang="en-US" dirty="0">
              <a:solidFill>
                <a:schemeClr val="bg1"/>
              </a:solidFill>
            </a:endParaRPr>
          </a:p>
        </p:txBody>
      </p:sp>
    </p:spTree>
    <p:extLst>
      <p:ext uri="{BB962C8B-B14F-4D97-AF65-F5344CB8AC3E}">
        <p14:creationId xmlns:p14="http://schemas.microsoft.com/office/powerpoint/2010/main" val="203441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1943951"/>
            <a:ext cx="4346222" cy="2983381"/>
          </a:xfrm>
          <a:prstGeom prst="rect">
            <a:avLst/>
          </a:prstGeom>
          <a:noFill/>
        </p:spPr>
        <p:txBody>
          <a:bodyPr wrap="square" rtlCol="0">
            <a:spAutoFit/>
          </a:bodyPr>
          <a:lstStyle/>
          <a:p>
            <a:pPr>
              <a:lnSpc>
                <a:spcPct val="90000"/>
              </a:lnSpc>
            </a:pPr>
            <a:r>
              <a:rPr lang="en-US" sz="4800" dirty="0" smtClean="0">
                <a:latin typeface="Century Gothic"/>
                <a:cs typeface="Century Gothic"/>
              </a:rPr>
              <a:t>Weekend Bible Study</a:t>
            </a:r>
          </a:p>
          <a:p>
            <a:pPr>
              <a:lnSpc>
                <a:spcPct val="90000"/>
              </a:lnSpc>
            </a:pPr>
            <a:endParaRPr lang="en-US" sz="3200" dirty="0" smtClean="0">
              <a:latin typeface="Century Gothic"/>
              <a:cs typeface="Century Gothic"/>
            </a:endParaRPr>
          </a:p>
          <a:p>
            <a:pPr>
              <a:lnSpc>
                <a:spcPct val="90000"/>
              </a:lnSpc>
            </a:pPr>
            <a:r>
              <a:rPr lang="en-US" sz="4000" dirty="0" smtClean="0">
                <a:latin typeface="Century Gothic"/>
                <a:cs typeface="Century Gothic"/>
              </a:rPr>
              <a:t>Paul </a:t>
            </a:r>
            <a:r>
              <a:rPr lang="en-US" sz="4000" dirty="0" err="1" smtClean="0">
                <a:latin typeface="Century Gothic"/>
                <a:cs typeface="Century Gothic"/>
              </a:rPr>
              <a:t>Earnhart</a:t>
            </a:r>
            <a:endParaRPr lang="en-US" sz="4000" dirty="0" smtClean="0">
              <a:latin typeface="Century Gothic"/>
              <a:cs typeface="Century Gothic"/>
            </a:endParaRPr>
          </a:p>
          <a:p>
            <a:pPr>
              <a:lnSpc>
                <a:spcPct val="90000"/>
              </a:lnSpc>
            </a:pPr>
            <a:r>
              <a:rPr lang="en-US" sz="4000" dirty="0" smtClean="0">
                <a:latin typeface="Century Gothic"/>
                <a:cs typeface="Century Gothic"/>
              </a:rPr>
              <a:t>March 25-27</a:t>
            </a:r>
            <a:endParaRPr lang="en-US" sz="4000" dirty="0">
              <a:latin typeface="Century Gothic"/>
              <a:cs typeface="Century Gothic"/>
            </a:endParaRPr>
          </a:p>
        </p:txBody>
      </p:sp>
      <p:pic>
        <p:nvPicPr>
          <p:cNvPr id="4" name="Picture 3"/>
          <p:cNvPicPr>
            <a:picLocks noChangeAspect="1"/>
          </p:cNvPicPr>
          <p:nvPr/>
        </p:nvPicPr>
        <p:blipFill>
          <a:blip r:embed="rId2"/>
          <a:stretch>
            <a:fillRect/>
          </a:stretch>
        </p:blipFill>
        <p:spPr>
          <a:xfrm>
            <a:off x="733777" y="1425041"/>
            <a:ext cx="2991556" cy="4007918"/>
          </a:xfrm>
          <a:prstGeom prst="rect">
            <a:avLst/>
          </a:prstGeom>
        </p:spPr>
      </p:pic>
    </p:spTree>
    <p:extLst>
      <p:ext uri="{BB962C8B-B14F-4D97-AF65-F5344CB8AC3E}">
        <p14:creationId xmlns:p14="http://schemas.microsoft.com/office/powerpoint/2010/main" val="6126732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dirty="0" smtClean="0"/>
              <a:t>And the Lord’s servant must not be quarrelsome but </a:t>
            </a:r>
            <a:r>
              <a:rPr lang="en-US" b="1" u="sng" dirty="0" smtClean="0">
                <a:solidFill>
                  <a:srgbClr val="FFFF00"/>
                </a:solidFill>
              </a:rPr>
              <a:t>kind</a:t>
            </a:r>
            <a:r>
              <a:rPr lang="en-US" dirty="0" smtClean="0"/>
              <a:t> to everyone, </a:t>
            </a:r>
            <a:r>
              <a:rPr lang="en-US" b="1" u="sng" dirty="0" smtClean="0">
                <a:solidFill>
                  <a:srgbClr val="FFFF00"/>
                </a:solidFill>
              </a:rPr>
              <a:t>able to teach</a:t>
            </a:r>
            <a:r>
              <a:rPr lang="en-US" dirty="0" smtClean="0"/>
              <a:t>, patiently enduring evil, correcting his opponents with gentleness. </a:t>
            </a:r>
            <a:r>
              <a:rPr lang="en-US" dirty="0" smtClean="0">
                <a:solidFill>
                  <a:schemeClr val="bg1"/>
                </a:solidFill>
              </a:rPr>
              <a:t>God may perhaps grant them repentance leading to a knowledge of the truth, and they may come to their senses and escape the snare of the devil, after being captured by him to do his will. 2 Timothy 2:24-26</a:t>
            </a:r>
            <a:endParaRPr lang="en-US" dirty="0">
              <a:solidFill>
                <a:schemeClr val="bg1"/>
              </a:solidFill>
            </a:endParaRPr>
          </a:p>
        </p:txBody>
      </p:sp>
    </p:spTree>
    <p:extLst>
      <p:ext uri="{BB962C8B-B14F-4D97-AF65-F5344CB8AC3E}">
        <p14:creationId xmlns:p14="http://schemas.microsoft.com/office/powerpoint/2010/main" val="319254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dirty="0" smtClean="0"/>
              <a:t>And the Lord’s servant must not be quarrelsome but </a:t>
            </a:r>
            <a:r>
              <a:rPr lang="en-US" b="1" u="sng" dirty="0" smtClean="0">
                <a:solidFill>
                  <a:srgbClr val="FFFF00"/>
                </a:solidFill>
              </a:rPr>
              <a:t>kind</a:t>
            </a:r>
            <a:r>
              <a:rPr lang="en-US" dirty="0" smtClean="0"/>
              <a:t> to everyone, </a:t>
            </a:r>
            <a:r>
              <a:rPr lang="en-US" b="1" u="sng" dirty="0" smtClean="0">
                <a:solidFill>
                  <a:srgbClr val="FFFF00"/>
                </a:solidFill>
              </a:rPr>
              <a:t>able to teach</a:t>
            </a:r>
            <a:r>
              <a:rPr lang="en-US" dirty="0" smtClean="0"/>
              <a:t>, </a:t>
            </a:r>
            <a:r>
              <a:rPr lang="en-US" b="1" u="sng" dirty="0" smtClean="0">
                <a:solidFill>
                  <a:srgbClr val="FFFF00"/>
                </a:solidFill>
              </a:rPr>
              <a:t>patiently enduring evil</a:t>
            </a:r>
            <a:r>
              <a:rPr lang="en-US" dirty="0" smtClean="0"/>
              <a:t>, correcting his opponents with gentleness. </a:t>
            </a:r>
            <a:r>
              <a:rPr lang="en-US" dirty="0" smtClean="0">
                <a:solidFill>
                  <a:schemeClr val="bg1"/>
                </a:solidFill>
              </a:rPr>
              <a:t>God may perhaps grant them repentance leading to a knowledge of the truth, and they may come to their senses and escape the snare of the devil, after being captured by him to do his will. 2 Timothy 2:24-26</a:t>
            </a:r>
            <a:endParaRPr lang="en-US" dirty="0">
              <a:solidFill>
                <a:schemeClr val="bg1"/>
              </a:solidFill>
            </a:endParaRPr>
          </a:p>
        </p:txBody>
      </p:sp>
    </p:spTree>
    <p:extLst>
      <p:ext uri="{BB962C8B-B14F-4D97-AF65-F5344CB8AC3E}">
        <p14:creationId xmlns:p14="http://schemas.microsoft.com/office/powerpoint/2010/main" val="115515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dirty="0" smtClean="0"/>
              <a:t>And the Lord’s servant must not be quarrelsome but </a:t>
            </a:r>
            <a:r>
              <a:rPr lang="en-US" b="1" u="sng" dirty="0" smtClean="0">
                <a:solidFill>
                  <a:srgbClr val="FFFF00"/>
                </a:solidFill>
              </a:rPr>
              <a:t>kind</a:t>
            </a:r>
            <a:r>
              <a:rPr lang="en-US" dirty="0" smtClean="0"/>
              <a:t> to everyone, </a:t>
            </a:r>
            <a:r>
              <a:rPr lang="en-US" b="1" u="sng" dirty="0" smtClean="0">
                <a:solidFill>
                  <a:srgbClr val="FFFF00"/>
                </a:solidFill>
              </a:rPr>
              <a:t>able to teach</a:t>
            </a:r>
            <a:r>
              <a:rPr lang="en-US" dirty="0" smtClean="0"/>
              <a:t>, </a:t>
            </a:r>
            <a:r>
              <a:rPr lang="en-US" b="1" u="sng" dirty="0" smtClean="0">
                <a:solidFill>
                  <a:srgbClr val="FFFF00"/>
                </a:solidFill>
              </a:rPr>
              <a:t>patiently enduring evil</a:t>
            </a:r>
            <a:r>
              <a:rPr lang="en-US" dirty="0" smtClean="0"/>
              <a:t>, correcting his opponents with </a:t>
            </a:r>
            <a:r>
              <a:rPr lang="en-US" b="1" u="sng" dirty="0" smtClean="0">
                <a:solidFill>
                  <a:srgbClr val="FFFF00"/>
                </a:solidFill>
              </a:rPr>
              <a:t>gentleness</a:t>
            </a:r>
            <a:r>
              <a:rPr lang="en-US" dirty="0" smtClean="0"/>
              <a:t>. </a:t>
            </a:r>
            <a:r>
              <a:rPr lang="en-US" dirty="0" smtClean="0">
                <a:solidFill>
                  <a:schemeClr val="bg1"/>
                </a:solidFill>
              </a:rPr>
              <a:t>God may perhaps grant them repentance leading to a knowledge of the truth, and they may come to their senses and escape the snare of the devil, after being captured by him to do his will. 2 Timothy 2:24-26</a:t>
            </a:r>
            <a:endParaRPr lang="en-US" dirty="0">
              <a:solidFill>
                <a:schemeClr val="bg1"/>
              </a:solidFill>
            </a:endParaRPr>
          </a:p>
        </p:txBody>
      </p:sp>
    </p:spTree>
    <p:extLst>
      <p:ext uri="{BB962C8B-B14F-4D97-AF65-F5344CB8AC3E}">
        <p14:creationId xmlns:p14="http://schemas.microsoft.com/office/powerpoint/2010/main" val="323483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dirty="0" smtClean="0"/>
              <a:t>And the Lord’s servant must not be quarrelsome but </a:t>
            </a:r>
            <a:r>
              <a:rPr lang="en-US" b="1" u="sng" dirty="0" smtClean="0">
                <a:solidFill>
                  <a:srgbClr val="FFFF00"/>
                </a:solidFill>
              </a:rPr>
              <a:t>kind</a:t>
            </a:r>
            <a:r>
              <a:rPr lang="en-US" dirty="0" smtClean="0"/>
              <a:t> to everyone, </a:t>
            </a:r>
            <a:r>
              <a:rPr lang="en-US" b="1" u="sng" dirty="0" smtClean="0">
                <a:solidFill>
                  <a:srgbClr val="FFFF00"/>
                </a:solidFill>
              </a:rPr>
              <a:t>able to teach</a:t>
            </a:r>
            <a:r>
              <a:rPr lang="en-US" dirty="0" smtClean="0"/>
              <a:t>, </a:t>
            </a:r>
            <a:r>
              <a:rPr lang="en-US" b="1" u="sng" dirty="0" smtClean="0">
                <a:solidFill>
                  <a:srgbClr val="FFFF00"/>
                </a:solidFill>
              </a:rPr>
              <a:t>patiently enduring evil</a:t>
            </a:r>
            <a:r>
              <a:rPr lang="en-US" dirty="0" smtClean="0"/>
              <a:t>, correcting his opponents with </a:t>
            </a:r>
            <a:r>
              <a:rPr lang="en-US" b="1" u="sng" dirty="0" smtClean="0">
                <a:solidFill>
                  <a:srgbClr val="FFFF00"/>
                </a:solidFill>
              </a:rPr>
              <a:t>gentleness</a:t>
            </a:r>
            <a:r>
              <a:rPr lang="en-US" dirty="0" smtClean="0"/>
              <a:t>. God may perhaps grant them repentance leading to a knowledge of the truth, and they may come to their senses and escape the snare of the devil, after being captured by him to do his will. 2 Timothy 2:24-26</a:t>
            </a:r>
            <a:endParaRPr lang="en-US" dirty="0"/>
          </a:p>
        </p:txBody>
      </p:sp>
    </p:spTree>
    <p:extLst>
      <p:ext uri="{BB962C8B-B14F-4D97-AF65-F5344CB8AC3E}">
        <p14:creationId xmlns:p14="http://schemas.microsoft.com/office/powerpoint/2010/main" val="307114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contrast="10000"/>
                    </a14:imgEffect>
                  </a14:imgLayer>
                </a14:imgProps>
              </a:ext>
            </a:extLst>
          </a:blip>
          <a:srcRect t="27280" b="28720"/>
          <a:stretch/>
        </p:blipFill>
        <p:spPr>
          <a:xfrm>
            <a:off x="0" y="479553"/>
            <a:ext cx="9144000" cy="2514600"/>
          </a:xfrm>
          <a:prstGeom prst="rect">
            <a:avLst/>
          </a:prstGeom>
        </p:spPr>
      </p:pic>
      <p:sp>
        <p:nvSpPr>
          <p:cNvPr id="5" name="Title 1"/>
          <p:cNvSpPr txBox="1">
            <a:spLocks/>
          </p:cNvSpPr>
          <p:nvPr/>
        </p:nvSpPr>
        <p:spPr>
          <a:xfrm>
            <a:off x="479779" y="3023544"/>
            <a:ext cx="8198554" cy="3382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35000" indent="-635000" algn="l">
              <a:lnSpc>
                <a:spcPct val="90000"/>
              </a:lnSpc>
              <a:spcBef>
                <a:spcPts val="4200"/>
              </a:spcBef>
              <a:buFont typeface="+mj-lt"/>
              <a:buAutoNum type="arabicPeriod"/>
            </a:pPr>
            <a:r>
              <a:rPr lang="en-US" sz="3200" dirty="0" smtClean="0">
                <a:latin typeface="Century Gothic"/>
                <a:cs typeface="Century Gothic"/>
              </a:rPr>
              <a:t>Pray fervently for open doors.</a:t>
            </a:r>
          </a:p>
          <a:p>
            <a:pPr marL="635000" indent="-635000" algn="l">
              <a:lnSpc>
                <a:spcPct val="90000"/>
              </a:lnSpc>
              <a:spcBef>
                <a:spcPts val="4200"/>
              </a:spcBef>
              <a:buFont typeface="+mj-lt"/>
              <a:buAutoNum type="arabicPeriod"/>
            </a:pPr>
            <a:r>
              <a:rPr lang="en-US" sz="3200" dirty="0" smtClean="0">
                <a:latin typeface="Century Gothic"/>
                <a:cs typeface="Century Gothic"/>
              </a:rPr>
              <a:t>Do something that is uncomfortable.</a:t>
            </a:r>
          </a:p>
        </p:txBody>
      </p:sp>
    </p:spTree>
    <p:extLst>
      <p:ext uri="{BB962C8B-B14F-4D97-AF65-F5344CB8AC3E}">
        <p14:creationId xmlns:p14="http://schemas.microsoft.com/office/powerpoint/2010/main" val="3817244945"/>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xmlns:p14="http://schemas.microsoft.com/office/powerpoint/2010/mai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2281712"/>
            <a:ext cx="4346222" cy="2318583"/>
          </a:xfrm>
          <a:prstGeom prst="rect">
            <a:avLst/>
          </a:prstGeom>
          <a:noFill/>
        </p:spPr>
        <p:txBody>
          <a:bodyPr wrap="square" rtlCol="0">
            <a:spAutoFit/>
          </a:bodyPr>
          <a:lstStyle/>
          <a:p>
            <a:pPr>
              <a:lnSpc>
                <a:spcPct val="90000"/>
              </a:lnSpc>
            </a:pPr>
            <a:r>
              <a:rPr lang="en-US" sz="4800" dirty="0" smtClean="0">
                <a:latin typeface="Century Gothic"/>
                <a:cs typeface="Century Gothic"/>
              </a:rPr>
              <a:t>Fall Focus</a:t>
            </a:r>
          </a:p>
          <a:p>
            <a:pPr>
              <a:lnSpc>
                <a:spcPct val="90000"/>
              </a:lnSpc>
            </a:pPr>
            <a:endParaRPr lang="en-US" sz="3200" dirty="0" smtClean="0">
              <a:latin typeface="Century Gothic"/>
              <a:cs typeface="Century Gothic"/>
            </a:endParaRPr>
          </a:p>
          <a:p>
            <a:pPr>
              <a:lnSpc>
                <a:spcPct val="90000"/>
              </a:lnSpc>
            </a:pPr>
            <a:r>
              <a:rPr lang="en-US" sz="4000" dirty="0" smtClean="0">
                <a:latin typeface="Century Gothic"/>
                <a:cs typeface="Century Gothic"/>
              </a:rPr>
              <a:t>Kevin Clark</a:t>
            </a:r>
          </a:p>
          <a:p>
            <a:pPr>
              <a:lnSpc>
                <a:spcPct val="90000"/>
              </a:lnSpc>
            </a:pPr>
            <a:r>
              <a:rPr lang="en-US" sz="4000" dirty="0" smtClean="0">
                <a:latin typeface="Century Gothic"/>
                <a:cs typeface="Century Gothic"/>
              </a:rPr>
              <a:t>Sept 18-21</a:t>
            </a:r>
            <a:r>
              <a:rPr lang="en-US" sz="3200" dirty="0" smtClean="0">
                <a:latin typeface="Century Gothic"/>
                <a:cs typeface="Century Gothic"/>
              </a:rPr>
              <a:t> </a:t>
            </a:r>
            <a:endParaRPr lang="en-US" sz="3200" dirty="0">
              <a:latin typeface="Century Gothic"/>
              <a:cs typeface="Century Gothic"/>
            </a:endParaRPr>
          </a:p>
        </p:txBody>
      </p:sp>
      <p:pic>
        <p:nvPicPr>
          <p:cNvPr id="2" name="Picture 1"/>
          <p:cNvPicPr>
            <a:picLocks noChangeAspect="1"/>
          </p:cNvPicPr>
          <p:nvPr/>
        </p:nvPicPr>
        <p:blipFill rotWithShape="1">
          <a:blip r:embed="rId2"/>
          <a:srcRect l="7004" r="64995"/>
          <a:stretch/>
        </p:blipFill>
        <p:spPr>
          <a:xfrm>
            <a:off x="541300" y="1480027"/>
            <a:ext cx="3494475" cy="3897946"/>
          </a:xfrm>
          <a:prstGeom prst="rect">
            <a:avLst/>
          </a:prstGeom>
        </p:spPr>
      </p:pic>
    </p:spTree>
    <p:extLst>
      <p:ext uri="{BB962C8B-B14F-4D97-AF65-F5344CB8AC3E}">
        <p14:creationId xmlns:p14="http://schemas.microsoft.com/office/powerpoint/2010/main" val="323252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10000"/>
                    </a14:imgEffect>
                  </a14:imgLayer>
                </a14:imgProps>
              </a:ext>
            </a:extLst>
          </a:blip>
          <a:stretch>
            <a:fillRect/>
          </a:stretch>
        </p:blipFill>
        <p:spPr>
          <a:xfrm>
            <a:off x="0" y="571500"/>
            <a:ext cx="9144000" cy="5715000"/>
          </a:xfrm>
          <a:prstGeom prst="rect">
            <a:avLst/>
          </a:prstGeom>
        </p:spPr>
      </p:pic>
      <p:sp>
        <p:nvSpPr>
          <p:cNvPr id="2" name="Title 1"/>
          <p:cNvSpPr>
            <a:spLocks noGrp="1"/>
          </p:cNvSpPr>
          <p:nvPr>
            <p:ph type="ctrTitle"/>
          </p:nvPr>
        </p:nvSpPr>
        <p:spPr>
          <a:xfrm>
            <a:off x="685800" y="785101"/>
            <a:ext cx="7772400" cy="7656945"/>
          </a:xfrm>
        </p:spPr>
        <p:txBody>
          <a:bodyPr>
            <a:normAutofit/>
          </a:bodyPr>
          <a:lstStyle/>
          <a:p>
            <a:pPr>
              <a:lnSpc>
                <a:spcPts val="17300"/>
              </a:lnSpc>
            </a:pPr>
            <a:r>
              <a:rPr lang="en-US" sz="4000" dirty="0" smtClean="0">
                <a:latin typeface="Century Gothic"/>
                <a:cs typeface="Century Gothic"/>
              </a:rPr>
              <a:t> </a:t>
            </a:r>
            <a:r>
              <a:rPr lang="en-US" sz="7100" dirty="0" smtClean="0">
                <a:latin typeface="Century Gothic"/>
                <a:cs typeface="Century Gothic"/>
              </a:rPr>
              <a:t>EVANGELISM IN</a:t>
            </a:r>
            <a:r>
              <a:rPr lang="en-US" sz="7200" dirty="0" smtClean="0">
                <a:latin typeface="Century Gothic"/>
                <a:cs typeface="Century Gothic"/>
              </a:rPr>
              <a:t/>
            </a:r>
            <a:br>
              <a:rPr lang="en-US" sz="7200" dirty="0" smtClean="0">
                <a:latin typeface="Century Gothic"/>
                <a:cs typeface="Century Gothic"/>
              </a:rPr>
            </a:br>
            <a:r>
              <a:rPr lang="en-US" sz="23300" dirty="0" smtClean="0">
                <a:latin typeface="Century Gothic"/>
                <a:cs typeface="Century Gothic"/>
              </a:rPr>
              <a:t>EXILE</a:t>
            </a:r>
            <a:endParaRPr lang="en-US" sz="23300" dirty="0">
              <a:latin typeface="Century Gothic"/>
              <a:cs typeface="Century Gothic"/>
            </a:endParaRPr>
          </a:p>
        </p:txBody>
      </p:sp>
    </p:spTree>
    <p:extLst>
      <p:ext uri="{BB962C8B-B14F-4D97-AF65-F5344CB8AC3E}">
        <p14:creationId xmlns:p14="http://schemas.microsoft.com/office/powerpoint/2010/main" val="86935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71500"/>
            <a:ext cx="9144000" cy="5715000"/>
          </a:xfrm>
          <a:prstGeom prst="rect">
            <a:avLst/>
          </a:prstGeom>
        </p:spPr>
      </p:pic>
      <p:sp>
        <p:nvSpPr>
          <p:cNvPr id="3" name="Rectangle 2"/>
          <p:cNvSpPr/>
          <p:nvPr/>
        </p:nvSpPr>
        <p:spPr>
          <a:xfrm>
            <a:off x="0" y="433294"/>
            <a:ext cx="9144000" cy="5853206"/>
          </a:xfrm>
          <a:prstGeom prst="rect">
            <a:avLst/>
          </a:prstGeom>
          <a:solidFill>
            <a:schemeClr val="bg1">
              <a:alpha val="7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1189710" y="0"/>
            <a:ext cx="7311494" cy="6858000"/>
          </a:xfrm>
        </p:spPr>
        <p:txBody>
          <a:bodyPr anchor="ctr">
            <a:normAutofit/>
          </a:bodyPr>
          <a:lstStyle/>
          <a:p>
            <a:pPr marL="0" indent="0">
              <a:lnSpc>
                <a:spcPct val="50000"/>
              </a:lnSpc>
              <a:buNone/>
              <a:tabLst>
                <a:tab pos="1377950" algn="l"/>
              </a:tabLst>
            </a:pPr>
            <a:r>
              <a:rPr lang="en-US" sz="2400" dirty="0">
                <a:latin typeface="Century Gothic" panose="020B0502020202020204" pitchFamily="34" charset="0"/>
                <a:cs typeface="Century Gothic"/>
              </a:rPr>
              <a:t>JUNE:	WHAT EVERYBODY WANTS</a:t>
            </a:r>
            <a:br>
              <a:rPr lang="en-US" sz="2400" dirty="0">
                <a:latin typeface="Century Gothic" panose="020B0502020202020204" pitchFamily="34" charset="0"/>
                <a:cs typeface="Century Gothic"/>
              </a:rPr>
            </a:br>
            <a:r>
              <a:rPr lang="en-US" b="1" dirty="0">
                <a:latin typeface="Century Gothic" panose="020B0502020202020204" pitchFamily="34" charset="0"/>
                <a:cs typeface="Century Gothic"/>
              </a:rPr>
              <a:t>	</a:t>
            </a:r>
            <a:r>
              <a:rPr lang="en-US" sz="1400" dirty="0">
                <a:latin typeface="Century Gothic" panose="020B0502020202020204" pitchFamily="34" charset="0"/>
                <a:cs typeface="Century Gothic"/>
              </a:rPr>
              <a:t>1 PET 1:1-12</a:t>
            </a:r>
            <a:br>
              <a:rPr lang="en-US" sz="1400" dirty="0">
                <a:latin typeface="Century Gothic" panose="020B0502020202020204" pitchFamily="34" charset="0"/>
                <a:cs typeface="Century Gothic"/>
              </a:rPr>
            </a:br>
            <a:r>
              <a:rPr lang="en-US" sz="3600" dirty="0">
                <a:latin typeface="Century Gothic" panose="020B0502020202020204" pitchFamily="34" charset="0"/>
                <a:cs typeface="Century Gothic"/>
              </a:rPr>
              <a:t/>
            </a:r>
            <a:br>
              <a:rPr lang="en-US" sz="3600" dirty="0">
                <a:latin typeface="Century Gothic" panose="020B0502020202020204" pitchFamily="34" charset="0"/>
                <a:cs typeface="Century Gothic"/>
              </a:rPr>
            </a:br>
            <a:r>
              <a:rPr lang="en-US" sz="2400" dirty="0">
                <a:latin typeface="Century Gothic" panose="020B0502020202020204" pitchFamily="34" charset="0"/>
                <a:cs typeface="Century Gothic"/>
              </a:rPr>
              <a:t>JULY:	DIFFERENT PEOPLE MAKE A DIFFERENCE</a:t>
            </a:r>
            <a:br>
              <a:rPr lang="en-US" sz="2400" dirty="0">
                <a:latin typeface="Century Gothic" panose="020B0502020202020204" pitchFamily="34" charset="0"/>
                <a:cs typeface="Century Gothic"/>
              </a:rPr>
            </a:br>
            <a:r>
              <a:rPr lang="en-US" dirty="0">
                <a:latin typeface="Century Gothic" panose="020B0502020202020204" pitchFamily="34" charset="0"/>
                <a:cs typeface="Century Gothic"/>
              </a:rPr>
              <a:t>	</a:t>
            </a:r>
            <a:r>
              <a:rPr lang="en-US" sz="1400" dirty="0">
                <a:latin typeface="Century Gothic" panose="020B0502020202020204" pitchFamily="34" charset="0"/>
                <a:cs typeface="Century Gothic"/>
              </a:rPr>
              <a:t>1 PET 1:13-2:3</a:t>
            </a:r>
            <a:br>
              <a:rPr lang="en-US" sz="1400" dirty="0">
                <a:latin typeface="Century Gothic" panose="020B0502020202020204" pitchFamily="34" charset="0"/>
                <a:cs typeface="Century Gothic"/>
              </a:rPr>
            </a:br>
            <a:r>
              <a:rPr lang="en-US" sz="3600" dirty="0">
                <a:latin typeface="Century Gothic" panose="020B0502020202020204" pitchFamily="34" charset="0"/>
                <a:cs typeface="Century Gothic"/>
              </a:rPr>
              <a:t/>
            </a:r>
            <a:br>
              <a:rPr lang="en-US" sz="3600" dirty="0">
                <a:latin typeface="Century Gothic" panose="020B0502020202020204" pitchFamily="34" charset="0"/>
                <a:cs typeface="Century Gothic"/>
              </a:rPr>
            </a:br>
            <a:r>
              <a:rPr lang="en-US" sz="2400" dirty="0">
                <a:latin typeface="Century Gothic" panose="020B0502020202020204" pitchFamily="34" charset="0"/>
                <a:cs typeface="Century Gothic"/>
              </a:rPr>
              <a:t>AUG:	A HOLY PRIESTHOOD</a:t>
            </a:r>
            <a:br>
              <a:rPr lang="en-US" sz="2400" dirty="0">
                <a:latin typeface="Century Gothic" panose="020B0502020202020204" pitchFamily="34" charset="0"/>
                <a:cs typeface="Century Gothic"/>
              </a:rPr>
            </a:br>
            <a:r>
              <a:rPr lang="en-US" dirty="0">
                <a:latin typeface="Century Gothic" panose="020B0502020202020204" pitchFamily="34" charset="0"/>
                <a:cs typeface="Century Gothic"/>
              </a:rPr>
              <a:t>	</a:t>
            </a:r>
            <a:r>
              <a:rPr lang="en-US" sz="1400" dirty="0">
                <a:latin typeface="Century Gothic" panose="020B0502020202020204" pitchFamily="34" charset="0"/>
                <a:cs typeface="Century Gothic"/>
              </a:rPr>
              <a:t>1 PET 2:4-12</a:t>
            </a:r>
            <a:br>
              <a:rPr lang="en-US" sz="1400" dirty="0">
                <a:latin typeface="Century Gothic" panose="020B0502020202020204" pitchFamily="34" charset="0"/>
                <a:cs typeface="Century Gothic"/>
              </a:rPr>
            </a:br>
            <a:r>
              <a:rPr lang="en-US" sz="3600" dirty="0">
                <a:solidFill>
                  <a:srgbClr val="FFFF00"/>
                </a:solidFill>
                <a:latin typeface="Century Gothic" panose="020B0502020202020204" pitchFamily="34" charset="0"/>
                <a:cs typeface="Century Gothic"/>
              </a:rPr>
              <a:t/>
            </a:r>
            <a:br>
              <a:rPr lang="en-US" sz="3600" dirty="0">
                <a:solidFill>
                  <a:srgbClr val="FFFF00"/>
                </a:solidFill>
                <a:latin typeface="Century Gothic" panose="020B0502020202020204" pitchFamily="34" charset="0"/>
                <a:cs typeface="Century Gothic"/>
              </a:rPr>
            </a:br>
            <a:r>
              <a:rPr lang="en-US" sz="2400" dirty="0">
                <a:latin typeface="Century Gothic" panose="020B0502020202020204" pitchFamily="34" charset="0"/>
                <a:cs typeface="Century Gothic"/>
              </a:rPr>
              <a:t>SEPT:	EVANGELISM WITHOUT WORDS</a:t>
            </a:r>
            <a:br>
              <a:rPr lang="en-US" sz="2400" dirty="0">
                <a:latin typeface="Century Gothic" panose="020B0502020202020204" pitchFamily="34" charset="0"/>
                <a:cs typeface="Century Gothic"/>
              </a:rPr>
            </a:br>
            <a:r>
              <a:rPr lang="en-US" dirty="0">
                <a:latin typeface="Century Gothic" panose="020B0502020202020204" pitchFamily="34" charset="0"/>
                <a:cs typeface="Century Gothic"/>
              </a:rPr>
              <a:t>	</a:t>
            </a:r>
            <a:r>
              <a:rPr lang="en-US" sz="1400" dirty="0">
                <a:latin typeface="Century Gothic" panose="020B0502020202020204" pitchFamily="34" charset="0"/>
                <a:cs typeface="Century Gothic"/>
              </a:rPr>
              <a:t>1 PET 2:13-3:7</a:t>
            </a:r>
            <a:br>
              <a:rPr lang="en-US" sz="1400" dirty="0">
                <a:latin typeface="Century Gothic" panose="020B0502020202020204" pitchFamily="34" charset="0"/>
                <a:cs typeface="Century Gothic"/>
              </a:rPr>
            </a:br>
            <a:r>
              <a:rPr lang="en-US" sz="3600" dirty="0">
                <a:solidFill>
                  <a:srgbClr val="FFFF00"/>
                </a:solidFill>
                <a:latin typeface="Century Gothic" panose="020B0502020202020204" pitchFamily="34" charset="0"/>
                <a:cs typeface="Century Gothic"/>
              </a:rPr>
              <a:t/>
            </a:r>
            <a:br>
              <a:rPr lang="en-US" sz="3600" dirty="0">
                <a:solidFill>
                  <a:srgbClr val="FFFF00"/>
                </a:solidFill>
                <a:latin typeface="Century Gothic" panose="020B0502020202020204" pitchFamily="34" charset="0"/>
                <a:cs typeface="Century Gothic"/>
              </a:rPr>
            </a:br>
            <a:r>
              <a:rPr lang="en-US" sz="2400" b="1" dirty="0">
                <a:solidFill>
                  <a:srgbClr val="FFFF00"/>
                </a:solidFill>
                <a:latin typeface="Century Gothic" panose="020B0502020202020204" pitchFamily="34" charset="0"/>
                <a:cs typeface="Century Gothic"/>
              </a:rPr>
              <a:t>OCT:	A MEEK DEFENSE</a:t>
            </a:r>
            <a:br>
              <a:rPr lang="en-US" sz="2400" b="1" dirty="0">
                <a:solidFill>
                  <a:srgbClr val="FFFF00"/>
                </a:solidFill>
                <a:latin typeface="Century Gothic" panose="020B0502020202020204" pitchFamily="34" charset="0"/>
                <a:cs typeface="Century Gothic"/>
              </a:rPr>
            </a:br>
            <a:r>
              <a:rPr lang="en-US" b="1" dirty="0">
                <a:solidFill>
                  <a:srgbClr val="FFFF00"/>
                </a:solidFill>
                <a:latin typeface="Century Gothic" panose="020B0502020202020204" pitchFamily="34" charset="0"/>
                <a:cs typeface="Century Gothic"/>
              </a:rPr>
              <a:t>	</a:t>
            </a:r>
            <a:r>
              <a:rPr lang="en-US" sz="1400" b="1" dirty="0">
                <a:solidFill>
                  <a:srgbClr val="FFFF00"/>
                </a:solidFill>
                <a:latin typeface="Century Gothic" panose="020B0502020202020204" pitchFamily="34" charset="0"/>
                <a:cs typeface="Century Gothic"/>
              </a:rPr>
              <a:t>1 PET 3:8-17</a:t>
            </a:r>
            <a:br>
              <a:rPr lang="en-US" sz="1400" b="1" dirty="0">
                <a:solidFill>
                  <a:srgbClr val="FFFF00"/>
                </a:solidFill>
                <a:latin typeface="Century Gothic" panose="020B0502020202020204" pitchFamily="34" charset="0"/>
                <a:cs typeface="Century Gothic"/>
              </a:rPr>
            </a:br>
            <a:r>
              <a:rPr lang="en-US" sz="3600" dirty="0">
                <a:latin typeface="Century Gothic" panose="020B0502020202020204" pitchFamily="34" charset="0"/>
                <a:cs typeface="Century Gothic"/>
              </a:rPr>
              <a:t/>
            </a:r>
            <a:br>
              <a:rPr lang="en-US" sz="3600" dirty="0">
                <a:latin typeface="Century Gothic" panose="020B0502020202020204" pitchFamily="34" charset="0"/>
                <a:cs typeface="Century Gothic"/>
              </a:rPr>
            </a:br>
            <a:r>
              <a:rPr lang="en-US" sz="2400" dirty="0">
                <a:latin typeface="Century Gothic" panose="020B0502020202020204" pitchFamily="34" charset="0"/>
                <a:cs typeface="Century Gothic"/>
              </a:rPr>
              <a:t>NOV:	A COUNTER-CULTURAL VIEW</a:t>
            </a:r>
            <a:br>
              <a:rPr lang="en-US" sz="2400" dirty="0">
                <a:latin typeface="Century Gothic" panose="020B0502020202020204" pitchFamily="34" charset="0"/>
                <a:cs typeface="Century Gothic"/>
              </a:rPr>
            </a:br>
            <a:r>
              <a:rPr lang="en-US" dirty="0">
                <a:latin typeface="Century Gothic" panose="020B0502020202020204" pitchFamily="34" charset="0"/>
                <a:cs typeface="Century Gothic"/>
              </a:rPr>
              <a:t>	</a:t>
            </a:r>
            <a:r>
              <a:rPr lang="en-US" sz="1400" dirty="0">
                <a:latin typeface="Century Gothic" panose="020B0502020202020204" pitchFamily="34" charset="0"/>
                <a:cs typeface="Century Gothic"/>
              </a:rPr>
              <a:t>1 PET 3:18-4:11</a:t>
            </a:r>
            <a:br>
              <a:rPr lang="en-US" sz="1400" dirty="0">
                <a:latin typeface="Century Gothic" panose="020B0502020202020204" pitchFamily="34" charset="0"/>
                <a:cs typeface="Century Gothic"/>
              </a:rPr>
            </a:br>
            <a:r>
              <a:rPr lang="en-US" sz="3600" dirty="0">
                <a:latin typeface="Century Gothic" panose="020B0502020202020204" pitchFamily="34" charset="0"/>
                <a:cs typeface="Century Gothic"/>
              </a:rPr>
              <a:t/>
            </a:r>
            <a:br>
              <a:rPr lang="en-US" sz="3600" dirty="0">
                <a:latin typeface="Century Gothic" panose="020B0502020202020204" pitchFamily="34" charset="0"/>
                <a:cs typeface="Century Gothic"/>
              </a:rPr>
            </a:br>
            <a:r>
              <a:rPr lang="en-US" sz="2400" dirty="0">
                <a:latin typeface="Century Gothic" panose="020B0502020202020204" pitchFamily="34" charset="0"/>
                <a:cs typeface="Century Gothic"/>
              </a:rPr>
              <a:t>DEC:	</a:t>
            </a:r>
            <a:r>
              <a:rPr lang="en-US" sz="2400" dirty="0" smtClean="0">
                <a:latin typeface="Century Gothic" panose="020B0502020202020204" pitchFamily="34" charset="0"/>
                <a:cs typeface="Century Gothic"/>
              </a:rPr>
              <a:t>THIS IS THE TRUE GRACE OF GOD</a:t>
            </a:r>
            <a:r>
              <a:rPr lang="en-US" sz="2400" dirty="0">
                <a:latin typeface="Century Gothic" panose="020B0502020202020204" pitchFamily="34" charset="0"/>
                <a:cs typeface="Century Gothic"/>
              </a:rPr>
              <a:t/>
            </a:r>
            <a:br>
              <a:rPr lang="en-US" sz="2400" dirty="0">
                <a:latin typeface="Century Gothic" panose="020B0502020202020204" pitchFamily="34" charset="0"/>
                <a:cs typeface="Century Gothic"/>
              </a:rPr>
            </a:br>
            <a:r>
              <a:rPr lang="en-US" dirty="0">
                <a:latin typeface="Century Gothic" panose="020B0502020202020204" pitchFamily="34" charset="0"/>
                <a:cs typeface="Century Gothic"/>
              </a:rPr>
              <a:t>	</a:t>
            </a:r>
            <a:r>
              <a:rPr lang="en-US" sz="1400" dirty="0">
                <a:latin typeface="Century Gothic" panose="020B0502020202020204" pitchFamily="34" charset="0"/>
                <a:cs typeface="Century Gothic"/>
              </a:rPr>
              <a:t>1 PET 4:12-5:14</a:t>
            </a:r>
            <a:endParaRPr lang="en-US" sz="1400" dirty="0">
              <a:latin typeface="Century Gothic" panose="020B0502020202020204" pitchFamily="34" charset="0"/>
            </a:endParaRPr>
          </a:p>
        </p:txBody>
      </p:sp>
    </p:spTree>
    <p:extLst>
      <p:ext uri="{BB962C8B-B14F-4D97-AF65-F5344CB8AC3E}">
        <p14:creationId xmlns:p14="http://schemas.microsoft.com/office/powerpoint/2010/main" val="419948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5000" contrast="45000"/>
                    </a14:imgEffect>
                  </a14:imgLayer>
                </a14:imgProps>
              </a:ext>
            </a:extLst>
          </a:blip>
          <a:stretch>
            <a:fillRect/>
          </a:stretch>
        </p:blipFill>
        <p:spPr>
          <a:xfrm>
            <a:off x="0" y="571500"/>
            <a:ext cx="9144000" cy="5715000"/>
          </a:xfrm>
          <a:prstGeom prst="rect">
            <a:avLst/>
          </a:prstGeom>
        </p:spPr>
      </p:pic>
      <p:sp>
        <p:nvSpPr>
          <p:cNvPr id="2" name="Title 1"/>
          <p:cNvSpPr>
            <a:spLocks noGrp="1"/>
          </p:cNvSpPr>
          <p:nvPr>
            <p:ph type="ctrTitle"/>
          </p:nvPr>
        </p:nvSpPr>
        <p:spPr>
          <a:xfrm>
            <a:off x="685800" y="454990"/>
            <a:ext cx="7772400" cy="1700421"/>
          </a:xfrm>
        </p:spPr>
        <p:txBody>
          <a:bodyPr>
            <a:normAutofit/>
          </a:bodyPr>
          <a:lstStyle/>
          <a:p>
            <a:pPr>
              <a:lnSpc>
                <a:spcPts val="3200"/>
              </a:lnSpc>
            </a:pPr>
            <a:r>
              <a:rPr lang="en-US" sz="2600" dirty="0" smtClean="0">
                <a:latin typeface="Century Gothic"/>
                <a:cs typeface="Century Gothic"/>
              </a:rPr>
              <a:t>BUT IN YOUR HEARTS HONOR </a:t>
            </a:r>
            <a:br>
              <a:rPr lang="en-US" sz="2600" dirty="0" smtClean="0">
                <a:latin typeface="Century Gothic"/>
                <a:cs typeface="Century Gothic"/>
              </a:rPr>
            </a:br>
            <a:r>
              <a:rPr lang="en-US" sz="2600" dirty="0" smtClean="0">
                <a:latin typeface="Century Gothic"/>
                <a:cs typeface="Century Gothic"/>
              </a:rPr>
              <a:t>CHRIST THE LORD AS HOLY, </a:t>
            </a:r>
            <a:endParaRPr lang="en-US" sz="2600" dirty="0">
              <a:latin typeface="Century Gothic"/>
              <a:cs typeface="Century Gothic"/>
            </a:endParaRPr>
          </a:p>
        </p:txBody>
      </p:sp>
      <p:sp>
        <p:nvSpPr>
          <p:cNvPr id="6" name="Title 1"/>
          <p:cNvSpPr txBox="1">
            <a:spLocks/>
          </p:cNvSpPr>
          <p:nvPr/>
        </p:nvSpPr>
        <p:spPr>
          <a:xfrm>
            <a:off x="686724" y="1376356"/>
            <a:ext cx="7772400" cy="17004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4300"/>
              </a:lnSpc>
            </a:pPr>
            <a:r>
              <a:rPr lang="en-US" sz="3400" b="1" dirty="0" smtClean="0">
                <a:latin typeface="Century Gothic"/>
                <a:cs typeface="Century Gothic"/>
              </a:rPr>
              <a:t>ALWAYS BEING PREPARED </a:t>
            </a:r>
          </a:p>
          <a:p>
            <a:pPr>
              <a:lnSpc>
                <a:spcPts val="4300"/>
              </a:lnSpc>
            </a:pPr>
            <a:r>
              <a:rPr lang="en-US" sz="4200" b="1" dirty="0" smtClean="0">
                <a:latin typeface="Century Gothic"/>
                <a:cs typeface="Century Gothic"/>
              </a:rPr>
              <a:t>TO MAKE A DEFENSE</a:t>
            </a:r>
            <a:endParaRPr lang="en-US" sz="4200" b="1" dirty="0">
              <a:latin typeface="Century Gothic"/>
              <a:cs typeface="Century Gothic"/>
            </a:endParaRPr>
          </a:p>
        </p:txBody>
      </p:sp>
      <p:sp>
        <p:nvSpPr>
          <p:cNvPr id="7" name="Title 1"/>
          <p:cNvSpPr txBox="1">
            <a:spLocks/>
          </p:cNvSpPr>
          <p:nvPr/>
        </p:nvSpPr>
        <p:spPr>
          <a:xfrm>
            <a:off x="687648" y="2623950"/>
            <a:ext cx="7772400" cy="17004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3300"/>
              </a:lnSpc>
            </a:pPr>
            <a:r>
              <a:rPr lang="en-US" sz="6400" b="1" dirty="0" smtClean="0">
                <a:latin typeface="Century Gothic"/>
                <a:cs typeface="Century Gothic"/>
              </a:rPr>
              <a:t>TO ANYONE</a:t>
            </a:r>
          </a:p>
          <a:p>
            <a:pPr>
              <a:lnSpc>
                <a:spcPts val="3300"/>
              </a:lnSpc>
            </a:pPr>
            <a:r>
              <a:rPr lang="en-US" sz="2600" b="1" dirty="0" smtClean="0">
                <a:latin typeface="Century Gothic"/>
                <a:cs typeface="Century Gothic"/>
              </a:rPr>
              <a:t>WHO ASKS YOU FOR A REASON</a:t>
            </a:r>
            <a:endParaRPr lang="en-US" sz="2600" b="1" dirty="0">
              <a:latin typeface="Century Gothic"/>
              <a:cs typeface="Century Gothic"/>
            </a:endParaRPr>
          </a:p>
        </p:txBody>
      </p:sp>
      <p:sp>
        <p:nvSpPr>
          <p:cNvPr id="8" name="Title 1"/>
          <p:cNvSpPr txBox="1">
            <a:spLocks/>
          </p:cNvSpPr>
          <p:nvPr/>
        </p:nvSpPr>
        <p:spPr>
          <a:xfrm>
            <a:off x="687648" y="3264727"/>
            <a:ext cx="7772400" cy="233496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4000"/>
              </a:lnSpc>
            </a:pPr>
            <a:r>
              <a:rPr lang="en-US" sz="3800" b="1" dirty="0" smtClean="0">
                <a:latin typeface="Century Gothic"/>
                <a:cs typeface="Century Gothic"/>
              </a:rPr>
              <a:t>FOR THE HOPE THAT </a:t>
            </a:r>
          </a:p>
          <a:p>
            <a:pPr>
              <a:lnSpc>
                <a:spcPts val="4000"/>
              </a:lnSpc>
            </a:pPr>
            <a:r>
              <a:rPr lang="en-US" sz="3800" b="1" dirty="0" smtClean="0">
                <a:latin typeface="Century Gothic"/>
                <a:cs typeface="Century Gothic"/>
              </a:rPr>
              <a:t>IS IN YOU;</a:t>
            </a:r>
            <a:r>
              <a:rPr lang="en-US" sz="4000" dirty="0" smtClean="0">
                <a:latin typeface="Century Gothic"/>
                <a:cs typeface="Century Gothic"/>
              </a:rPr>
              <a:t> </a:t>
            </a:r>
            <a:r>
              <a:rPr lang="en-US" sz="2600" dirty="0" smtClean="0">
                <a:latin typeface="Century Gothic"/>
                <a:cs typeface="Century Gothic"/>
              </a:rPr>
              <a:t>YET DO IT WITH</a:t>
            </a:r>
          </a:p>
        </p:txBody>
      </p:sp>
      <p:sp>
        <p:nvSpPr>
          <p:cNvPr id="9" name="Title 1"/>
          <p:cNvSpPr txBox="1">
            <a:spLocks/>
          </p:cNvSpPr>
          <p:nvPr/>
        </p:nvSpPr>
        <p:spPr>
          <a:xfrm>
            <a:off x="687648" y="4207500"/>
            <a:ext cx="7772400" cy="17004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4000"/>
              </a:lnSpc>
            </a:pPr>
            <a:r>
              <a:rPr lang="en-US" sz="2600" dirty="0" smtClean="0">
                <a:latin typeface="Century Gothic"/>
                <a:cs typeface="Century Gothic"/>
              </a:rPr>
              <a:t>GENTLENESS AND RESPECT </a:t>
            </a:r>
            <a:endParaRPr lang="en-US" sz="2600" dirty="0">
              <a:latin typeface="Century Gothic"/>
              <a:cs typeface="Century Gothic"/>
            </a:endParaRPr>
          </a:p>
        </p:txBody>
      </p:sp>
      <p:sp>
        <p:nvSpPr>
          <p:cNvPr id="10" name="Title 1"/>
          <p:cNvSpPr txBox="1">
            <a:spLocks/>
          </p:cNvSpPr>
          <p:nvPr/>
        </p:nvSpPr>
        <p:spPr>
          <a:xfrm>
            <a:off x="687648" y="4825936"/>
            <a:ext cx="7772400" cy="17004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4000"/>
              </a:lnSpc>
            </a:pPr>
            <a:r>
              <a:rPr lang="en-US" sz="2600" dirty="0" smtClean="0">
                <a:latin typeface="Century Gothic"/>
                <a:cs typeface="Century Gothic"/>
              </a:rPr>
              <a:t>1 PETER 3:15</a:t>
            </a:r>
            <a:endParaRPr lang="en-US" sz="2600" dirty="0">
              <a:latin typeface="Century Gothic"/>
              <a:cs typeface="Century Gothic"/>
            </a:endParaRPr>
          </a:p>
        </p:txBody>
      </p:sp>
    </p:spTree>
    <p:extLst>
      <p:ext uri="{BB962C8B-B14F-4D97-AF65-F5344CB8AC3E}">
        <p14:creationId xmlns:p14="http://schemas.microsoft.com/office/powerpoint/2010/main" val="301136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0000"/>
              </a:lnSpc>
            </a:pPr>
            <a:r>
              <a:rPr lang="en-US" sz="3900" dirty="0" smtClean="0"/>
              <a:t>Putting god’s mission ahead of our fears</a:t>
            </a:r>
            <a:endParaRPr lang="en-US" sz="3900" dirty="0"/>
          </a:p>
        </p:txBody>
      </p:sp>
      <p:sp>
        <p:nvSpPr>
          <p:cNvPr id="3" name="Text Placeholder 2"/>
          <p:cNvSpPr>
            <a:spLocks noGrp="1"/>
          </p:cNvSpPr>
          <p:nvPr>
            <p:ph type="body" idx="1"/>
          </p:nvPr>
        </p:nvSpPr>
        <p:spPr/>
        <p:txBody>
          <a:bodyPr/>
          <a:lstStyle/>
          <a:p>
            <a:r>
              <a:rPr lang="en-US" dirty="0" smtClean="0">
                <a:solidFill>
                  <a:srgbClr val="FFFF00"/>
                </a:solidFill>
              </a:rPr>
              <a:t>A Meek Defense</a:t>
            </a:r>
            <a:endParaRPr lang="en-US" dirty="0">
              <a:solidFill>
                <a:srgbClr val="FFFF00"/>
              </a:solidFill>
            </a:endParaRPr>
          </a:p>
        </p:txBody>
      </p:sp>
    </p:spTree>
    <p:extLst>
      <p:ext uri="{BB962C8B-B14F-4D97-AF65-F5344CB8AC3E}">
        <p14:creationId xmlns:p14="http://schemas.microsoft.com/office/powerpoint/2010/main" val="3637979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454025" indent="-454025">
              <a:spcBef>
                <a:spcPts val="1968"/>
              </a:spcBef>
            </a:pPr>
            <a:r>
              <a:rPr lang="en-US" dirty="0" smtClean="0"/>
              <a:t>2:12  …they </a:t>
            </a:r>
            <a:r>
              <a:rPr lang="en-US" b="1" u="sng" dirty="0" smtClean="0">
                <a:solidFill>
                  <a:srgbClr val="FFFF00"/>
                </a:solidFill>
              </a:rPr>
              <a:t>speak against you</a:t>
            </a:r>
            <a:r>
              <a:rPr lang="en-US" dirty="0" smtClean="0"/>
              <a:t> as evildoers…</a:t>
            </a:r>
          </a:p>
          <a:p>
            <a:pPr marL="454025" indent="-454025">
              <a:spcBef>
                <a:spcPts val="1968"/>
              </a:spcBef>
            </a:pPr>
            <a:r>
              <a:rPr lang="en-US" dirty="0" smtClean="0">
                <a:cs typeface="Century Gothic"/>
              </a:rPr>
              <a:t>3:16  …those who </a:t>
            </a:r>
            <a:r>
              <a:rPr lang="en-US" b="1" u="sng" dirty="0" smtClean="0">
                <a:solidFill>
                  <a:srgbClr val="FFFF00"/>
                </a:solidFill>
                <a:cs typeface="Century Gothic"/>
              </a:rPr>
              <a:t>revile</a:t>
            </a:r>
            <a:r>
              <a:rPr lang="en-US" dirty="0" smtClean="0">
                <a:cs typeface="Century Gothic"/>
              </a:rPr>
              <a:t> your good behavior…</a:t>
            </a:r>
          </a:p>
          <a:p>
            <a:pPr marL="454025" indent="-454025">
              <a:spcBef>
                <a:spcPts val="1968"/>
              </a:spcBef>
            </a:pPr>
            <a:r>
              <a:rPr lang="en-US" dirty="0" smtClean="0">
                <a:cs typeface="Century Gothic"/>
              </a:rPr>
              <a:t>4:4  …and they </a:t>
            </a:r>
            <a:r>
              <a:rPr lang="en-US" b="1" u="sng" dirty="0" smtClean="0">
                <a:solidFill>
                  <a:srgbClr val="FFFF00"/>
                </a:solidFill>
                <a:cs typeface="Century Gothic"/>
              </a:rPr>
              <a:t>malign you</a:t>
            </a:r>
            <a:r>
              <a:rPr lang="en-US" dirty="0" smtClean="0">
                <a:cs typeface="Century Gothic"/>
              </a:rPr>
              <a:t>…</a:t>
            </a:r>
          </a:p>
          <a:p>
            <a:pPr marL="454025" indent="-454025">
              <a:spcBef>
                <a:spcPts val="1968"/>
              </a:spcBef>
            </a:pPr>
            <a:r>
              <a:rPr lang="en-US" dirty="0" smtClean="0">
                <a:cs typeface="Century Gothic"/>
              </a:rPr>
              <a:t>4:14  If you are </a:t>
            </a:r>
            <a:r>
              <a:rPr lang="en-US" b="1" u="sng" dirty="0" smtClean="0">
                <a:solidFill>
                  <a:srgbClr val="FFFF00"/>
                </a:solidFill>
                <a:cs typeface="Century Gothic"/>
              </a:rPr>
              <a:t>insulted</a:t>
            </a:r>
            <a:r>
              <a:rPr lang="en-US" b="1" dirty="0" smtClean="0">
                <a:cs typeface="Century Gothic"/>
              </a:rPr>
              <a:t> </a:t>
            </a:r>
            <a:r>
              <a:rPr lang="en-US" dirty="0" smtClean="0">
                <a:cs typeface="Century Gothic"/>
              </a:rPr>
              <a:t>for the name of Christ…</a:t>
            </a:r>
            <a:endParaRPr lang="en-US" dirty="0">
              <a:cs typeface="Century Gothic"/>
            </a:endParaRPr>
          </a:p>
        </p:txBody>
      </p:sp>
    </p:spTree>
    <p:extLst>
      <p:ext uri="{BB962C8B-B14F-4D97-AF65-F5344CB8AC3E}">
        <p14:creationId xmlns:p14="http://schemas.microsoft.com/office/powerpoint/2010/main" val="82522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27033</TotalTime>
  <Words>1382</Words>
  <Application>Microsoft Office PowerPoint</Application>
  <PresentationFormat>On-screen Show (4:3)</PresentationFormat>
  <Paragraphs>65</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 Black </vt:lpstr>
      <vt:lpstr>PowerPoint Presentation</vt:lpstr>
      <vt:lpstr>PowerPoint Presentation</vt:lpstr>
      <vt:lpstr>PowerPoint Presentation</vt:lpstr>
      <vt:lpstr>PowerPoint Presentation</vt:lpstr>
      <vt:lpstr> EVANGELISM IN EXILE</vt:lpstr>
      <vt:lpstr>PowerPoint Presentation</vt:lpstr>
      <vt:lpstr>BUT IN YOUR HEARTS HONOR  CHRIST THE LORD AS HOLY, </vt:lpstr>
      <vt:lpstr>Putting god’s mission ahead of our fears</vt:lpstr>
      <vt:lpstr>PowerPoint Presentation</vt:lpstr>
      <vt:lpstr>PowerPoint Presentation</vt:lpstr>
      <vt:lpstr>PowerPoint Presentation</vt:lpstr>
      <vt:lpstr>PowerPoint Presentation</vt:lpstr>
      <vt:lpstr>PowerPoint Presentation</vt:lpstr>
      <vt:lpstr>Preparing for the open door</vt:lpstr>
      <vt:lpstr>PowerPoint Presentation</vt:lpstr>
      <vt:lpstr>PowerPoint Presentation</vt:lpstr>
      <vt:lpstr>PowerPoint Presentation</vt:lpstr>
      <vt:lpstr>PowerPoint Presentation</vt:lpstr>
      <vt:lpstr>PowerPoint Presentation</vt:lpstr>
      <vt:lpstr>Spontaneous evangelism</vt:lpstr>
      <vt:lpstr>PowerPoint Presentation</vt:lpstr>
      <vt:lpstr>PowerPoint Presentation</vt:lpstr>
      <vt:lpstr>PowerPoint Presentation</vt:lpstr>
      <vt:lpstr>PowerPoint Presentation</vt:lpstr>
      <vt:lpstr>PowerPoint Presentation</vt:lpstr>
      <vt:lpstr>What a meek defense looks like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EVANGELISM IN EXILE</dc:title>
  <dc:creator>David Maxson</dc:creator>
  <cp:lastModifiedBy>Northwood2</cp:lastModifiedBy>
  <cp:revision>68</cp:revision>
  <dcterms:created xsi:type="dcterms:W3CDTF">2015-06-05T15:23:49Z</dcterms:created>
  <dcterms:modified xsi:type="dcterms:W3CDTF">2015-10-11T16:56:56Z</dcterms:modified>
</cp:coreProperties>
</file>