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85" r:id="rId2"/>
    <p:sldId id="306" r:id="rId3"/>
    <p:sldId id="399" r:id="rId4"/>
    <p:sldId id="388" r:id="rId5"/>
    <p:sldId id="400" r:id="rId6"/>
    <p:sldId id="401" r:id="rId7"/>
    <p:sldId id="389" r:id="rId8"/>
    <p:sldId id="403" r:id="rId9"/>
    <p:sldId id="404" r:id="rId10"/>
    <p:sldId id="405" r:id="rId11"/>
    <p:sldId id="402" r:id="rId12"/>
    <p:sldId id="406" r:id="rId13"/>
    <p:sldId id="407" r:id="rId14"/>
    <p:sldId id="408" r:id="rId15"/>
    <p:sldId id="409" r:id="rId16"/>
    <p:sldId id="410" r:id="rId17"/>
    <p:sldId id="411" r:id="rId18"/>
    <p:sldId id="412" r:id="rId19"/>
    <p:sldId id="414" r:id="rId20"/>
    <p:sldId id="415" r:id="rId21"/>
    <p:sldId id="416" r:id="rId22"/>
    <p:sldId id="417" r:id="rId23"/>
    <p:sldId id="418" r:id="rId24"/>
    <p:sldId id="273" r:id="rId25"/>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8200" autoAdjust="0"/>
  </p:normalViewPr>
  <p:slideViewPr>
    <p:cSldViewPr snapToGrid="0" snapToObjects="1" showGuides="1">
      <p:cViewPr>
        <p:scale>
          <a:sx n="76" d="100"/>
          <a:sy n="76" d="100"/>
        </p:scale>
        <p:origin x="-712" y="-1040"/>
      </p:cViewPr>
      <p:guideLst>
        <p:guide orient="horz" pos="1801"/>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7A7E46-2C81-5A4E-8E2F-AFEC36A67105}"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7A7E46-2C81-5A4E-8E2F-AFEC36A67105}"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7A7E46-2C81-5A4E-8E2F-AFEC36A67105}"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7A7E46-2C81-5A4E-8E2F-AFEC36A67105}"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7A7E46-2C81-5A4E-8E2F-AFEC36A67105}" type="datetimeFigureOut">
              <a:rPr lang="en-US" smtClean="0"/>
              <a:t>11/21/15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7A7E46-2C81-5A4E-8E2F-AFEC36A67105}" type="datetimeFigureOut">
              <a:rPr lang="en-US" smtClean="0"/>
              <a:t>11/21/15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7A7E46-2C81-5A4E-8E2F-AFEC36A67105}" type="datetimeFigureOut">
              <a:rPr lang="en-US" smtClean="0"/>
              <a:t>11/21/15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7A7E46-2C81-5A4E-8E2F-AFEC36A67105}" type="datetimeFigureOut">
              <a:rPr lang="en-US" smtClean="0"/>
              <a:t>11/21/15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7A7E46-2C81-5A4E-8E2F-AFEC36A67105}" type="datetimeFigureOut">
              <a:rPr lang="en-US" smtClean="0"/>
              <a:t>11/21/15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7A7E46-2C81-5A4E-8E2F-AFEC36A67105}" type="datetimeFigureOut">
              <a:rPr lang="en-US" smtClean="0"/>
              <a:t>11/21/15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7A7E46-2C81-5A4E-8E2F-AFEC36A67105}" type="datetimeFigureOut">
              <a:rPr lang="en-US" smtClean="0"/>
              <a:t>11/21/15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C9139-292D-8E4A-A162-6E8D5B36A956}"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4D7A7E46-2C81-5A4E-8E2F-AFEC36A67105}" type="datetimeFigureOut">
              <a:rPr lang="en-US" smtClean="0"/>
              <a:t>11/21/15</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68C9139-292D-8E4A-A162-6E8D5B36A956}"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0500"/>
            <a:ext cx="9144000" cy="5310481"/>
          </a:xfrm>
          <a:prstGeom prst="rect">
            <a:avLst/>
          </a:prstGeom>
        </p:spPr>
      </p:pic>
      <p:sp>
        <p:nvSpPr>
          <p:cNvPr id="3" name="TextBox 2"/>
          <p:cNvSpPr txBox="1"/>
          <p:nvPr/>
        </p:nvSpPr>
        <p:spPr>
          <a:xfrm>
            <a:off x="1" y="645418"/>
            <a:ext cx="9143999" cy="923330"/>
          </a:xfrm>
          <a:prstGeom prst="rect">
            <a:avLst/>
          </a:prstGeom>
          <a:noFill/>
        </p:spPr>
        <p:txBody>
          <a:bodyPr wrap="square" rtlCol="0">
            <a:spAutoFit/>
          </a:bodyPr>
          <a:lstStyle/>
          <a:p>
            <a:pPr algn="ctr"/>
            <a:r>
              <a:rPr lang="en-US" sz="4400" dirty="0" smtClean="0">
                <a:latin typeface="Century Gothic"/>
                <a:cs typeface="Century Gothic"/>
              </a:rPr>
              <a:t>  </a:t>
            </a:r>
            <a:r>
              <a:rPr lang="en-US" sz="5400" dirty="0" smtClean="0">
                <a:latin typeface="Century Gothic"/>
                <a:cs typeface="Century Gothic"/>
              </a:rPr>
              <a:t>Welcome to Northwood</a:t>
            </a:r>
            <a:endParaRPr lang="en-US" sz="5400" dirty="0">
              <a:latin typeface="Century Gothic"/>
              <a:cs typeface="Century Gothic"/>
            </a:endParaRPr>
          </a:p>
        </p:txBody>
      </p:sp>
    </p:spTree>
    <p:extLst>
      <p:ext uri="{BB962C8B-B14F-4D97-AF65-F5344CB8AC3E}">
        <p14:creationId xmlns:p14="http://schemas.microsoft.com/office/powerpoint/2010/main" val="241513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14:18-20</a:t>
            </a:r>
            <a:endParaRPr lang="en-US" b="1" dirty="0" smtClean="0"/>
          </a:p>
          <a:p>
            <a:pPr marL="0" indent="0">
              <a:spcBef>
                <a:spcPts val="0"/>
              </a:spcBef>
              <a:buNone/>
            </a:pPr>
            <a:r>
              <a:rPr lang="en-US" dirty="0" smtClean="0">
                <a:solidFill>
                  <a:schemeClr val="bg1">
                    <a:lumMod val="75000"/>
                    <a:lumOff val="25000"/>
                  </a:schemeClr>
                </a:solidFill>
              </a:rPr>
              <a:t>“But they all alike began to make </a:t>
            </a:r>
            <a:r>
              <a:rPr lang="en-US" b="1" u="sng" dirty="0" smtClean="0">
                <a:solidFill>
                  <a:schemeClr val="bg1">
                    <a:lumMod val="75000"/>
                    <a:lumOff val="25000"/>
                  </a:schemeClr>
                </a:solidFill>
              </a:rPr>
              <a:t>excuses</a:t>
            </a:r>
            <a:r>
              <a:rPr lang="en-US" dirty="0" smtClean="0">
                <a:solidFill>
                  <a:schemeClr val="bg1">
                    <a:lumMod val="75000"/>
                    <a:lumOff val="25000"/>
                  </a:schemeClr>
                </a:solidFill>
              </a:rPr>
              <a:t>. The first said to him, ‘I have </a:t>
            </a:r>
            <a:r>
              <a:rPr lang="en-US" b="1" u="sng" dirty="0" smtClean="0">
                <a:solidFill>
                  <a:schemeClr val="bg1">
                    <a:lumMod val="75000"/>
                    <a:lumOff val="25000"/>
                  </a:schemeClr>
                </a:solidFill>
              </a:rPr>
              <a:t>bought a field</a:t>
            </a:r>
            <a:r>
              <a:rPr lang="en-US" dirty="0" smtClean="0">
                <a:solidFill>
                  <a:schemeClr val="bg1">
                    <a:lumMod val="75000"/>
                    <a:lumOff val="25000"/>
                  </a:schemeClr>
                </a:solidFill>
              </a:rPr>
              <a:t>, and I must go out and see it. Please have me excused.’</a:t>
            </a:r>
            <a:r>
              <a:rPr lang="en-US" dirty="0" smtClean="0"/>
              <a:t> </a:t>
            </a:r>
            <a:r>
              <a:rPr lang="en-US" dirty="0" smtClean="0">
                <a:solidFill>
                  <a:schemeClr val="bg1">
                    <a:lumMod val="75000"/>
                    <a:lumOff val="25000"/>
                  </a:schemeClr>
                </a:solidFill>
              </a:rPr>
              <a:t>And another said, ‘I have bought </a:t>
            </a:r>
            <a:r>
              <a:rPr lang="en-US" b="1" u="sng" dirty="0" smtClean="0">
                <a:solidFill>
                  <a:schemeClr val="bg1">
                    <a:lumMod val="75000"/>
                    <a:lumOff val="25000"/>
                  </a:schemeClr>
                </a:solidFill>
              </a:rPr>
              <a:t>five yoke of oxen</a:t>
            </a:r>
            <a:r>
              <a:rPr lang="en-US" dirty="0" smtClean="0">
                <a:solidFill>
                  <a:schemeClr val="bg1">
                    <a:lumMod val="75000"/>
                    <a:lumOff val="25000"/>
                  </a:schemeClr>
                </a:solidFill>
              </a:rPr>
              <a:t>, and I go to examine them. Please have me excused.’ </a:t>
            </a:r>
            <a:r>
              <a:rPr lang="en-US" dirty="0" smtClean="0"/>
              <a:t>And another said, ‘I have </a:t>
            </a:r>
            <a:r>
              <a:rPr lang="en-US" b="1" u="sng" dirty="0" smtClean="0">
                <a:solidFill>
                  <a:srgbClr val="FFFF00"/>
                </a:solidFill>
              </a:rPr>
              <a:t>married a wife</a:t>
            </a:r>
            <a:r>
              <a:rPr lang="en-US" dirty="0" smtClean="0"/>
              <a:t>, and therefore I cannot come.’”</a:t>
            </a:r>
            <a:endParaRPr lang="en-US" dirty="0" smtClean="0"/>
          </a:p>
        </p:txBody>
      </p:sp>
    </p:spTree>
    <p:extLst>
      <p:ext uri="{BB962C8B-B14F-4D97-AF65-F5344CB8AC3E}">
        <p14:creationId xmlns:p14="http://schemas.microsoft.com/office/powerpoint/2010/main" val="331854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14:21</a:t>
            </a:r>
            <a:endParaRPr lang="en-US" b="1" dirty="0" smtClean="0"/>
          </a:p>
          <a:p>
            <a:pPr marL="0" indent="0">
              <a:spcBef>
                <a:spcPts val="0"/>
              </a:spcBef>
              <a:buNone/>
            </a:pPr>
            <a:r>
              <a:rPr lang="en-US" dirty="0" smtClean="0"/>
              <a:t>“So the servant came and reported these things to his master. Then the master of he house became angry and said to his servant, ‘Go out quickly to the streets and lanes of the city, and bring in the poor and crippled and blind and lame.’”</a:t>
            </a:r>
            <a:endParaRPr lang="en-US" dirty="0" smtClean="0"/>
          </a:p>
        </p:txBody>
      </p:sp>
    </p:spTree>
    <p:extLst>
      <p:ext uri="{BB962C8B-B14F-4D97-AF65-F5344CB8AC3E}">
        <p14:creationId xmlns:p14="http://schemas.microsoft.com/office/powerpoint/2010/main" val="295164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14:21</a:t>
            </a:r>
            <a:endParaRPr lang="en-US" b="1" dirty="0" smtClean="0"/>
          </a:p>
          <a:p>
            <a:pPr marL="0" indent="0">
              <a:spcBef>
                <a:spcPts val="0"/>
              </a:spcBef>
              <a:buNone/>
            </a:pPr>
            <a:r>
              <a:rPr lang="en-US" dirty="0" smtClean="0"/>
              <a:t>“So the servant came and reported these things to his master. Then the master of the house became angry and said to his servant, ‘Go out quickly to the streets and lanes of the city, and bring in the </a:t>
            </a:r>
            <a:r>
              <a:rPr lang="en-US" b="1" u="sng" dirty="0" smtClean="0">
                <a:solidFill>
                  <a:srgbClr val="FFFF00"/>
                </a:solidFill>
              </a:rPr>
              <a:t>poor and crippled and blind and lame.</a:t>
            </a:r>
            <a:r>
              <a:rPr lang="en-US" dirty="0" smtClean="0"/>
              <a:t>’”</a:t>
            </a:r>
            <a:endParaRPr lang="en-US" dirty="0" smtClean="0"/>
          </a:p>
        </p:txBody>
      </p:sp>
    </p:spTree>
    <p:extLst>
      <p:ext uri="{BB962C8B-B14F-4D97-AF65-F5344CB8AC3E}">
        <p14:creationId xmlns:p14="http://schemas.microsoft.com/office/powerpoint/2010/main" val="86954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14:22-23</a:t>
            </a:r>
            <a:endParaRPr lang="en-US" b="1" dirty="0" smtClean="0"/>
          </a:p>
          <a:p>
            <a:pPr marL="0" indent="0">
              <a:spcBef>
                <a:spcPts val="0"/>
              </a:spcBef>
              <a:buNone/>
            </a:pPr>
            <a:r>
              <a:rPr lang="en-US" dirty="0" smtClean="0"/>
              <a:t>“And the servant said, ‘Sir, what you commanded has been done, and still there is room.’ </a:t>
            </a:r>
            <a:r>
              <a:rPr lang="en-US" dirty="0" smtClean="0">
                <a:solidFill>
                  <a:schemeClr val="bg1"/>
                </a:solidFill>
              </a:rPr>
              <a:t>And the master said to the servant, ‘Go out </a:t>
            </a:r>
            <a:r>
              <a:rPr lang="en-US" dirty="0" smtClean="0">
                <a:solidFill>
                  <a:schemeClr val="bg1"/>
                </a:solidFill>
              </a:rPr>
              <a:t>to the highways and the hedges and compel people to come in, that my house may be filled.’</a:t>
            </a:r>
            <a:r>
              <a:rPr lang="en-US" dirty="0" smtClean="0">
                <a:solidFill>
                  <a:schemeClr val="bg1"/>
                </a:solidFill>
              </a:rPr>
              <a:t>”</a:t>
            </a:r>
            <a:endParaRPr lang="en-US" dirty="0" smtClean="0">
              <a:solidFill>
                <a:schemeClr val="bg1"/>
              </a:solidFill>
            </a:endParaRPr>
          </a:p>
        </p:txBody>
      </p:sp>
    </p:spTree>
    <p:extLst>
      <p:ext uri="{BB962C8B-B14F-4D97-AF65-F5344CB8AC3E}">
        <p14:creationId xmlns:p14="http://schemas.microsoft.com/office/powerpoint/2010/main" val="39887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14:22-23</a:t>
            </a:r>
            <a:endParaRPr lang="en-US" b="1" dirty="0" smtClean="0"/>
          </a:p>
          <a:p>
            <a:pPr marL="0" indent="0">
              <a:spcBef>
                <a:spcPts val="0"/>
              </a:spcBef>
              <a:buNone/>
            </a:pPr>
            <a:r>
              <a:rPr lang="en-US" dirty="0" smtClean="0"/>
              <a:t>“And the servant said, ‘Sir, what you commanded has been done, and still there is room.’ And the master said to the servant, ‘Go out </a:t>
            </a:r>
            <a:r>
              <a:rPr lang="en-US" dirty="0" smtClean="0"/>
              <a:t>to the highways and the hedges and compel people to come in, that my house  may be filled.’</a:t>
            </a:r>
            <a:r>
              <a:rPr lang="en-US" dirty="0" smtClean="0"/>
              <a:t>”</a:t>
            </a:r>
            <a:endParaRPr lang="en-US" dirty="0" smtClean="0"/>
          </a:p>
        </p:txBody>
      </p:sp>
    </p:spTree>
    <p:extLst>
      <p:ext uri="{BB962C8B-B14F-4D97-AF65-F5344CB8AC3E}">
        <p14:creationId xmlns:p14="http://schemas.microsoft.com/office/powerpoint/2010/main" val="172285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14:22-23</a:t>
            </a:r>
            <a:endParaRPr lang="en-US" b="1" dirty="0" smtClean="0"/>
          </a:p>
          <a:p>
            <a:pPr marL="0" indent="0">
              <a:spcBef>
                <a:spcPts val="0"/>
              </a:spcBef>
              <a:buNone/>
            </a:pPr>
            <a:r>
              <a:rPr lang="en-US" dirty="0" smtClean="0"/>
              <a:t>“And the servant said, ‘Sir, what you commanded has been done, and still there is room.’ And the master said to the servant, ‘Go out </a:t>
            </a:r>
            <a:r>
              <a:rPr lang="en-US" dirty="0" smtClean="0"/>
              <a:t>to the </a:t>
            </a:r>
            <a:r>
              <a:rPr lang="en-US" b="1" u="sng" dirty="0" smtClean="0">
                <a:solidFill>
                  <a:srgbClr val="FFFF00"/>
                </a:solidFill>
              </a:rPr>
              <a:t>highways and the hedges</a:t>
            </a:r>
            <a:r>
              <a:rPr lang="en-US" dirty="0" smtClean="0"/>
              <a:t> and compel people to come in, that my house  may be filled.’</a:t>
            </a:r>
            <a:r>
              <a:rPr lang="en-US" dirty="0" smtClean="0"/>
              <a:t>”</a:t>
            </a:r>
            <a:endParaRPr lang="en-US" dirty="0" smtClean="0"/>
          </a:p>
        </p:txBody>
      </p:sp>
    </p:spTree>
    <p:extLst>
      <p:ext uri="{BB962C8B-B14F-4D97-AF65-F5344CB8AC3E}">
        <p14:creationId xmlns:p14="http://schemas.microsoft.com/office/powerpoint/2010/main" val="3035323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14:22-23</a:t>
            </a:r>
            <a:endParaRPr lang="en-US" b="1" dirty="0" smtClean="0"/>
          </a:p>
          <a:p>
            <a:pPr marL="0" indent="0">
              <a:spcBef>
                <a:spcPts val="0"/>
              </a:spcBef>
              <a:buNone/>
            </a:pPr>
            <a:r>
              <a:rPr lang="en-US" dirty="0" smtClean="0"/>
              <a:t>“And the servant said, ‘Sir, what you commanded has been done, and still there is room.’ And the master said to the servant, ‘Go out </a:t>
            </a:r>
            <a:r>
              <a:rPr lang="en-US" dirty="0" smtClean="0"/>
              <a:t>to the </a:t>
            </a:r>
            <a:r>
              <a:rPr lang="en-US" b="1" u="sng" dirty="0" smtClean="0">
                <a:solidFill>
                  <a:srgbClr val="FFFF00"/>
                </a:solidFill>
              </a:rPr>
              <a:t>highways and the hedges</a:t>
            </a:r>
            <a:r>
              <a:rPr lang="en-US" dirty="0" smtClean="0"/>
              <a:t> and </a:t>
            </a:r>
            <a:r>
              <a:rPr lang="en-US" b="1" u="sng" dirty="0" smtClean="0">
                <a:solidFill>
                  <a:srgbClr val="FFFF00"/>
                </a:solidFill>
              </a:rPr>
              <a:t>compel people to come in</a:t>
            </a:r>
            <a:r>
              <a:rPr lang="en-US" dirty="0" smtClean="0"/>
              <a:t>, that my house may be filled.’</a:t>
            </a:r>
            <a:r>
              <a:rPr lang="en-US" dirty="0" smtClean="0"/>
              <a:t>”</a:t>
            </a:r>
            <a:endParaRPr lang="en-US" dirty="0" smtClean="0"/>
          </a:p>
        </p:txBody>
      </p:sp>
    </p:spTree>
    <p:extLst>
      <p:ext uri="{BB962C8B-B14F-4D97-AF65-F5344CB8AC3E}">
        <p14:creationId xmlns:p14="http://schemas.microsoft.com/office/powerpoint/2010/main" val="249365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14:24</a:t>
            </a:r>
            <a:endParaRPr lang="en-US" b="1" dirty="0" smtClean="0"/>
          </a:p>
          <a:p>
            <a:pPr marL="0" indent="0">
              <a:spcBef>
                <a:spcPts val="0"/>
              </a:spcBef>
              <a:buNone/>
            </a:pPr>
            <a:r>
              <a:rPr lang="en-US" dirty="0" smtClean="0"/>
              <a:t>“For I tell you, none of those men who were invited shall taste my banquet.”</a:t>
            </a:r>
            <a:endParaRPr lang="en-US" dirty="0" smtClean="0"/>
          </a:p>
        </p:txBody>
      </p:sp>
    </p:spTree>
    <p:extLst>
      <p:ext uri="{BB962C8B-B14F-4D97-AF65-F5344CB8AC3E}">
        <p14:creationId xmlns:p14="http://schemas.microsoft.com/office/powerpoint/2010/main" val="168095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14:24</a:t>
            </a:r>
            <a:endParaRPr lang="en-US" b="1" dirty="0" smtClean="0"/>
          </a:p>
          <a:p>
            <a:pPr marL="0" indent="0">
              <a:spcBef>
                <a:spcPts val="0"/>
              </a:spcBef>
              <a:buNone/>
            </a:pPr>
            <a:r>
              <a:rPr lang="en-US" dirty="0" smtClean="0"/>
              <a:t>“For I tell </a:t>
            </a:r>
            <a:r>
              <a:rPr lang="en-US" b="1" u="sng" dirty="0" smtClean="0">
                <a:solidFill>
                  <a:srgbClr val="FFFF00"/>
                </a:solidFill>
              </a:rPr>
              <a:t>you</a:t>
            </a:r>
            <a:r>
              <a:rPr lang="en-US" dirty="0" smtClean="0"/>
              <a:t>, none of those men who were invited shall taste my banquet.”</a:t>
            </a:r>
            <a:endParaRPr lang="en-US" dirty="0" smtClean="0"/>
          </a:p>
        </p:txBody>
      </p:sp>
    </p:spTree>
    <p:extLst>
      <p:ext uri="{BB962C8B-B14F-4D97-AF65-F5344CB8AC3E}">
        <p14:creationId xmlns:p14="http://schemas.microsoft.com/office/powerpoint/2010/main" val="298414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4572000"/>
          </a:xfrm>
          <a:prstGeom prst="rect">
            <a:avLst/>
          </a:prstGeom>
        </p:spPr>
      </p:pic>
    </p:spTree>
    <p:extLst>
      <p:ext uri="{BB962C8B-B14F-4D97-AF65-F5344CB8AC3E}">
        <p14:creationId xmlns:p14="http://schemas.microsoft.com/office/powerpoint/2010/main" val="88726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715000"/>
          </a:xfrm>
          <a:prstGeom prst="rect">
            <a:avLst/>
          </a:prstGeom>
        </p:spPr>
      </p:pic>
      <p:sp>
        <p:nvSpPr>
          <p:cNvPr id="4" name="TextBox 3"/>
          <p:cNvSpPr txBox="1"/>
          <p:nvPr/>
        </p:nvSpPr>
        <p:spPr>
          <a:xfrm>
            <a:off x="0" y="1293129"/>
            <a:ext cx="9144000" cy="892552"/>
          </a:xfrm>
          <a:prstGeom prst="rect">
            <a:avLst/>
          </a:prstGeom>
          <a:solidFill>
            <a:schemeClr val="bg1">
              <a:alpha val="75000"/>
            </a:schemeClr>
          </a:solidFill>
        </p:spPr>
        <p:txBody>
          <a:bodyPr wrap="square" bIns="0" rtlCol="0" anchor="ctr" anchorCtr="1">
            <a:spAutoFit/>
          </a:bodyPr>
          <a:lstStyle/>
          <a:p>
            <a:pPr algn="ctr">
              <a:lnSpc>
                <a:spcPct val="90000"/>
              </a:lnSpc>
              <a:spcBef>
                <a:spcPts val="1800"/>
              </a:spcBef>
            </a:pPr>
            <a:r>
              <a:rPr lang="en-US" sz="6000" dirty="0" smtClean="0">
                <a:latin typeface="Century Gothic"/>
                <a:cs typeface="Century Gothic"/>
              </a:rPr>
              <a:t>An Invitation to All</a:t>
            </a:r>
            <a:endParaRPr lang="en-US" sz="6000" dirty="0">
              <a:latin typeface="Century Gothic"/>
              <a:cs typeface="Century Gothic"/>
            </a:endParaRPr>
          </a:p>
        </p:txBody>
      </p:sp>
    </p:spTree>
    <p:extLst>
      <p:ext uri="{BB962C8B-B14F-4D97-AF65-F5344CB8AC3E}">
        <p14:creationId xmlns:p14="http://schemas.microsoft.com/office/powerpoint/2010/main" val="169980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71500"/>
            <a:ext cx="9144000" cy="4572000"/>
          </a:xfrm>
          <a:prstGeom prst="rect">
            <a:avLst/>
          </a:prstGeom>
        </p:spPr>
      </p:pic>
      <p:sp>
        <p:nvSpPr>
          <p:cNvPr id="3" name="Rectangle 2"/>
          <p:cNvSpPr/>
          <p:nvPr/>
        </p:nvSpPr>
        <p:spPr>
          <a:xfrm>
            <a:off x="0" y="0"/>
            <a:ext cx="9144000" cy="5715000"/>
          </a:xfrm>
          <a:prstGeom prst="rect">
            <a:avLst/>
          </a:prstGeom>
          <a:solidFill>
            <a:schemeClr val="bg1">
              <a:alpha val="8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611452" y="1715699"/>
            <a:ext cx="3960548" cy="2286778"/>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800" b="1" dirty="0" smtClean="0"/>
              <a:t>Luke 14:21</a:t>
            </a:r>
          </a:p>
          <a:p>
            <a:pPr marL="0" indent="0">
              <a:spcBef>
                <a:spcPts val="0"/>
              </a:spcBef>
              <a:buFont typeface="Arial" pitchFamily="34" charset="0"/>
              <a:buNone/>
            </a:pPr>
            <a:r>
              <a:rPr lang="en-US" sz="2800" dirty="0" smtClean="0"/>
              <a:t>“bring in the </a:t>
            </a:r>
            <a:r>
              <a:rPr lang="en-US" sz="2800" b="1" u="sng" dirty="0" smtClean="0">
                <a:solidFill>
                  <a:srgbClr val="FFFF00"/>
                </a:solidFill>
              </a:rPr>
              <a:t>poor and crippled and blind and lame.</a:t>
            </a:r>
            <a:r>
              <a:rPr lang="en-US" sz="2800" dirty="0" smtClean="0"/>
              <a:t>”</a:t>
            </a:r>
            <a:endParaRPr lang="en-US" sz="2800" dirty="0" smtClean="0"/>
          </a:p>
        </p:txBody>
      </p:sp>
      <p:sp>
        <p:nvSpPr>
          <p:cNvPr id="6" name="Content Placeholder 2"/>
          <p:cNvSpPr txBox="1">
            <a:spLocks/>
          </p:cNvSpPr>
          <p:nvPr/>
        </p:nvSpPr>
        <p:spPr>
          <a:xfrm>
            <a:off x="5023143" y="1890910"/>
            <a:ext cx="3765791" cy="1947889"/>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itchFamily="34" charset="0"/>
              <a:buNone/>
            </a:pPr>
            <a:r>
              <a:rPr lang="en-US" sz="2800" b="1" dirty="0" smtClean="0"/>
              <a:t>Luke 14:13</a:t>
            </a:r>
          </a:p>
          <a:p>
            <a:pPr marL="0" indent="0">
              <a:spcBef>
                <a:spcPts val="0"/>
              </a:spcBef>
              <a:buFont typeface="Arial" pitchFamily="34" charset="0"/>
              <a:buNone/>
            </a:pPr>
            <a:r>
              <a:rPr lang="en-US" sz="2800" dirty="0" smtClean="0"/>
              <a:t>“But when you give a feast, invite the </a:t>
            </a:r>
            <a:r>
              <a:rPr lang="en-US" sz="2800" b="1" u="sng" dirty="0" smtClean="0">
                <a:solidFill>
                  <a:srgbClr val="FFFF00"/>
                </a:solidFill>
              </a:rPr>
              <a:t>poor, the crippled, the lame, the blind</a:t>
            </a:r>
            <a:r>
              <a:rPr lang="en-US" sz="2800" dirty="0" smtClean="0"/>
              <a:t>…”</a:t>
            </a:r>
            <a:endParaRPr lang="en-US" sz="2800" dirty="0" smtClean="0"/>
          </a:p>
        </p:txBody>
      </p:sp>
      <p:grpSp>
        <p:nvGrpSpPr>
          <p:cNvPr id="9" name="Group 8"/>
          <p:cNvGrpSpPr/>
          <p:nvPr/>
        </p:nvGrpSpPr>
        <p:grpSpPr>
          <a:xfrm>
            <a:off x="4605418" y="3291974"/>
            <a:ext cx="3765791" cy="1851526"/>
            <a:chOff x="4939598" y="3291974"/>
            <a:chExt cx="3765791" cy="1851526"/>
          </a:xfrm>
        </p:grpSpPr>
        <p:sp>
          <p:nvSpPr>
            <p:cNvPr id="7" name="Left Arrow Callout 6"/>
            <p:cNvSpPr/>
            <p:nvPr/>
          </p:nvSpPr>
          <p:spPr>
            <a:xfrm>
              <a:off x="4939598" y="3291974"/>
              <a:ext cx="3765791" cy="1851526"/>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549928" y="3492492"/>
              <a:ext cx="1938244" cy="1449628"/>
            </a:xfrm>
            <a:prstGeom prst="rect">
              <a:avLst/>
            </a:prstGeom>
            <a:noFill/>
          </p:spPr>
          <p:txBody>
            <a:bodyPr wrap="square" rtlCol="0">
              <a:spAutoFit/>
            </a:bodyPr>
            <a:lstStyle/>
            <a:p>
              <a:pPr algn="ctr">
                <a:lnSpc>
                  <a:spcPct val="80000"/>
                </a:lnSpc>
              </a:pPr>
              <a:r>
                <a:rPr lang="en-US" sz="5400" b="1" dirty="0" smtClean="0">
                  <a:effectLst>
                    <a:outerShdw blurRad="50800" dist="38100" dir="2700000" algn="tl" rotWithShape="0">
                      <a:prstClr val="black">
                        <a:alpha val="40000"/>
                      </a:prstClr>
                    </a:outerShdw>
                  </a:effectLst>
                </a:rPr>
                <a:t>God’s Table</a:t>
              </a:r>
              <a:endParaRPr lang="en-US" sz="5400" b="1" dirty="0">
                <a:effectLst>
                  <a:outerShdw blurRad="50800" dist="38100" dir="2700000" algn="tl" rotWithShape="0">
                    <a:prstClr val="black">
                      <a:alpha val="40000"/>
                    </a:prstClr>
                  </a:outerShdw>
                </a:effectLst>
              </a:endParaRPr>
            </a:p>
          </p:txBody>
        </p:sp>
      </p:grpSp>
      <p:grpSp>
        <p:nvGrpSpPr>
          <p:cNvPr id="12" name="Group 11"/>
          <p:cNvGrpSpPr/>
          <p:nvPr/>
        </p:nvGrpSpPr>
        <p:grpSpPr>
          <a:xfrm>
            <a:off x="806209" y="787984"/>
            <a:ext cx="3765791" cy="1851526"/>
            <a:chOff x="806209" y="787984"/>
            <a:chExt cx="3765791" cy="1851526"/>
          </a:xfrm>
        </p:grpSpPr>
        <p:sp>
          <p:nvSpPr>
            <p:cNvPr id="10" name="Right Arrow Callout 9"/>
            <p:cNvSpPr/>
            <p:nvPr/>
          </p:nvSpPr>
          <p:spPr>
            <a:xfrm>
              <a:off x="806209" y="787984"/>
              <a:ext cx="3765791" cy="1851526"/>
            </a:xfrm>
            <a:prstGeom prst="righ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021268" y="990885"/>
              <a:ext cx="1938244" cy="1449628"/>
            </a:xfrm>
            <a:prstGeom prst="rect">
              <a:avLst/>
            </a:prstGeom>
            <a:noFill/>
          </p:spPr>
          <p:txBody>
            <a:bodyPr wrap="square" rtlCol="0">
              <a:spAutoFit/>
            </a:bodyPr>
            <a:lstStyle/>
            <a:p>
              <a:pPr algn="ctr">
                <a:lnSpc>
                  <a:spcPct val="80000"/>
                </a:lnSpc>
              </a:pPr>
              <a:r>
                <a:rPr lang="en-US" sz="5400" b="1" dirty="0" smtClean="0">
                  <a:effectLst>
                    <a:outerShdw blurRad="50800" dist="38100" dir="2700000" algn="tl" rotWithShape="0">
                      <a:prstClr val="black">
                        <a:alpha val="40000"/>
                      </a:prstClr>
                    </a:outerShdw>
                  </a:effectLst>
                </a:rPr>
                <a:t>Your Table</a:t>
              </a:r>
              <a:endParaRPr lang="en-US" sz="5400" b="1" dirty="0">
                <a:effectLst>
                  <a:outerShdw blurRad="50800" dist="38100" dir="2700000" algn="tl" rotWithShape="0">
                    <a:prstClr val="black">
                      <a:alpha val="40000"/>
                    </a:prstClr>
                  </a:outerShdw>
                </a:effectLst>
              </a:endParaRPr>
            </a:p>
          </p:txBody>
        </p:sp>
      </p:grpSp>
    </p:spTree>
    <p:extLst>
      <p:ext uri="{BB962C8B-B14F-4D97-AF65-F5344CB8AC3E}">
        <p14:creationId xmlns:p14="http://schemas.microsoft.com/office/powerpoint/2010/main" val="3656498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2.52993E-6 2.22222E-6 L 0.00208 0.2275 " pathEditMode="relative" rAng="0" ptsTypes="AA">
                                      <p:cBhvr>
                                        <p:cTn id="16" dur="2000" fill="hold"/>
                                        <p:tgtEl>
                                          <p:spTgt spid="5"/>
                                        </p:tgtEl>
                                        <p:attrNameLst>
                                          <p:attrName>ppt_x</p:attrName>
                                          <p:attrName>ppt_y</p:attrName>
                                        </p:attrNameLst>
                                      </p:cBhvr>
                                      <p:rCtr x="104" y="11361"/>
                                    </p:animMotion>
                                  </p:childTnLst>
                                </p:cTn>
                              </p:par>
                              <p:par>
                                <p:cTn id="17" presetID="42" presetClass="path" presetSubtype="0" accel="50000" decel="50000" fill="hold" grpId="1" nodeType="withEffect">
                                  <p:stCondLst>
                                    <p:cond delay="0"/>
                                  </p:stCondLst>
                                  <p:childTnLst>
                                    <p:animMotion origin="layout" path="M -1.87598E-6 -1.11111E-6 L -1.87598E-6 -0.21194 " pathEditMode="relative" rAng="0" ptsTypes="AA">
                                      <p:cBhvr>
                                        <p:cTn id="18" dur="2000" fill="hold"/>
                                        <p:tgtEl>
                                          <p:spTgt spid="6"/>
                                        </p:tgtEl>
                                        <p:attrNameLst>
                                          <p:attrName>ppt_x</p:attrName>
                                          <p:attrName>ppt_y</p:attrName>
                                        </p:attrNameLst>
                                      </p:cBhvr>
                                      <p:rCtr x="0" y="-10611"/>
                                    </p:animMotion>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39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975" y="0"/>
            <a:ext cx="7620000" cy="5715000"/>
          </a:xfrm>
          <a:prstGeom prst="rect">
            <a:avLst/>
          </a:prstGeom>
        </p:spPr>
      </p:pic>
    </p:spTree>
    <p:extLst>
      <p:ext uri="{BB962C8B-B14F-4D97-AF65-F5344CB8AC3E}">
        <p14:creationId xmlns:p14="http://schemas.microsoft.com/office/powerpoint/2010/main" val="36427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65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66" y="0"/>
            <a:ext cx="7620000" cy="5715000"/>
          </a:xfrm>
          <a:prstGeom prst="rect">
            <a:avLst/>
          </a:prstGeom>
        </p:spPr>
      </p:pic>
    </p:spTree>
    <p:extLst>
      <p:ext uri="{BB962C8B-B14F-4D97-AF65-F5344CB8AC3E}">
        <p14:creationId xmlns:p14="http://schemas.microsoft.com/office/powerpoint/2010/main" val="3754270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006190_10206153075959299_3812768269008392869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266" y="0"/>
            <a:ext cx="7620000" cy="5715000"/>
          </a:xfrm>
          <a:prstGeom prst="rect">
            <a:avLst/>
          </a:prstGeom>
        </p:spPr>
      </p:pic>
    </p:spTree>
    <p:extLst>
      <p:ext uri="{BB962C8B-B14F-4D97-AF65-F5344CB8AC3E}">
        <p14:creationId xmlns:p14="http://schemas.microsoft.com/office/powerpoint/2010/main" val="183407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8397" b="33603"/>
          <a:stretch/>
        </p:blipFill>
        <p:spPr>
          <a:xfrm>
            <a:off x="0" y="485914"/>
            <a:ext cx="9144000" cy="1600200"/>
          </a:xfrm>
          <a:prstGeom prst="rect">
            <a:avLst/>
          </a:prstGeom>
        </p:spPr>
      </p:pic>
      <p:sp>
        <p:nvSpPr>
          <p:cNvPr id="5" name="Title 1"/>
          <p:cNvSpPr txBox="1">
            <a:spLocks/>
          </p:cNvSpPr>
          <p:nvPr/>
        </p:nvSpPr>
        <p:spPr>
          <a:xfrm>
            <a:off x="564445" y="2532905"/>
            <a:ext cx="8057444" cy="292339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4025" indent="-454025" algn="l">
              <a:spcBef>
                <a:spcPts val="1200"/>
              </a:spcBef>
              <a:buFont typeface="+mj-lt"/>
              <a:buAutoNum type="arabicPeriod"/>
            </a:pPr>
            <a:r>
              <a:rPr lang="en-US" sz="3200" dirty="0" smtClean="0">
                <a:effectLst>
                  <a:outerShdw blurRad="50800" dist="38100" dir="2700000" algn="tl" rotWithShape="0">
                    <a:prstClr val="black">
                      <a:alpha val="40000"/>
                    </a:prstClr>
                  </a:outerShdw>
                </a:effectLst>
                <a:cs typeface="Century Gothic"/>
              </a:rPr>
              <a:t>Develop a </a:t>
            </a:r>
            <a:r>
              <a:rPr lang="en-US" sz="3200" b="1" u="sng" dirty="0" smtClean="0">
                <a:solidFill>
                  <a:srgbClr val="FFFF00"/>
                </a:solidFill>
                <a:effectLst>
                  <a:outerShdw blurRad="50800" dist="38100" dir="2700000" algn="tl" rotWithShape="0">
                    <a:prstClr val="black">
                      <a:alpha val="40000"/>
                    </a:prstClr>
                  </a:outerShdw>
                </a:effectLst>
                <a:cs typeface="Century Gothic"/>
              </a:rPr>
              <a:t>welcoming attitude</a:t>
            </a:r>
            <a:r>
              <a:rPr lang="en-US" sz="3200" dirty="0" smtClean="0">
                <a:effectLst>
                  <a:outerShdw blurRad="50800" dist="38100" dir="2700000" algn="tl" rotWithShape="0">
                    <a:prstClr val="black">
                      <a:alpha val="40000"/>
                    </a:prstClr>
                  </a:outerShdw>
                </a:effectLst>
                <a:cs typeface="Century Gothic"/>
              </a:rPr>
              <a:t> toward the outsider.</a:t>
            </a:r>
            <a:endParaRPr lang="en-US" sz="3200" dirty="0" smtClean="0">
              <a:effectLst>
                <a:outerShdw blurRad="50800" dist="38100" dir="2700000" algn="tl" rotWithShape="0">
                  <a:prstClr val="black">
                    <a:alpha val="40000"/>
                  </a:prstClr>
                </a:outerShdw>
              </a:effectLst>
              <a:cs typeface="Century Gothic"/>
            </a:endParaRPr>
          </a:p>
          <a:p>
            <a:pPr marL="454025" indent="-454025" algn="l">
              <a:spcBef>
                <a:spcPts val="1200"/>
              </a:spcBef>
              <a:buFont typeface="+mj-lt"/>
              <a:buAutoNum type="arabicPeriod"/>
            </a:pPr>
            <a:r>
              <a:rPr lang="en-US" sz="3200" dirty="0" smtClean="0">
                <a:effectLst>
                  <a:outerShdw blurRad="50800" dist="38100" dir="2700000" algn="tl" rotWithShape="0">
                    <a:prstClr val="black">
                      <a:alpha val="40000"/>
                    </a:prstClr>
                  </a:outerShdw>
                </a:effectLst>
                <a:latin typeface="+mn-lt"/>
                <a:cs typeface="Century Gothic"/>
              </a:rPr>
              <a:t>Practice true hospitality at </a:t>
            </a:r>
            <a:r>
              <a:rPr lang="en-US" sz="3200" b="1" u="sng" dirty="0" smtClean="0">
                <a:solidFill>
                  <a:srgbClr val="FFFF00"/>
                </a:solidFill>
                <a:effectLst>
                  <a:outerShdw blurRad="50800" dist="38100" dir="2700000" algn="tl" rotWithShape="0">
                    <a:prstClr val="black">
                      <a:alpha val="40000"/>
                    </a:prstClr>
                  </a:outerShdw>
                </a:effectLst>
                <a:latin typeface="+mn-lt"/>
                <a:cs typeface="Century Gothic"/>
              </a:rPr>
              <a:t>church</a:t>
            </a:r>
            <a:r>
              <a:rPr lang="en-US" sz="3200" dirty="0" smtClean="0">
                <a:effectLst>
                  <a:outerShdw blurRad="50800" dist="38100" dir="2700000" algn="tl" rotWithShape="0">
                    <a:prstClr val="black">
                      <a:alpha val="40000"/>
                    </a:prstClr>
                  </a:outerShdw>
                </a:effectLst>
                <a:latin typeface="+mn-lt"/>
                <a:cs typeface="Century Gothic"/>
              </a:rPr>
              <a:t>, at </a:t>
            </a:r>
            <a:r>
              <a:rPr lang="en-US" sz="3200" b="1" u="sng" dirty="0" smtClean="0">
                <a:solidFill>
                  <a:srgbClr val="FFFF00"/>
                </a:solidFill>
                <a:effectLst>
                  <a:outerShdw blurRad="50800" dist="38100" dir="2700000" algn="tl" rotWithShape="0">
                    <a:prstClr val="black">
                      <a:alpha val="40000"/>
                    </a:prstClr>
                  </a:outerShdw>
                </a:effectLst>
                <a:latin typeface="+mn-lt"/>
                <a:cs typeface="Century Gothic"/>
              </a:rPr>
              <a:t>school</a:t>
            </a:r>
            <a:r>
              <a:rPr lang="en-US" sz="3200" dirty="0" smtClean="0">
                <a:effectLst>
                  <a:outerShdw blurRad="50800" dist="38100" dir="2700000" algn="tl" rotWithShape="0">
                    <a:prstClr val="black">
                      <a:alpha val="40000"/>
                    </a:prstClr>
                  </a:outerShdw>
                </a:effectLst>
                <a:latin typeface="+mn-lt"/>
                <a:cs typeface="Century Gothic"/>
              </a:rPr>
              <a:t>, and in the </a:t>
            </a:r>
            <a:r>
              <a:rPr lang="en-US" sz="3200" b="1" u="sng" dirty="0" smtClean="0">
                <a:solidFill>
                  <a:srgbClr val="FFFF00"/>
                </a:solidFill>
                <a:effectLst>
                  <a:outerShdw blurRad="50800" dist="38100" dir="2700000" algn="tl" rotWithShape="0">
                    <a:prstClr val="black">
                      <a:alpha val="40000"/>
                    </a:prstClr>
                  </a:outerShdw>
                </a:effectLst>
                <a:latin typeface="+mn-lt"/>
                <a:cs typeface="Century Gothic"/>
              </a:rPr>
              <a:t>community</a:t>
            </a:r>
            <a:r>
              <a:rPr lang="en-US" sz="3200" dirty="0" smtClean="0">
                <a:effectLst>
                  <a:outerShdw blurRad="50800" dist="38100" dir="2700000" algn="tl" rotWithShape="0">
                    <a:prstClr val="black">
                      <a:alpha val="40000"/>
                    </a:prstClr>
                  </a:outerShdw>
                </a:effectLst>
                <a:latin typeface="+mn-lt"/>
                <a:cs typeface="Century Gothic"/>
              </a:rPr>
              <a:t>. </a:t>
            </a:r>
          </a:p>
        </p:txBody>
      </p:sp>
    </p:spTree>
    <p:extLst>
      <p:ext uri="{BB962C8B-B14F-4D97-AF65-F5344CB8AC3E}">
        <p14:creationId xmlns:p14="http://schemas.microsoft.com/office/powerpoint/2010/main" val="38459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subTnLst>
                                    <p:animClr clrSpc="rgb" dir="cw">
                                      <p:cBhvr override="childStyle">
                                        <p:cTn dur="1" fill="hold" display="0" masterRel="nextClick" afterEffect="1"/>
                                        <p:tgtEl>
                                          <p:spTgt spid="5">
                                            <p:txEl>
                                              <p:pRg st="0" end="0"/>
                                            </p:txEl>
                                          </p:spTgt>
                                        </p:tgtEl>
                                        <p:attrNameLst>
                                          <p:attrName>ppt_c</p:attrName>
                                        </p:attrNameLst>
                                      </p:cBhvr>
                                      <p:to>
                                        <a:srgbClr val="4C4C4C"/>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subTnLst>
                                    <p:animClr clrSpc="rgb" dir="cw">
                                      <p:cBhvr override="childStyle">
                                        <p:cTn dur="1" fill="hold" display="0" masterRel="nextClick" afterEffect="1"/>
                                        <p:tgtEl>
                                          <p:spTgt spid="5">
                                            <p:txEl>
                                              <p:pRg st="1" end="1"/>
                                            </p:txEl>
                                          </p:spTgt>
                                        </p:tgtEl>
                                        <p:attrNameLst>
                                          <p:attrName>ppt_c</p:attrName>
                                        </p:attrNameLst>
                                      </p:cBhvr>
                                      <p:to>
                                        <a:srgbClr val="4C4C4C"/>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715000"/>
          </a:xfrm>
          <a:prstGeom prst="rect">
            <a:avLst/>
          </a:prstGeom>
        </p:spPr>
      </p:pic>
      <p:sp>
        <p:nvSpPr>
          <p:cNvPr id="3" name="Rectangle 2"/>
          <p:cNvSpPr/>
          <p:nvPr/>
        </p:nvSpPr>
        <p:spPr>
          <a:xfrm>
            <a:off x="0" y="0"/>
            <a:ext cx="9144000" cy="5715000"/>
          </a:xfrm>
          <a:prstGeom prst="rect">
            <a:avLst/>
          </a:prstGeom>
          <a:solidFill>
            <a:schemeClr val="bg1">
              <a:alpha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827762"/>
            <a:ext cx="9144000" cy="4062651"/>
          </a:xfrm>
          <a:prstGeom prst="rect">
            <a:avLst/>
          </a:prstGeom>
          <a:noFill/>
        </p:spPr>
        <p:txBody>
          <a:bodyPr wrap="square" bIns="0" rtlCol="0" anchor="ctr" anchorCtr="1">
            <a:spAutoFit/>
          </a:bodyPr>
          <a:lstStyle/>
          <a:p>
            <a:pPr algn="ctr">
              <a:spcBef>
                <a:spcPts val="1800"/>
              </a:spcBef>
            </a:pPr>
            <a:r>
              <a:rPr lang="en-US" sz="5400" dirty="0" smtClean="0">
                <a:latin typeface="Century Gothic"/>
                <a:cs typeface="Century Gothic"/>
              </a:rPr>
              <a:t>Invitation</a:t>
            </a:r>
          </a:p>
          <a:p>
            <a:pPr algn="ctr">
              <a:spcBef>
                <a:spcPts val="1800"/>
              </a:spcBef>
            </a:pPr>
            <a:r>
              <a:rPr lang="en-US" sz="5400" dirty="0" smtClean="0">
                <a:latin typeface="Century Gothic"/>
                <a:cs typeface="Century Gothic"/>
              </a:rPr>
              <a:t>Excuses</a:t>
            </a:r>
          </a:p>
          <a:p>
            <a:pPr algn="ctr">
              <a:spcBef>
                <a:spcPts val="1800"/>
              </a:spcBef>
            </a:pPr>
            <a:r>
              <a:rPr lang="en-US" sz="5400" dirty="0" smtClean="0">
                <a:latin typeface="Century Gothic"/>
                <a:cs typeface="Century Gothic"/>
              </a:rPr>
              <a:t>Inclusion</a:t>
            </a:r>
          </a:p>
          <a:p>
            <a:pPr algn="ctr">
              <a:spcBef>
                <a:spcPts val="1800"/>
              </a:spcBef>
            </a:pPr>
            <a:r>
              <a:rPr lang="en-US" sz="5400" dirty="0" smtClean="0">
                <a:latin typeface="Century Gothic"/>
                <a:cs typeface="Century Gothic"/>
              </a:rPr>
              <a:t>Exclusion</a:t>
            </a:r>
            <a:endParaRPr lang="en-US" sz="5400" dirty="0">
              <a:latin typeface="Century Gothic"/>
              <a:cs typeface="Century Gothic"/>
            </a:endParaRPr>
          </a:p>
        </p:txBody>
      </p:sp>
    </p:spTree>
    <p:extLst>
      <p:ext uri="{BB962C8B-B14F-4D97-AF65-F5344CB8AC3E}">
        <p14:creationId xmlns:p14="http://schemas.microsoft.com/office/powerpoint/2010/main" val="152251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14:16</a:t>
            </a:r>
            <a:endParaRPr lang="en-US" b="1" dirty="0" smtClean="0"/>
          </a:p>
          <a:p>
            <a:pPr marL="0" indent="0">
              <a:spcBef>
                <a:spcPts val="0"/>
              </a:spcBef>
              <a:buNone/>
            </a:pPr>
            <a:r>
              <a:rPr lang="en-US" dirty="0" smtClean="0"/>
              <a:t>But he said to him, “A man once gave a great banquet and invited many.” </a:t>
            </a:r>
            <a:endParaRPr lang="en-US" dirty="0" smtClean="0"/>
          </a:p>
        </p:txBody>
      </p:sp>
    </p:spTree>
    <p:extLst>
      <p:ext uri="{BB962C8B-B14F-4D97-AF65-F5344CB8AC3E}">
        <p14:creationId xmlns:p14="http://schemas.microsoft.com/office/powerpoint/2010/main" val="343194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14:16</a:t>
            </a:r>
            <a:endParaRPr lang="en-US" b="1" dirty="0" smtClean="0"/>
          </a:p>
          <a:p>
            <a:pPr marL="0" indent="0">
              <a:spcBef>
                <a:spcPts val="0"/>
              </a:spcBef>
              <a:buNone/>
            </a:pPr>
            <a:r>
              <a:rPr lang="en-US" dirty="0" smtClean="0"/>
              <a:t>But he said to him, “A man once gave a </a:t>
            </a:r>
            <a:r>
              <a:rPr lang="en-US" b="1" u="sng" dirty="0" smtClean="0">
                <a:solidFill>
                  <a:srgbClr val="FFFF00"/>
                </a:solidFill>
              </a:rPr>
              <a:t>great</a:t>
            </a:r>
            <a:r>
              <a:rPr lang="en-US" dirty="0" smtClean="0"/>
              <a:t> banquet and invited many.” </a:t>
            </a:r>
            <a:endParaRPr lang="en-US" dirty="0" smtClean="0"/>
          </a:p>
        </p:txBody>
      </p:sp>
    </p:spTree>
    <p:extLst>
      <p:ext uri="{BB962C8B-B14F-4D97-AF65-F5344CB8AC3E}">
        <p14:creationId xmlns:p14="http://schemas.microsoft.com/office/powerpoint/2010/main" val="156149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14:16</a:t>
            </a:r>
            <a:endParaRPr lang="en-US" b="1" dirty="0" smtClean="0"/>
          </a:p>
          <a:p>
            <a:pPr marL="0" indent="0">
              <a:spcBef>
                <a:spcPts val="0"/>
              </a:spcBef>
              <a:buNone/>
            </a:pPr>
            <a:r>
              <a:rPr lang="en-US" dirty="0" smtClean="0"/>
              <a:t>But he said to him, “A man once gave a </a:t>
            </a:r>
            <a:r>
              <a:rPr lang="en-US" b="1" u="sng" dirty="0" smtClean="0">
                <a:solidFill>
                  <a:srgbClr val="FFFF00"/>
                </a:solidFill>
              </a:rPr>
              <a:t>great</a:t>
            </a:r>
            <a:r>
              <a:rPr lang="en-US" dirty="0" smtClean="0"/>
              <a:t> banquet and invited </a:t>
            </a:r>
            <a:r>
              <a:rPr lang="en-US" b="1" u="sng" dirty="0" smtClean="0">
                <a:solidFill>
                  <a:srgbClr val="FFFF00"/>
                </a:solidFill>
              </a:rPr>
              <a:t>many</a:t>
            </a:r>
            <a:r>
              <a:rPr lang="en-US" dirty="0" smtClean="0"/>
              <a:t>.” </a:t>
            </a:r>
            <a:endParaRPr lang="en-US" dirty="0" smtClean="0"/>
          </a:p>
        </p:txBody>
      </p:sp>
    </p:spTree>
    <p:extLst>
      <p:ext uri="{BB962C8B-B14F-4D97-AF65-F5344CB8AC3E}">
        <p14:creationId xmlns:p14="http://schemas.microsoft.com/office/powerpoint/2010/main" val="384132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14:18-20</a:t>
            </a:r>
            <a:endParaRPr lang="en-US" b="1" dirty="0" smtClean="0"/>
          </a:p>
          <a:p>
            <a:pPr marL="0" indent="0">
              <a:spcBef>
                <a:spcPts val="0"/>
              </a:spcBef>
              <a:buNone/>
            </a:pPr>
            <a:r>
              <a:rPr lang="en-US" dirty="0" smtClean="0"/>
              <a:t>“But they all alike began to make </a:t>
            </a:r>
            <a:r>
              <a:rPr lang="en-US" b="1" u="sng" dirty="0" smtClean="0">
                <a:solidFill>
                  <a:srgbClr val="FFFF00"/>
                </a:solidFill>
              </a:rPr>
              <a:t>excuses</a:t>
            </a:r>
            <a:r>
              <a:rPr lang="en-US" dirty="0" smtClean="0"/>
              <a:t>. </a:t>
            </a:r>
            <a:r>
              <a:rPr lang="en-US" dirty="0" smtClean="0">
                <a:solidFill>
                  <a:schemeClr val="bg1"/>
                </a:solidFill>
              </a:rPr>
              <a:t>The first said to him, ‘I have bought a field, and I must go out and see it. Please have me excused.’ And another said, ‘I have bought five yoke of oxen, and I go to examine them. Please have me excused.’ And another said, ‘I have married a wife, and therefore I cannot come.’”</a:t>
            </a:r>
            <a:endParaRPr lang="en-US" dirty="0" smtClean="0">
              <a:solidFill>
                <a:schemeClr val="bg1"/>
              </a:solidFill>
            </a:endParaRPr>
          </a:p>
        </p:txBody>
      </p:sp>
    </p:spTree>
    <p:extLst>
      <p:ext uri="{BB962C8B-B14F-4D97-AF65-F5344CB8AC3E}">
        <p14:creationId xmlns:p14="http://schemas.microsoft.com/office/powerpoint/2010/main" val="209896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14:18-20</a:t>
            </a:r>
            <a:endParaRPr lang="en-US" b="1" dirty="0" smtClean="0"/>
          </a:p>
          <a:p>
            <a:pPr marL="0" indent="0">
              <a:spcBef>
                <a:spcPts val="0"/>
              </a:spcBef>
              <a:buNone/>
            </a:pPr>
            <a:r>
              <a:rPr lang="en-US" dirty="0" smtClean="0">
                <a:solidFill>
                  <a:schemeClr val="bg1">
                    <a:lumMod val="75000"/>
                    <a:lumOff val="25000"/>
                  </a:schemeClr>
                </a:solidFill>
              </a:rPr>
              <a:t>“But they all alike began to make </a:t>
            </a:r>
            <a:r>
              <a:rPr lang="en-US" b="1" u="sng" dirty="0" smtClean="0">
                <a:solidFill>
                  <a:schemeClr val="bg1">
                    <a:lumMod val="75000"/>
                    <a:lumOff val="25000"/>
                  </a:schemeClr>
                </a:solidFill>
              </a:rPr>
              <a:t>excuses</a:t>
            </a:r>
            <a:r>
              <a:rPr lang="en-US" dirty="0" smtClean="0">
                <a:solidFill>
                  <a:schemeClr val="bg1">
                    <a:lumMod val="75000"/>
                    <a:lumOff val="25000"/>
                  </a:schemeClr>
                </a:solidFill>
              </a:rPr>
              <a:t>. </a:t>
            </a:r>
            <a:r>
              <a:rPr lang="en-US" dirty="0" smtClean="0"/>
              <a:t>The first said to him, ‘I have </a:t>
            </a:r>
            <a:r>
              <a:rPr lang="en-US" b="1" u="sng" dirty="0" smtClean="0">
                <a:solidFill>
                  <a:srgbClr val="FFFF00"/>
                </a:solidFill>
              </a:rPr>
              <a:t>bought a field</a:t>
            </a:r>
            <a:r>
              <a:rPr lang="en-US" dirty="0" smtClean="0"/>
              <a:t>, and I must go out and see it. Please have me excused.’ </a:t>
            </a:r>
            <a:r>
              <a:rPr lang="en-US" dirty="0" smtClean="0">
                <a:solidFill>
                  <a:srgbClr val="000000"/>
                </a:solidFill>
              </a:rPr>
              <a:t>And another said, ‘I have bought five yoke of oxen, and I go to examine them. Please have me excused.’ And another said, ‘I have married a wife, and therefore I cannot come.’”</a:t>
            </a:r>
            <a:endParaRPr lang="en-US" dirty="0" smtClean="0">
              <a:solidFill>
                <a:srgbClr val="000000"/>
              </a:solidFill>
            </a:endParaRPr>
          </a:p>
        </p:txBody>
      </p:sp>
    </p:spTree>
    <p:extLst>
      <p:ext uri="{BB962C8B-B14F-4D97-AF65-F5344CB8AC3E}">
        <p14:creationId xmlns:p14="http://schemas.microsoft.com/office/powerpoint/2010/main" val="106178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4974" y="572310"/>
            <a:ext cx="7883359" cy="4597616"/>
          </a:xfrm>
        </p:spPr>
        <p:txBody>
          <a:bodyPr anchor="ctr">
            <a:normAutofit/>
          </a:bodyPr>
          <a:lstStyle/>
          <a:p>
            <a:pPr marL="0" indent="0">
              <a:spcBef>
                <a:spcPts val="0"/>
              </a:spcBef>
              <a:buNone/>
            </a:pPr>
            <a:r>
              <a:rPr lang="en-US" b="1" dirty="0" smtClean="0"/>
              <a:t>Luke 14:18-20</a:t>
            </a:r>
            <a:endParaRPr lang="en-US" b="1" dirty="0" smtClean="0"/>
          </a:p>
          <a:p>
            <a:pPr marL="0" indent="0">
              <a:spcBef>
                <a:spcPts val="0"/>
              </a:spcBef>
              <a:buNone/>
            </a:pPr>
            <a:r>
              <a:rPr lang="en-US" dirty="0" smtClean="0">
                <a:solidFill>
                  <a:schemeClr val="bg1">
                    <a:lumMod val="75000"/>
                    <a:lumOff val="25000"/>
                  </a:schemeClr>
                </a:solidFill>
              </a:rPr>
              <a:t>“But they all alike began to make </a:t>
            </a:r>
            <a:r>
              <a:rPr lang="en-US" b="1" u="sng" dirty="0" smtClean="0">
                <a:solidFill>
                  <a:schemeClr val="bg1">
                    <a:lumMod val="75000"/>
                    <a:lumOff val="25000"/>
                  </a:schemeClr>
                </a:solidFill>
              </a:rPr>
              <a:t>excuses</a:t>
            </a:r>
            <a:r>
              <a:rPr lang="en-US" dirty="0" smtClean="0">
                <a:solidFill>
                  <a:schemeClr val="bg1">
                    <a:lumMod val="75000"/>
                    <a:lumOff val="25000"/>
                  </a:schemeClr>
                </a:solidFill>
              </a:rPr>
              <a:t>. The first said to him, ‘I have </a:t>
            </a:r>
            <a:r>
              <a:rPr lang="en-US" b="1" u="sng" dirty="0" smtClean="0">
                <a:solidFill>
                  <a:schemeClr val="bg1">
                    <a:lumMod val="75000"/>
                    <a:lumOff val="25000"/>
                  </a:schemeClr>
                </a:solidFill>
              </a:rPr>
              <a:t>bought a field</a:t>
            </a:r>
            <a:r>
              <a:rPr lang="en-US" dirty="0" smtClean="0">
                <a:solidFill>
                  <a:schemeClr val="bg1">
                    <a:lumMod val="75000"/>
                    <a:lumOff val="25000"/>
                  </a:schemeClr>
                </a:solidFill>
              </a:rPr>
              <a:t>, and I must go out and see it. Please have me excused.’</a:t>
            </a:r>
            <a:r>
              <a:rPr lang="en-US" dirty="0" smtClean="0"/>
              <a:t> And another said, ‘I have bought </a:t>
            </a:r>
            <a:r>
              <a:rPr lang="en-US" b="1" u="sng" dirty="0" smtClean="0">
                <a:solidFill>
                  <a:srgbClr val="FFFF00"/>
                </a:solidFill>
              </a:rPr>
              <a:t>five yoke of oxen</a:t>
            </a:r>
            <a:r>
              <a:rPr lang="en-US" dirty="0" smtClean="0"/>
              <a:t>, and I go to examine them. Please have me excused.’ </a:t>
            </a:r>
            <a:r>
              <a:rPr lang="en-US" dirty="0" smtClean="0">
                <a:solidFill>
                  <a:schemeClr val="bg1"/>
                </a:solidFill>
              </a:rPr>
              <a:t>And another said, ‘I have married a wife, and therefore I cannot come.’”</a:t>
            </a:r>
            <a:endParaRPr lang="en-US" dirty="0" smtClean="0">
              <a:solidFill>
                <a:schemeClr val="bg1"/>
              </a:solidFill>
            </a:endParaRPr>
          </a:p>
        </p:txBody>
      </p:sp>
    </p:spTree>
    <p:extLst>
      <p:ext uri="{BB962C8B-B14F-4D97-AF65-F5344CB8AC3E}">
        <p14:creationId xmlns:p14="http://schemas.microsoft.com/office/powerpoint/2010/main" val="355666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14828</TotalTime>
  <Words>916</Words>
  <Application>Microsoft Macintosh PowerPoint</Application>
  <PresentationFormat>On-screen Show (16:10)</PresentationFormat>
  <Paragraphs>44</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Life Verse</dc:title>
  <dc:creator>David Maxson</dc:creator>
  <cp:lastModifiedBy>David Maxson</cp:lastModifiedBy>
  <cp:revision>139</cp:revision>
  <dcterms:created xsi:type="dcterms:W3CDTF">2015-08-21T17:51:49Z</dcterms:created>
  <dcterms:modified xsi:type="dcterms:W3CDTF">2015-11-22T13:10:33Z</dcterms:modified>
</cp:coreProperties>
</file>