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364" r:id="rId3"/>
    <p:sldId id="258" r:id="rId4"/>
    <p:sldId id="276" r:id="rId5"/>
    <p:sldId id="367" r:id="rId6"/>
    <p:sldId id="368" r:id="rId7"/>
    <p:sldId id="369" r:id="rId8"/>
    <p:sldId id="370" r:id="rId9"/>
    <p:sldId id="371" r:id="rId10"/>
    <p:sldId id="376" r:id="rId11"/>
    <p:sldId id="372" r:id="rId12"/>
    <p:sldId id="377" r:id="rId13"/>
    <p:sldId id="373" r:id="rId14"/>
    <p:sldId id="374" r:id="rId15"/>
    <p:sldId id="375" r:id="rId16"/>
    <p:sldId id="378" r:id="rId17"/>
    <p:sldId id="379" r:id="rId18"/>
    <p:sldId id="29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2234" autoAdjust="0"/>
    <p:restoredTop sz="99838" autoAdjust="0"/>
  </p:normalViewPr>
  <p:slideViewPr>
    <p:cSldViewPr snapToGrid="0" snapToObjects="1" showGuides="1">
      <p:cViewPr varScale="1">
        <p:scale>
          <a:sx n="105" d="100"/>
          <a:sy n="105" d="100"/>
        </p:scale>
        <p:origin x="-52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50"/>
            <a:ext cx="9144000" cy="5143500"/>
          </a:xfrm>
          <a:prstGeom prst="rect">
            <a:avLst/>
          </a:prstGeom>
        </p:spPr>
      </p:pic>
      <p:sp>
        <p:nvSpPr>
          <p:cNvPr id="3" name="Rectangle 2"/>
          <p:cNvSpPr/>
          <p:nvPr/>
        </p:nvSpPr>
        <p:spPr>
          <a:xfrm>
            <a:off x="0" y="4411847"/>
            <a:ext cx="9144000" cy="755780"/>
          </a:xfrm>
          <a:prstGeom prst="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4133" y="4367501"/>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effectLst>
                  <a:outerShdw blurRad="50800" dist="38100" dir="2700000" algn="tl" rotWithShape="0">
                    <a:prstClr val="black">
                      <a:alpha val="40000"/>
                    </a:prstClr>
                  </a:outerShdw>
                </a:effectLst>
                <a:latin typeface="Century Gothic"/>
                <a:cs typeface="Century Gothic"/>
              </a:rPr>
              <a:t>Welcome to Northwood</a:t>
            </a:r>
            <a:endParaRPr lang="en-US" b="1" dirty="0">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4667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6000" contrast="46000"/>
                    </a14:imgEffect>
                  </a14:imgLayer>
                </a14:imgProps>
              </a:ext>
            </a:extLst>
          </a:blip>
          <a:stretch>
            <a:fillRect/>
          </a:stretch>
        </p:blipFill>
        <p:spPr>
          <a:xfrm>
            <a:off x="0" y="571500"/>
            <a:ext cx="9144000" cy="5715000"/>
          </a:xfrm>
          <a:prstGeom prst="rect">
            <a:avLst/>
          </a:prstGeom>
        </p:spPr>
      </p:pic>
      <p:sp>
        <p:nvSpPr>
          <p:cNvPr id="2" name="Title 1"/>
          <p:cNvSpPr>
            <a:spLocks noGrp="1"/>
          </p:cNvSpPr>
          <p:nvPr>
            <p:ph type="ctrTitle"/>
          </p:nvPr>
        </p:nvSpPr>
        <p:spPr>
          <a:xfrm>
            <a:off x="708034" y="1765662"/>
            <a:ext cx="7772400" cy="1414298"/>
          </a:xfrm>
        </p:spPr>
        <p:txBody>
          <a:bodyPr anchor="ctr" anchorCtr="1">
            <a:noAutofit/>
          </a:bodyPr>
          <a:lstStyle/>
          <a:p>
            <a:pPr>
              <a:lnSpc>
                <a:spcPts val="9620"/>
              </a:lnSpc>
            </a:pPr>
            <a:r>
              <a:rPr lang="en-US" sz="3600" dirty="0" smtClean="0">
                <a:latin typeface="Century Gothic"/>
                <a:cs typeface="Century Gothic"/>
              </a:rPr>
              <a:t>A counterculture </a:t>
            </a:r>
            <a:r>
              <a:rPr lang="en-US" sz="3600" b="1" dirty="0" smtClean="0">
                <a:solidFill>
                  <a:srgbClr val="FFFF00"/>
                </a:solidFill>
                <a:latin typeface="Century Gothic"/>
                <a:cs typeface="Century Gothic"/>
              </a:rPr>
              <a:t>MENTALITY</a:t>
            </a:r>
            <a:endParaRPr lang="en-US" sz="3600" dirty="0">
              <a:solidFill>
                <a:srgbClr val="FFFF00"/>
              </a:solidFill>
              <a:latin typeface="Century Gothic"/>
              <a:cs typeface="Century Gothic"/>
            </a:endParaRPr>
          </a:p>
        </p:txBody>
      </p:sp>
      <p:sp>
        <p:nvSpPr>
          <p:cNvPr id="4" name="Title 1"/>
          <p:cNvSpPr txBox="1">
            <a:spLocks/>
          </p:cNvSpPr>
          <p:nvPr/>
        </p:nvSpPr>
        <p:spPr>
          <a:xfrm>
            <a:off x="708034" y="3246605"/>
            <a:ext cx="7772400" cy="1414298"/>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9620"/>
              </a:lnSpc>
            </a:pPr>
            <a:r>
              <a:rPr lang="en-US" sz="3600" dirty="0" smtClean="0">
                <a:latin typeface="Century Gothic"/>
                <a:cs typeface="Century Gothic"/>
              </a:rPr>
              <a:t>A counterculture </a:t>
            </a:r>
            <a:r>
              <a:rPr lang="en-US" sz="3600" b="1" dirty="0" smtClean="0">
                <a:solidFill>
                  <a:srgbClr val="FFFF00"/>
                </a:solidFill>
                <a:latin typeface="Century Gothic"/>
                <a:cs typeface="Century Gothic"/>
              </a:rPr>
              <a:t>COMMUNITY</a:t>
            </a:r>
            <a:endParaRPr lang="en-US" sz="3600" dirty="0">
              <a:solidFill>
                <a:srgbClr val="FFFF00"/>
              </a:solidFill>
              <a:latin typeface="Century Gothic"/>
              <a:cs typeface="Century Gothic"/>
            </a:endParaRPr>
          </a:p>
        </p:txBody>
      </p:sp>
    </p:spTree>
    <p:extLst>
      <p:ext uri="{BB962C8B-B14F-4D97-AF65-F5344CB8AC3E}">
        <p14:creationId xmlns:p14="http://schemas.microsoft.com/office/powerpoint/2010/main" val="20715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5.55556E-7 1.11111E-6 L -0.00243 -0.07408 " pathEditMode="relative" rAng="0" ptsTypes="AA">
                                      <p:cBhvr>
                                        <p:cTn id="10" dur="2000" fill="hold"/>
                                        <p:tgtEl>
                                          <p:spTgt spid="4"/>
                                        </p:tgtEl>
                                        <p:attrNameLst>
                                          <p:attrName>ppt_x</p:attrName>
                                          <p:attrName>ppt_y</p:attrName>
                                        </p:attrNameLst>
                                      </p:cBhvr>
                                      <p:rCtr x="-122"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Above all, keep loving one another earnestly, since love covers a multitude of sins. Show hospitality to one another without grumbling. As each has received a gift, use it to serve one another, as good stewards of God’s varied grace...</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21202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Above all, keep loving </a:t>
            </a:r>
            <a:r>
              <a:rPr lang="en-US" sz="3600" b="1" u="sng" dirty="0" smtClean="0">
                <a:solidFill>
                  <a:srgbClr val="FFFF00"/>
                </a:solidFill>
                <a:latin typeface="+mn-lt"/>
                <a:cs typeface="Century Gothic"/>
              </a:rPr>
              <a:t>one another</a:t>
            </a:r>
            <a:r>
              <a:rPr lang="en-US" sz="3600" dirty="0" smtClean="0">
                <a:latin typeface="+mn-lt"/>
                <a:cs typeface="Century Gothic"/>
              </a:rPr>
              <a:t> earnestly, since love covers a multitude of sins. Show hospitality to </a:t>
            </a:r>
            <a:r>
              <a:rPr lang="en-US" sz="3600" b="1" u="sng" dirty="0" smtClean="0">
                <a:solidFill>
                  <a:srgbClr val="FFFF00"/>
                </a:solidFill>
                <a:latin typeface="+mn-lt"/>
                <a:cs typeface="Century Gothic"/>
              </a:rPr>
              <a:t>one another</a:t>
            </a:r>
            <a:r>
              <a:rPr lang="en-US" sz="3600" dirty="0" smtClean="0">
                <a:latin typeface="+mn-lt"/>
                <a:cs typeface="Century Gothic"/>
              </a:rPr>
              <a:t> without grumbling. As each has received a gift, use it to serve </a:t>
            </a:r>
            <a:r>
              <a:rPr lang="en-US" sz="3600" b="1" u="sng" dirty="0" smtClean="0">
                <a:solidFill>
                  <a:srgbClr val="FFFF00"/>
                </a:solidFill>
                <a:latin typeface="+mn-lt"/>
                <a:cs typeface="Century Gothic"/>
              </a:rPr>
              <a:t>one another</a:t>
            </a:r>
            <a:r>
              <a:rPr lang="en-US" sz="3600" dirty="0" smtClean="0">
                <a:latin typeface="+mn-lt"/>
                <a:cs typeface="Century Gothic"/>
              </a:rPr>
              <a:t>, as good stewards of God’s varied grace...</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2558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37478" y="822476"/>
            <a:ext cx="7885633" cy="5213048"/>
          </a:xfrm>
        </p:spPr>
        <p:txBody>
          <a:bodyPr anchor="ctr" anchorCtr="1">
            <a:noAutofit/>
          </a:bodyPr>
          <a:lstStyle/>
          <a:p>
            <a:r>
              <a:rPr lang="en-US" sz="3600" dirty="0" smtClean="0">
                <a:latin typeface="+mn-lt"/>
                <a:cs typeface="Century Gothic"/>
              </a:rPr>
              <a:t>Above all, keep loving one another</a:t>
            </a:r>
            <a:r>
              <a:rPr lang="en-US" sz="3600" b="1" u="sng" dirty="0" smtClean="0">
                <a:solidFill>
                  <a:srgbClr val="FFFF00"/>
                </a:solidFill>
                <a:latin typeface="+mn-lt"/>
                <a:cs typeface="Century Gothic"/>
              </a:rPr>
              <a:t> earnestly</a:t>
            </a:r>
            <a:r>
              <a:rPr lang="en-US" sz="3600" dirty="0" smtClean="0">
                <a:latin typeface="+mn-lt"/>
                <a:cs typeface="Century Gothic"/>
              </a:rPr>
              <a:t>, since love covers a multitude of sins. Show hospitality to one another </a:t>
            </a:r>
            <a:r>
              <a:rPr lang="en-US" sz="3600" b="1" u="sng" dirty="0" smtClean="0">
                <a:solidFill>
                  <a:srgbClr val="FFFF00"/>
                </a:solidFill>
                <a:latin typeface="+mn-lt"/>
                <a:cs typeface="Century Gothic"/>
              </a:rPr>
              <a:t>without grumbling</a:t>
            </a:r>
            <a:r>
              <a:rPr lang="en-US" sz="3600" dirty="0" smtClean="0">
                <a:latin typeface="+mn-lt"/>
                <a:cs typeface="Century Gothic"/>
              </a:rPr>
              <a:t>. As each has received a gift, use it to serve one another, as good stewards of God’s varied grace...</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0411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Above all, keep loving one another earnestly, since love covers a multitude of sins. Show hospitality to one another without grumbling. As each has received a gift, use it to serve one another, as good stewards of </a:t>
            </a:r>
            <a:r>
              <a:rPr lang="en-US" sz="3600" b="1" u="sng" dirty="0" smtClean="0">
                <a:solidFill>
                  <a:srgbClr val="FFFF00"/>
                </a:solidFill>
                <a:latin typeface="+mn-lt"/>
                <a:cs typeface="Century Gothic"/>
              </a:rPr>
              <a:t>God’s varied grace</a:t>
            </a:r>
            <a:r>
              <a:rPr lang="en-US" sz="3600" dirty="0" smtClean="0">
                <a:latin typeface="+mn-lt"/>
                <a:cs typeface="Century Gothic"/>
              </a:rPr>
              <a:t>...</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0411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…whoever speaks, as one who speaks oracles of God; whoever serves, as one who serves by the strength which God supplies—in order that in everything God may be glorified through Jesus Christ. To him belong glory and dominion forever and ever. Amen.</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0411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…whoever speaks, as one who speaks oracles of God; whoever serves, as one who serves by the strength which </a:t>
            </a:r>
            <a:r>
              <a:rPr lang="en-US" sz="3600" b="1" u="sng" dirty="0" smtClean="0">
                <a:solidFill>
                  <a:srgbClr val="FFFF00"/>
                </a:solidFill>
                <a:latin typeface="+mn-lt"/>
                <a:cs typeface="Century Gothic"/>
              </a:rPr>
              <a:t>God supplies</a:t>
            </a:r>
            <a:r>
              <a:rPr lang="en-US" sz="3600" dirty="0" smtClean="0">
                <a:latin typeface="+mn-lt"/>
                <a:cs typeface="Century Gothic"/>
              </a:rPr>
              <a:t>—in order that in everything God may be glorified through Jesus Christ. To him belong glory and dominion forever and ever. Amen.</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52549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…whoever speaks, as one who speaks oracles of God; whoever serves, as one who serves by the strength which </a:t>
            </a:r>
            <a:r>
              <a:rPr lang="en-US" sz="3600" b="1" u="sng" dirty="0" smtClean="0">
                <a:solidFill>
                  <a:srgbClr val="FFFF00"/>
                </a:solidFill>
                <a:latin typeface="+mn-lt"/>
                <a:cs typeface="Century Gothic"/>
              </a:rPr>
              <a:t>God supplies</a:t>
            </a:r>
            <a:r>
              <a:rPr lang="en-US" sz="3600" dirty="0" smtClean="0">
                <a:latin typeface="+mn-lt"/>
                <a:cs typeface="Century Gothic"/>
              </a:rPr>
              <a:t>—in order that in everything </a:t>
            </a:r>
            <a:r>
              <a:rPr lang="en-US" sz="3600" b="1" u="sng" dirty="0" smtClean="0">
                <a:solidFill>
                  <a:srgbClr val="FFFF00"/>
                </a:solidFill>
                <a:latin typeface="+mn-lt"/>
                <a:cs typeface="Century Gothic"/>
              </a:rPr>
              <a:t>God may be glorified</a:t>
            </a:r>
            <a:r>
              <a:rPr lang="en-US" sz="3600" dirty="0" smtClean="0">
                <a:latin typeface="+mn-lt"/>
                <a:cs typeface="Century Gothic"/>
              </a:rPr>
              <a:t> through Jesus Christ. To him belong glory and dominion forever and ever. Amen.</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46815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Lst>
          </a:blip>
          <a:srcRect t="27279" b="39921"/>
          <a:stretch/>
        </p:blipFill>
        <p:spPr>
          <a:xfrm>
            <a:off x="0" y="479553"/>
            <a:ext cx="9144000" cy="1874520"/>
          </a:xfrm>
          <a:prstGeom prst="rect">
            <a:avLst/>
          </a:prstGeom>
        </p:spPr>
      </p:pic>
      <p:sp>
        <p:nvSpPr>
          <p:cNvPr id="5" name="Title 1"/>
          <p:cNvSpPr txBox="1">
            <a:spLocks/>
          </p:cNvSpPr>
          <p:nvPr/>
        </p:nvSpPr>
        <p:spPr>
          <a:xfrm>
            <a:off x="479778" y="2854215"/>
            <a:ext cx="8438444" cy="33829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35000" indent="-635000" algn="l">
              <a:spcBef>
                <a:spcPts val="3600"/>
              </a:spcBef>
              <a:buFont typeface="+mj-lt"/>
              <a:buAutoNum type="arabicPeriod"/>
            </a:pPr>
            <a:r>
              <a:rPr lang="en-US" sz="3200" dirty="0">
                <a:latin typeface="Century Gothic"/>
                <a:cs typeface="Century Gothic"/>
              </a:rPr>
              <a:t>Be </a:t>
            </a:r>
            <a:r>
              <a:rPr lang="en-US" sz="3200" b="1" u="sng" dirty="0">
                <a:solidFill>
                  <a:srgbClr val="FFFF00"/>
                </a:solidFill>
                <a:latin typeface="Century Gothic"/>
                <a:cs typeface="Century Gothic"/>
              </a:rPr>
              <a:t>firm</a:t>
            </a:r>
            <a:r>
              <a:rPr lang="en-US" sz="3200" dirty="0">
                <a:latin typeface="Century Gothic"/>
                <a:cs typeface="Century Gothic"/>
              </a:rPr>
              <a:t> and </a:t>
            </a:r>
            <a:r>
              <a:rPr lang="en-US" sz="3200" b="1" u="sng" dirty="0">
                <a:solidFill>
                  <a:srgbClr val="FFFF00"/>
                </a:solidFill>
                <a:latin typeface="Century Gothic"/>
                <a:cs typeface="Century Gothic"/>
              </a:rPr>
              <a:t>gentle</a:t>
            </a:r>
            <a:r>
              <a:rPr lang="en-US" sz="3200" dirty="0">
                <a:latin typeface="Century Gothic"/>
                <a:cs typeface="Century Gothic"/>
              </a:rPr>
              <a:t> when resisting sin</a:t>
            </a:r>
            <a:r>
              <a:rPr lang="en-US" sz="3200" dirty="0" smtClean="0">
                <a:latin typeface="Century Gothic"/>
                <a:cs typeface="Century Gothic"/>
              </a:rPr>
              <a:t>.</a:t>
            </a:r>
          </a:p>
          <a:p>
            <a:pPr marL="635000" indent="-635000" algn="l">
              <a:spcBef>
                <a:spcPts val="3600"/>
              </a:spcBef>
              <a:buFont typeface="+mj-lt"/>
              <a:buAutoNum type="arabicPeriod"/>
            </a:pPr>
            <a:r>
              <a:rPr lang="en-US" sz="3200" dirty="0" smtClean="0">
                <a:latin typeface="Century Gothic"/>
                <a:cs typeface="Century Gothic"/>
              </a:rPr>
              <a:t>Avoid those liberties which send the </a:t>
            </a:r>
            <a:r>
              <a:rPr lang="en-US" sz="3200" b="1" u="sng" dirty="0" smtClean="0">
                <a:solidFill>
                  <a:srgbClr val="FFFF00"/>
                </a:solidFill>
                <a:latin typeface="Century Gothic"/>
                <a:cs typeface="Century Gothic"/>
              </a:rPr>
              <a:t>wrong message</a:t>
            </a:r>
            <a:r>
              <a:rPr lang="en-US" sz="3200" dirty="0" smtClean="0">
                <a:latin typeface="Century Gothic"/>
                <a:cs typeface="Century Gothic"/>
              </a:rPr>
              <a:t>.</a:t>
            </a:r>
          </a:p>
          <a:p>
            <a:pPr marL="635000" indent="-635000" algn="l">
              <a:spcBef>
                <a:spcPts val="3600"/>
              </a:spcBef>
              <a:buFont typeface="+mj-lt"/>
              <a:buAutoNum type="arabicPeriod"/>
            </a:pPr>
            <a:r>
              <a:rPr lang="en-US" sz="3200" dirty="0" smtClean="0">
                <a:latin typeface="Century Gothic"/>
                <a:cs typeface="Century Gothic"/>
              </a:rPr>
              <a:t>Seek </a:t>
            </a:r>
            <a:r>
              <a:rPr lang="en-US" sz="3200" b="1" u="sng" dirty="0" smtClean="0">
                <a:solidFill>
                  <a:srgbClr val="FFFF00"/>
                </a:solidFill>
                <a:latin typeface="Century Gothic"/>
                <a:cs typeface="Century Gothic"/>
              </a:rPr>
              <a:t>creative ways</a:t>
            </a:r>
            <a:r>
              <a:rPr lang="en-US" sz="3200" dirty="0" smtClean="0">
                <a:latin typeface="Century Gothic"/>
                <a:cs typeface="Century Gothic"/>
              </a:rPr>
              <a:t> to show hospitality.</a:t>
            </a:r>
          </a:p>
        </p:txBody>
      </p:sp>
    </p:spTree>
    <p:extLst>
      <p:ext uri="{BB962C8B-B14F-4D97-AF65-F5344CB8AC3E}">
        <p14:creationId xmlns:p14="http://schemas.microsoft.com/office/powerpoint/2010/main" val="38172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rgbClr val="4C4C4C"/>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rgbClr val="4C4C4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549726"/>
            <a:ext cx="7620000" cy="3782574"/>
          </a:xfrm>
          <a:prstGeom prst="rect">
            <a:avLst/>
          </a:prstGeom>
          <a:noFill/>
        </p:spPr>
        <p:txBody>
          <a:bodyPr wrap="square" rtlCol="0">
            <a:spAutoFit/>
          </a:bodyPr>
          <a:lstStyle/>
          <a:p>
            <a:pPr algn="ctr">
              <a:lnSpc>
                <a:spcPct val="90000"/>
              </a:lnSpc>
              <a:spcAft>
                <a:spcPts val="1200"/>
              </a:spcAft>
            </a:pPr>
            <a:r>
              <a:rPr lang="en-US" sz="4400" b="1" u="sng" dirty="0" smtClean="0">
                <a:solidFill>
                  <a:srgbClr val="FFFF00"/>
                </a:solidFill>
                <a:cs typeface="Century Gothic"/>
              </a:rPr>
              <a:t>Save These Dates!</a:t>
            </a:r>
          </a:p>
          <a:p>
            <a:pPr marL="457200" indent="-457200">
              <a:lnSpc>
                <a:spcPct val="90000"/>
              </a:lnSpc>
              <a:spcBef>
                <a:spcPts val="1800"/>
              </a:spcBef>
              <a:buFont typeface="Arial"/>
              <a:buChar char="•"/>
            </a:pPr>
            <a:r>
              <a:rPr lang="en-US" sz="3600" dirty="0" smtClean="0">
                <a:cs typeface="Century Gothic"/>
              </a:rPr>
              <a:t>Child training workshop – </a:t>
            </a:r>
            <a:r>
              <a:rPr lang="en-US" sz="3600" b="1" dirty="0" smtClean="0">
                <a:solidFill>
                  <a:srgbClr val="FFFF00"/>
                </a:solidFill>
                <a:cs typeface="Century Gothic"/>
              </a:rPr>
              <a:t>Jan 22-24 </a:t>
            </a:r>
          </a:p>
          <a:p>
            <a:pPr marL="457200" indent="-457200">
              <a:lnSpc>
                <a:spcPct val="90000"/>
              </a:lnSpc>
              <a:spcBef>
                <a:spcPts val="1800"/>
              </a:spcBef>
              <a:buFont typeface="Arial"/>
              <a:buChar char="•"/>
            </a:pPr>
            <a:r>
              <a:rPr lang="en-US" sz="3600" dirty="0" smtClean="0">
                <a:cs typeface="Century Gothic"/>
              </a:rPr>
              <a:t>Ladies’ Bible study – </a:t>
            </a:r>
            <a:r>
              <a:rPr lang="en-US" sz="3600" b="1" dirty="0" smtClean="0">
                <a:solidFill>
                  <a:srgbClr val="FFFF00"/>
                </a:solidFill>
                <a:cs typeface="Century Gothic"/>
              </a:rPr>
              <a:t>Feb 5-6</a:t>
            </a:r>
          </a:p>
          <a:p>
            <a:pPr marL="457200" indent="-457200">
              <a:lnSpc>
                <a:spcPct val="90000"/>
              </a:lnSpc>
              <a:spcBef>
                <a:spcPts val="1800"/>
              </a:spcBef>
              <a:buFont typeface="Arial"/>
              <a:buChar char="•"/>
            </a:pPr>
            <a:r>
              <a:rPr lang="en-US" sz="3600" dirty="0" smtClean="0">
                <a:cs typeface="Century Gothic"/>
              </a:rPr>
              <a:t>Weekend Bible study – </a:t>
            </a:r>
            <a:r>
              <a:rPr lang="en-US" sz="3600" b="1" dirty="0" smtClean="0">
                <a:solidFill>
                  <a:srgbClr val="FFFF00"/>
                </a:solidFill>
                <a:cs typeface="Century Gothic"/>
              </a:rPr>
              <a:t>Mar 25-27</a:t>
            </a:r>
          </a:p>
          <a:p>
            <a:pPr marL="457200" indent="-457200">
              <a:lnSpc>
                <a:spcPct val="90000"/>
              </a:lnSpc>
              <a:spcBef>
                <a:spcPts val="1800"/>
              </a:spcBef>
              <a:buFont typeface="Arial"/>
              <a:buChar char="•"/>
            </a:pPr>
            <a:r>
              <a:rPr lang="en-US" sz="3600" dirty="0" smtClean="0">
                <a:cs typeface="Century Gothic"/>
              </a:rPr>
              <a:t>Fall Focus – </a:t>
            </a:r>
            <a:r>
              <a:rPr lang="en-US" sz="3600" b="1" dirty="0" smtClean="0">
                <a:solidFill>
                  <a:srgbClr val="FFFF00"/>
                </a:solidFill>
                <a:cs typeface="Century Gothic"/>
              </a:rPr>
              <a:t>Sept 18-21</a:t>
            </a:r>
          </a:p>
        </p:txBody>
      </p:sp>
    </p:spTree>
    <p:extLst>
      <p:ext uri="{BB962C8B-B14F-4D97-AF65-F5344CB8AC3E}">
        <p14:creationId xmlns:p14="http://schemas.microsoft.com/office/powerpoint/2010/main" val="138321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0" y="571500"/>
            <a:ext cx="9144000" cy="5715000"/>
          </a:xfrm>
          <a:prstGeom prst="rect">
            <a:avLst/>
          </a:prstGeom>
        </p:spPr>
      </p:pic>
      <p:sp>
        <p:nvSpPr>
          <p:cNvPr id="2" name="Title 1"/>
          <p:cNvSpPr>
            <a:spLocks noGrp="1"/>
          </p:cNvSpPr>
          <p:nvPr>
            <p:ph type="ctrTitle"/>
          </p:nvPr>
        </p:nvSpPr>
        <p:spPr>
          <a:xfrm>
            <a:off x="685800" y="2037029"/>
            <a:ext cx="7772400" cy="5132312"/>
          </a:xfrm>
        </p:spPr>
        <p:txBody>
          <a:bodyPr>
            <a:normAutofit/>
          </a:bodyPr>
          <a:lstStyle/>
          <a:p>
            <a:pPr>
              <a:lnSpc>
                <a:spcPts val="16700"/>
              </a:lnSpc>
            </a:pPr>
            <a:r>
              <a:rPr lang="en-US" sz="4000" dirty="0" smtClean="0">
                <a:latin typeface="Century Gothic"/>
                <a:cs typeface="Century Gothic"/>
              </a:rPr>
              <a:t> </a:t>
            </a:r>
            <a:r>
              <a:rPr lang="en-US" sz="6900" dirty="0" smtClean="0">
                <a:latin typeface="Century Gothic"/>
                <a:cs typeface="Century Gothic"/>
              </a:rPr>
              <a:t>EVANGELISM IN</a:t>
            </a:r>
            <a:r>
              <a:rPr lang="en-US" sz="7200" dirty="0" smtClean="0">
                <a:latin typeface="Century Gothic"/>
                <a:cs typeface="Century Gothic"/>
              </a:rPr>
              <a:t/>
            </a:r>
            <a:br>
              <a:rPr lang="en-US" sz="7200" dirty="0" smtClean="0">
                <a:latin typeface="Century Gothic"/>
                <a:cs typeface="Century Gothic"/>
              </a:rPr>
            </a:br>
            <a:r>
              <a:rPr lang="en-US" sz="22700" dirty="0" smtClean="0">
                <a:latin typeface="Century Gothic"/>
                <a:cs typeface="Century Gothic"/>
              </a:rPr>
              <a:t>EXILE</a:t>
            </a:r>
            <a:endParaRPr lang="en-US" sz="22700" dirty="0">
              <a:latin typeface="Century Gothic"/>
              <a:cs typeface="Century Gothic"/>
            </a:endParaRPr>
          </a:p>
        </p:txBody>
      </p:sp>
    </p:spTree>
    <p:extLst>
      <p:ext uri="{BB962C8B-B14F-4D97-AF65-F5344CB8AC3E}">
        <p14:creationId xmlns:p14="http://schemas.microsoft.com/office/powerpoint/2010/main" val="8693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1500"/>
            <a:ext cx="9144000" cy="5715000"/>
          </a:xfrm>
          <a:prstGeom prst="rect">
            <a:avLst/>
          </a:prstGeom>
        </p:spPr>
      </p:pic>
      <p:sp>
        <p:nvSpPr>
          <p:cNvPr id="3" name="Rectangle 2"/>
          <p:cNvSpPr/>
          <p:nvPr/>
        </p:nvSpPr>
        <p:spPr>
          <a:xfrm>
            <a:off x="0" y="433294"/>
            <a:ext cx="9144000" cy="5853206"/>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189710" y="0"/>
            <a:ext cx="6768586" cy="6858000"/>
          </a:xfrm>
        </p:spPr>
        <p:txBody>
          <a:bodyPr anchor="ctr">
            <a:normAutofit/>
          </a:bodyPr>
          <a:lstStyle/>
          <a:p>
            <a:pPr marL="0" indent="0">
              <a:lnSpc>
                <a:spcPct val="50000"/>
              </a:lnSpc>
              <a:buNone/>
              <a:tabLst>
                <a:tab pos="1377950" algn="l"/>
              </a:tabLst>
            </a:pPr>
            <a:r>
              <a:rPr lang="en-US" sz="2400" dirty="0">
                <a:cs typeface="Century Gothic"/>
              </a:rPr>
              <a:t>JUNE:	WHAT EVERYBODY WANTS</a:t>
            </a:r>
            <a:br>
              <a:rPr lang="en-US" sz="2400" dirty="0">
                <a:cs typeface="Century Gothic"/>
              </a:rPr>
            </a:br>
            <a:r>
              <a:rPr lang="en-US" b="1" dirty="0">
                <a:cs typeface="Century Gothic"/>
              </a:rPr>
              <a:t>	</a:t>
            </a:r>
            <a:r>
              <a:rPr lang="en-US" sz="1400" dirty="0">
                <a:cs typeface="Century Gothic"/>
              </a:rPr>
              <a:t>1 PET 1:1-12</a:t>
            </a:r>
            <a:br>
              <a:rPr lang="en-US" sz="1400" dirty="0">
                <a:cs typeface="Century Gothic"/>
              </a:rPr>
            </a:br>
            <a:r>
              <a:rPr lang="en-US" sz="3600" b="1" dirty="0">
                <a:cs typeface="Century Gothic"/>
              </a:rPr>
              <a:t/>
            </a:r>
            <a:br>
              <a:rPr lang="en-US" sz="3600" b="1" dirty="0">
                <a:cs typeface="Century Gothic"/>
              </a:rPr>
            </a:br>
            <a:r>
              <a:rPr lang="en-US" sz="2400" b="1" dirty="0">
                <a:cs typeface="Century Gothic"/>
              </a:rPr>
              <a:t>JULY:	DIFFERENT PEOPLE MAKE A DIFFERENCE</a:t>
            </a:r>
            <a:r>
              <a:rPr lang="en-US" sz="2400" dirty="0">
                <a:cs typeface="Century Gothic"/>
              </a:rPr>
              <a:t/>
            </a:r>
            <a:br>
              <a:rPr lang="en-US" sz="2400" dirty="0">
                <a:cs typeface="Century Gothic"/>
              </a:rPr>
            </a:br>
            <a:r>
              <a:rPr lang="en-US" dirty="0">
                <a:cs typeface="Century Gothic"/>
              </a:rPr>
              <a:t>	</a:t>
            </a:r>
            <a:r>
              <a:rPr lang="en-US" sz="1400" b="1" dirty="0">
                <a:cs typeface="Century Gothic"/>
              </a:rPr>
              <a:t>1 PET 1:13-2:3</a:t>
            </a:r>
            <a:br>
              <a:rPr lang="en-US" sz="1400" b="1" dirty="0">
                <a:cs typeface="Century Gothic"/>
              </a:rPr>
            </a:br>
            <a:r>
              <a:rPr lang="en-US" sz="3600" dirty="0">
                <a:cs typeface="Century Gothic"/>
              </a:rPr>
              <a:t/>
            </a:r>
            <a:br>
              <a:rPr lang="en-US" sz="3600" dirty="0">
                <a:cs typeface="Century Gothic"/>
              </a:rPr>
            </a:br>
            <a:r>
              <a:rPr lang="en-US" sz="2400" dirty="0">
                <a:cs typeface="Century Gothic"/>
              </a:rPr>
              <a:t>AUG:	A HOLY PRIESTHOOD</a:t>
            </a:r>
            <a:br>
              <a:rPr lang="en-US" sz="2400" dirty="0">
                <a:cs typeface="Century Gothic"/>
              </a:rPr>
            </a:br>
            <a:r>
              <a:rPr lang="en-US" dirty="0">
                <a:cs typeface="Century Gothic"/>
              </a:rPr>
              <a:t>	</a:t>
            </a:r>
            <a:r>
              <a:rPr lang="en-US" sz="1400" dirty="0">
                <a:cs typeface="Century Gothic"/>
              </a:rPr>
              <a:t>1 PET 2:4-12</a:t>
            </a:r>
            <a:br>
              <a:rPr lang="en-US" sz="1400" dirty="0">
                <a:cs typeface="Century Gothic"/>
              </a:rPr>
            </a:br>
            <a:r>
              <a:rPr lang="en-US" sz="3600" dirty="0">
                <a:solidFill>
                  <a:srgbClr val="FFFF00"/>
                </a:solidFill>
                <a:cs typeface="Century Gothic"/>
              </a:rPr>
              <a:t/>
            </a:r>
            <a:br>
              <a:rPr lang="en-US" sz="3600" dirty="0">
                <a:solidFill>
                  <a:srgbClr val="FFFF00"/>
                </a:solidFill>
                <a:cs typeface="Century Gothic"/>
              </a:rPr>
            </a:br>
            <a:r>
              <a:rPr lang="en-US" sz="2400" dirty="0">
                <a:cs typeface="Century Gothic"/>
              </a:rPr>
              <a:t>SEPT:	EVANGELISM WITHOUT WORDS</a:t>
            </a:r>
            <a:br>
              <a:rPr lang="en-US" sz="2400" dirty="0">
                <a:cs typeface="Century Gothic"/>
              </a:rPr>
            </a:br>
            <a:r>
              <a:rPr lang="en-US" dirty="0">
                <a:cs typeface="Century Gothic"/>
              </a:rPr>
              <a:t>	</a:t>
            </a:r>
            <a:r>
              <a:rPr lang="en-US" sz="1400" dirty="0">
                <a:cs typeface="Century Gothic"/>
              </a:rPr>
              <a:t>1 PET 2:13-3:7</a:t>
            </a:r>
            <a:br>
              <a:rPr lang="en-US" sz="1400" dirty="0">
                <a:cs typeface="Century Gothic"/>
              </a:rPr>
            </a:br>
            <a:r>
              <a:rPr lang="en-US" sz="3600" dirty="0">
                <a:cs typeface="Century Gothic"/>
              </a:rPr>
              <a:t/>
            </a:r>
            <a:br>
              <a:rPr lang="en-US" sz="3600" dirty="0">
                <a:cs typeface="Century Gothic"/>
              </a:rPr>
            </a:br>
            <a:r>
              <a:rPr lang="en-US" sz="2400" dirty="0">
                <a:cs typeface="Century Gothic"/>
              </a:rPr>
              <a:t>OCT:	A MEEK DEFENSE</a:t>
            </a:r>
            <a:br>
              <a:rPr lang="en-US" sz="2400" dirty="0">
                <a:cs typeface="Century Gothic"/>
              </a:rPr>
            </a:br>
            <a:r>
              <a:rPr lang="en-US" dirty="0">
                <a:cs typeface="Century Gothic"/>
              </a:rPr>
              <a:t>	</a:t>
            </a:r>
            <a:r>
              <a:rPr lang="en-US" sz="1400" dirty="0">
                <a:cs typeface="Century Gothic"/>
              </a:rPr>
              <a:t>1 PET 3:8-17</a:t>
            </a:r>
            <a:br>
              <a:rPr lang="en-US" sz="1400" dirty="0">
                <a:cs typeface="Century Gothic"/>
              </a:rPr>
            </a:br>
            <a:r>
              <a:rPr lang="en-US" sz="3600" dirty="0">
                <a:solidFill>
                  <a:srgbClr val="FFFF00"/>
                </a:solidFill>
                <a:cs typeface="Century Gothic"/>
              </a:rPr>
              <a:t/>
            </a:r>
            <a:br>
              <a:rPr lang="en-US" sz="3600" dirty="0">
                <a:solidFill>
                  <a:srgbClr val="FFFF00"/>
                </a:solidFill>
                <a:cs typeface="Century Gothic"/>
              </a:rPr>
            </a:br>
            <a:r>
              <a:rPr lang="en-US" sz="2400" dirty="0">
                <a:solidFill>
                  <a:srgbClr val="FFFF00"/>
                </a:solidFill>
                <a:cs typeface="Century Gothic"/>
              </a:rPr>
              <a:t>NOV:	A COUNTER-CULTURAL VIEW</a:t>
            </a:r>
            <a:br>
              <a:rPr lang="en-US" sz="2400" dirty="0">
                <a:solidFill>
                  <a:srgbClr val="FFFF00"/>
                </a:solidFill>
                <a:cs typeface="Century Gothic"/>
              </a:rPr>
            </a:br>
            <a:r>
              <a:rPr lang="en-US" dirty="0">
                <a:solidFill>
                  <a:srgbClr val="FFFF00"/>
                </a:solidFill>
                <a:cs typeface="Century Gothic"/>
              </a:rPr>
              <a:t>	</a:t>
            </a:r>
            <a:r>
              <a:rPr lang="en-US" sz="1400" dirty="0">
                <a:solidFill>
                  <a:srgbClr val="FFFF00"/>
                </a:solidFill>
                <a:cs typeface="Century Gothic"/>
              </a:rPr>
              <a:t>1 PET 3:18-4:11</a:t>
            </a:r>
            <a:br>
              <a:rPr lang="en-US" sz="1400" dirty="0">
                <a:solidFill>
                  <a:srgbClr val="FFFF00"/>
                </a:solidFill>
                <a:cs typeface="Century Gothic"/>
              </a:rPr>
            </a:br>
            <a:r>
              <a:rPr lang="en-US" sz="3600" dirty="0">
                <a:solidFill>
                  <a:srgbClr val="FFFF00"/>
                </a:solidFill>
                <a:cs typeface="Century Gothic"/>
              </a:rPr>
              <a:t/>
            </a:r>
            <a:br>
              <a:rPr lang="en-US" sz="3600" dirty="0">
                <a:solidFill>
                  <a:srgbClr val="FFFF00"/>
                </a:solidFill>
                <a:cs typeface="Century Gothic"/>
              </a:rPr>
            </a:br>
            <a:r>
              <a:rPr lang="en-US" sz="2400" dirty="0">
                <a:cs typeface="Century Gothic"/>
              </a:rPr>
              <a:t>DEC:	</a:t>
            </a:r>
            <a:r>
              <a:rPr lang="en-US" sz="2400" dirty="0" smtClean="0">
                <a:cs typeface="Century Gothic"/>
              </a:rPr>
              <a:t>THIS IS THE TRUE GRACE OF GOD</a:t>
            </a:r>
            <a:r>
              <a:rPr lang="en-US" sz="2400" dirty="0">
                <a:cs typeface="Century Gothic"/>
              </a:rPr>
              <a:t/>
            </a:r>
            <a:br>
              <a:rPr lang="en-US" sz="2400" dirty="0">
                <a:cs typeface="Century Gothic"/>
              </a:rPr>
            </a:br>
            <a:r>
              <a:rPr lang="en-US" dirty="0">
                <a:cs typeface="Century Gothic"/>
              </a:rPr>
              <a:t>	</a:t>
            </a:r>
            <a:r>
              <a:rPr lang="en-US" sz="1400" dirty="0">
                <a:cs typeface="Century Gothic"/>
              </a:rPr>
              <a:t>1 PET 4:12-5:14</a:t>
            </a:r>
            <a:endParaRPr lang="en-US" sz="1400" dirty="0"/>
          </a:p>
        </p:txBody>
      </p:sp>
    </p:spTree>
    <p:extLst>
      <p:ext uri="{BB962C8B-B14F-4D97-AF65-F5344CB8AC3E}">
        <p14:creationId xmlns:p14="http://schemas.microsoft.com/office/powerpoint/2010/main" val="419948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6000" contrast="46000"/>
                    </a14:imgEffect>
                  </a14:imgLayer>
                </a14:imgProps>
              </a:ext>
            </a:extLst>
          </a:blip>
          <a:stretch>
            <a:fillRect/>
          </a:stretch>
        </p:blipFill>
        <p:spPr>
          <a:xfrm>
            <a:off x="0" y="571500"/>
            <a:ext cx="9144000" cy="5715000"/>
          </a:xfrm>
          <a:prstGeom prst="rect">
            <a:avLst/>
          </a:prstGeom>
        </p:spPr>
      </p:pic>
      <p:sp>
        <p:nvSpPr>
          <p:cNvPr id="2" name="Title 1"/>
          <p:cNvSpPr>
            <a:spLocks noGrp="1"/>
          </p:cNvSpPr>
          <p:nvPr>
            <p:ph type="ctrTitle"/>
          </p:nvPr>
        </p:nvSpPr>
        <p:spPr>
          <a:xfrm>
            <a:off x="708034" y="1765662"/>
            <a:ext cx="7772400" cy="1414298"/>
          </a:xfrm>
        </p:spPr>
        <p:txBody>
          <a:bodyPr anchor="ctr" anchorCtr="1">
            <a:noAutofit/>
          </a:bodyPr>
          <a:lstStyle/>
          <a:p>
            <a:pPr>
              <a:lnSpc>
                <a:spcPts val="9620"/>
              </a:lnSpc>
            </a:pPr>
            <a:r>
              <a:rPr lang="en-US" sz="3600" dirty="0" smtClean="0">
                <a:latin typeface="Century Gothic"/>
                <a:cs typeface="Century Gothic"/>
              </a:rPr>
              <a:t>A counterculture </a:t>
            </a:r>
            <a:r>
              <a:rPr lang="en-US" sz="3600" b="1" dirty="0" smtClean="0">
                <a:solidFill>
                  <a:srgbClr val="FFFF00"/>
                </a:solidFill>
                <a:latin typeface="Century Gothic"/>
                <a:cs typeface="Century Gothic"/>
              </a:rPr>
              <a:t>MENTALITY</a:t>
            </a:r>
            <a:endParaRPr lang="en-US" sz="3600" dirty="0">
              <a:solidFill>
                <a:srgbClr val="FFFF00"/>
              </a:solidFill>
              <a:latin typeface="Century Gothic"/>
              <a:cs typeface="Century Gothic"/>
            </a:endParaRPr>
          </a:p>
        </p:txBody>
      </p:sp>
      <p:sp>
        <p:nvSpPr>
          <p:cNvPr id="4" name="Title 1"/>
          <p:cNvSpPr txBox="1">
            <a:spLocks/>
          </p:cNvSpPr>
          <p:nvPr/>
        </p:nvSpPr>
        <p:spPr>
          <a:xfrm>
            <a:off x="708034" y="3077275"/>
            <a:ext cx="7772400" cy="1414298"/>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9620"/>
              </a:lnSpc>
            </a:pPr>
            <a:r>
              <a:rPr lang="en-US" sz="3600" dirty="0" smtClean="0">
                <a:latin typeface="Century Gothic"/>
                <a:cs typeface="Century Gothic"/>
              </a:rPr>
              <a:t>A counterculture </a:t>
            </a:r>
            <a:r>
              <a:rPr lang="en-US" sz="3600" b="1" dirty="0" smtClean="0">
                <a:solidFill>
                  <a:srgbClr val="FFFF00"/>
                </a:solidFill>
                <a:latin typeface="Century Gothic"/>
                <a:cs typeface="Century Gothic"/>
              </a:rPr>
              <a:t>COMMUNITY</a:t>
            </a:r>
            <a:endParaRPr lang="en-US" sz="3600" dirty="0">
              <a:solidFill>
                <a:srgbClr val="FFFF00"/>
              </a:solidFill>
              <a:latin typeface="Century Gothic"/>
              <a:cs typeface="Century Gothic"/>
            </a:endParaRPr>
          </a:p>
        </p:txBody>
      </p:sp>
    </p:spTree>
    <p:extLst>
      <p:ext uri="{BB962C8B-B14F-4D97-AF65-F5344CB8AC3E}">
        <p14:creationId xmlns:p14="http://schemas.microsoft.com/office/powerpoint/2010/main" val="4265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xEl>
                                              <p:pRg st="0" end="0"/>
                                            </p:txEl>
                                          </p:spTgt>
                                        </p:tgtEl>
                                      </p:cBhvr>
                                    </p:animEffect>
                                    <p:set>
                                      <p:cBhvr>
                                        <p:cTn id="17" dur="1" fill="hold">
                                          <p:stCondLst>
                                            <p:cond delay="499"/>
                                          </p:stCondLst>
                                        </p:cTn>
                                        <p:tgtEl>
                                          <p:spTgt spid="4">
                                            <p:txEl>
                                              <p:pRg st="0" end="0"/>
                                            </p:txEl>
                                          </p:spTgt>
                                        </p:tgtEl>
                                        <p:attrNameLst>
                                          <p:attrName>style.visibility</p:attrName>
                                        </p:attrNameLst>
                                      </p:cBhvr>
                                      <p:to>
                                        <p:strVal val="hidden"/>
                                      </p:to>
                                    </p:set>
                                  </p:childTnLst>
                                </p:cTn>
                              </p:par>
                            </p:childTnLst>
                          </p:cTn>
                        </p:par>
                        <p:par>
                          <p:cTn id="18" fill="hold">
                            <p:stCondLst>
                              <p:cond delay="500"/>
                            </p:stCondLst>
                            <p:childTnLst>
                              <p:par>
                                <p:cTn id="19" presetID="42" presetClass="path" presetSubtype="0" accel="50000" decel="50000" fill="hold" grpId="1" nodeType="afterEffect">
                                  <p:stCondLst>
                                    <p:cond delay="0"/>
                                  </p:stCondLst>
                                  <p:childTnLst>
                                    <p:animMotion origin="layout" path="M -5.55556E-7 0 L -0.00243 0.1287 " pathEditMode="relative" rAng="0" ptsTypes="AA">
                                      <p:cBhvr>
                                        <p:cTn id="20" dur="2000" fill="hold"/>
                                        <p:tgtEl>
                                          <p:spTgt spid="2">
                                            <p:txEl>
                                              <p:pRg st="0" end="0"/>
                                            </p:txEl>
                                          </p:spTgt>
                                        </p:tgtEl>
                                        <p:attrNameLst>
                                          <p:attrName>ppt_x</p:attrName>
                                          <p:attrName>ppt_y</p:attrName>
                                        </p:attrNameLst>
                                      </p:cBhvr>
                                      <p:rCtr x="-122" y="6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P spid="4" grpId="0" build="p"/>
      <p:bldP spid="4"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Since therefore Christ suffered in the flesh, arm yourselves with the same  way of thinking, for whoever has suffered in the flesh has ceased from  sin, so as to live for the rest of the time in the flesh no longer for human passions but for the will of God.</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16709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Since therefore Christ suffered in the flesh, </a:t>
            </a:r>
            <a:r>
              <a:rPr lang="en-US" sz="3600" b="1" u="sng" dirty="0" smtClean="0">
                <a:solidFill>
                  <a:srgbClr val="FFFF00"/>
                </a:solidFill>
                <a:latin typeface="+mn-lt"/>
                <a:cs typeface="Century Gothic"/>
              </a:rPr>
              <a:t>arm yourselves with the same way of thinking</a:t>
            </a:r>
            <a:r>
              <a:rPr lang="en-US" sz="3600" dirty="0" smtClean="0">
                <a:latin typeface="+mn-lt"/>
                <a:cs typeface="Century Gothic"/>
              </a:rPr>
              <a:t>, for whoever has suffered in the flesh has ceased from  sin, so as to live for the rest of the time in the flesh no longer for human passions but for the will of God.</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21202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Since therefore Christ suffered in the flesh, arm yourselves with the same  way of thinking, </a:t>
            </a:r>
            <a:r>
              <a:rPr lang="en-US" sz="3600" b="1" u="sng" dirty="0" smtClean="0">
                <a:solidFill>
                  <a:srgbClr val="FFFF00"/>
                </a:solidFill>
                <a:latin typeface="+mn-lt"/>
                <a:cs typeface="Century Gothic"/>
              </a:rPr>
              <a:t>for whoever has suffered in the flesh has ceased from sin</a:t>
            </a:r>
            <a:r>
              <a:rPr lang="en-US" sz="3600" dirty="0" smtClean="0">
                <a:latin typeface="+mn-lt"/>
                <a:cs typeface="Century Gothic"/>
              </a:rPr>
              <a:t>, so as to live for the rest of the time in the flesh no longer for human passions but for the will of God.</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21202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08034" y="822476"/>
            <a:ext cx="7772400" cy="5213048"/>
          </a:xfrm>
        </p:spPr>
        <p:txBody>
          <a:bodyPr anchor="ctr" anchorCtr="1">
            <a:noAutofit/>
          </a:bodyPr>
          <a:lstStyle/>
          <a:p>
            <a:r>
              <a:rPr lang="en-US" sz="3600" dirty="0" smtClean="0">
                <a:latin typeface="+mn-lt"/>
                <a:cs typeface="Century Gothic"/>
              </a:rPr>
              <a:t>Since therefore Christ suffered in the flesh, arm yourselves with the same  way of thinking, for whoever has suffered in the flesh has ceased from  sin, so as to live for the rest of the time in the flesh </a:t>
            </a:r>
            <a:r>
              <a:rPr lang="en-US" sz="3600" b="1" u="sng" dirty="0" smtClean="0">
                <a:solidFill>
                  <a:srgbClr val="FFFF00"/>
                </a:solidFill>
                <a:latin typeface="+mn-lt"/>
                <a:cs typeface="Century Gothic"/>
              </a:rPr>
              <a:t>no longer for human passions but for the will of God</a:t>
            </a:r>
            <a:r>
              <a:rPr lang="en-US" sz="3600" dirty="0" smtClean="0">
                <a:latin typeface="+mn-lt"/>
                <a:cs typeface="Century Gothic"/>
              </a:rPr>
              <a:t>.</a:t>
            </a:r>
            <a:endParaRPr lang="en-US" sz="3600" dirty="0">
              <a:solidFill>
                <a:srgbClr val="FFFF00"/>
              </a:solidFill>
              <a:latin typeface="+mn-lt"/>
              <a:cs typeface="Century Gothic"/>
            </a:endParaRPr>
          </a:p>
        </p:txBody>
      </p:sp>
    </p:spTree>
    <p:extLst>
      <p:ext uri="{BB962C8B-B14F-4D97-AF65-F5344CB8AC3E}">
        <p14:creationId xmlns:p14="http://schemas.microsoft.com/office/powerpoint/2010/main" val="21202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30784</TotalTime>
  <Words>623</Words>
  <Application>Microsoft Office PowerPoint</Application>
  <PresentationFormat>On-screen Show (4:3)</PresentationFormat>
  <Paragraphs>26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 Black </vt:lpstr>
      <vt:lpstr>PowerPoint Presentation</vt:lpstr>
      <vt:lpstr>PowerPoint Presentation</vt:lpstr>
      <vt:lpstr> EVANGELISM IN EXILE</vt:lpstr>
      <vt:lpstr>PowerPoint Presentation</vt:lpstr>
      <vt:lpstr>A counterculture MENTALITY</vt:lpstr>
      <vt:lpstr>Since therefore Christ suffered in the flesh, arm yourselves with the same  way of thinking, for whoever has suffered in the flesh has ceased from  sin, so as to live for the rest of the time in the flesh no longer for human passions but for the will of God.</vt:lpstr>
      <vt:lpstr>Since therefore Christ suffered in the flesh, arm yourselves with the same way of thinking, for whoever has suffered in the flesh has ceased from  sin, so as to live for the rest of the time in the flesh no longer for human passions but for the will of God.</vt:lpstr>
      <vt:lpstr>Since therefore Christ suffered in the flesh, arm yourselves with the same  way of thinking, for whoever has suffered in the flesh has ceased from sin, so as to live for the rest of the time in the flesh no longer for human passions but for the will of God.</vt:lpstr>
      <vt:lpstr>Since therefore Christ suffered in the flesh, arm yourselves with the same  way of thinking, for whoever has suffered in the flesh has ceased from  sin, so as to live for the rest of the time in the flesh no longer for human passions but for the will of God.</vt:lpstr>
      <vt:lpstr>A counterculture MENTALITY</vt:lpstr>
      <vt:lpstr>Above all, keep loving one another earnestly, since love covers a multitude of sins. Show hospitality to one another without grumbling. As each has received a gift, use it to serve one another, as good stewards of God’s varied grace...</vt:lpstr>
      <vt:lpstr>Above all, keep loving one another earnestly, since love covers a multitude of sins. Show hospitality to one another without grumbling. As each has received a gift, use it to serve one another, as good stewards of God’s varied grace...</vt:lpstr>
      <vt:lpstr>Above all, keep loving one another earnestly, since love covers a multitude of sins. Show hospitality to one another without grumbling. As each has received a gift, use it to serve one another, as good stewards of God’s varied grace...</vt:lpstr>
      <vt:lpstr>Above all, keep loving one another earnestly, since love covers a multitude of sins. Show hospitality to one another without grumbling. As each has received a gift, use it to serve one another, as good stewards of God’s varied grace...</vt:lpstr>
      <vt:lpstr>…whoever speaks, as one who speaks oracles of God; whoever serves, as one who serves by the strength which God supplies—in order that in everything God may be glorified through Jesus Christ. To him belong glory and dominion forever and ever. Amen.</vt:lpstr>
      <vt:lpstr>…whoever speaks, as one who speaks oracles of God; whoever serves, as one who serves by the strength which God supplies—in order that in everything God may be glorified through Jesus Christ. To him belong glory and dominion forever and ever. Amen.</vt:lpstr>
      <vt:lpstr>…whoever speaks, as one who speaks oracles of God; whoever serves, as one who serves by the strength which God supplies—in order that in everything God may be glorified through Jesus Christ. To him belong glory and dominion forever and ever. Amen.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IN EXILE</dc:title>
  <dc:creator>David Maxson</dc:creator>
  <cp:lastModifiedBy>Northwood2</cp:lastModifiedBy>
  <cp:revision>85</cp:revision>
  <dcterms:created xsi:type="dcterms:W3CDTF">2015-06-05T15:23:49Z</dcterms:created>
  <dcterms:modified xsi:type="dcterms:W3CDTF">2015-11-08T14:47:56Z</dcterms:modified>
</cp:coreProperties>
</file>