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385" r:id="rId2"/>
    <p:sldId id="306" r:id="rId3"/>
    <p:sldId id="419" r:id="rId4"/>
    <p:sldId id="450" r:id="rId5"/>
    <p:sldId id="388" r:id="rId6"/>
    <p:sldId id="421" r:id="rId7"/>
    <p:sldId id="422" r:id="rId8"/>
    <p:sldId id="423" r:id="rId9"/>
    <p:sldId id="420" r:id="rId10"/>
    <p:sldId id="424" r:id="rId11"/>
    <p:sldId id="425" r:id="rId12"/>
    <p:sldId id="426" r:id="rId13"/>
    <p:sldId id="400" r:id="rId14"/>
    <p:sldId id="427" r:id="rId15"/>
    <p:sldId id="428" r:id="rId16"/>
    <p:sldId id="429" r:id="rId17"/>
    <p:sldId id="430" r:id="rId18"/>
    <p:sldId id="431" r:id="rId19"/>
    <p:sldId id="401" r:id="rId20"/>
    <p:sldId id="433" r:id="rId21"/>
    <p:sldId id="432" r:id="rId22"/>
    <p:sldId id="434" r:id="rId23"/>
    <p:sldId id="435" r:id="rId24"/>
    <p:sldId id="437" r:id="rId25"/>
    <p:sldId id="438" r:id="rId26"/>
    <p:sldId id="451" r:id="rId27"/>
    <p:sldId id="440" r:id="rId28"/>
    <p:sldId id="441" r:id="rId29"/>
    <p:sldId id="442" r:id="rId30"/>
    <p:sldId id="443" r:id="rId31"/>
    <p:sldId id="444" r:id="rId32"/>
    <p:sldId id="402" r:id="rId33"/>
    <p:sldId id="452" r:id="rId34"/>
    <p:sldId id="445" r:id="rId35"/>
    <p:sldId id="446" r:id="rId36"/>
    <p:sldId id="453" r:id="rId37"/>
    <p:sldId id="406" r:id="rId38"/>
    <p:sldId id="447" r:id="rId39"/>
    <p:sldId id="448" r:id="rId40"/>
    <p:sldId id="449" r:id="rId41"/>
    <p:sldId id="273" r:id="rId42"/>
    <p:sldId id="455" r:id="rId43"/>
    <p:sldId id="454" r:id="rId44"/>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8200" autoAdjust="0"/>
  </p:normalViewPr>
  <p:slideViewPr>
    <p:cSldViewPr snapToGrid="0" snapToObjects="1" showGuides="1">
      <p:cViewPr>
        <p:scale>
          <a:sx n="63" d="100"/>
          <a:sy n="63" d="100"/>
        </p:scale>
        <p:origin x="-1704" y="-1206"/>
      </p:cViewPr>
      <p:guideLst>
        <p:guide orient="horz" pos="1801"/>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7A7E46-2C81-5A4E-8E2F-AFEC36A67105}" type="datetimeFigureOut">
              <a:rPr lang="en-US" smtClean="0"/>
              <a:t>12/13/2015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7A7E46-2C81-5A4E-8E2F-AFEC36A67105}" type="datetimeFigureOut">
              <a:rPr lang="en-US" smtClean="0"/>
              <a:t>12/13/2015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7A7E46-2C81-5A4E-8E2F-AFEC36A67105}" type="datetimeFigureOut">
              <a:rPr lang="en-US" smtClean="0"/>
              <a:t>12/13/2015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7A7E46-2C81-5A4E-8E2F-AFEC36A67105}" type="datetimeFigureOut">
              <a:rPr lang="en-US" smtClean="0"/>
              <a:t>12/13/2015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7A7E46-2C81-5A4E-8E2F-AFEC36A67105}" type="datetimeFigureOut">
              <a:rPr lang="en-US" smtClean="0"/>
              <a:t>12/13/2015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7A7E46-2C81-5A4E-8E2F-AFEC36A67105}" type="datetimeFigureOut">
              <a:rPr lang="en-US" smtClean="0"/>
              <a:t>12/13/2015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7A7E46-2C81-5A4E-8E2F-AFEC36A67105}" type="datetimeFigureOut">
              <a:rPr lang="en-US" smtClean="0"/>
              <a:t>12/13/2015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7A7E46-2C81-5A4E-8E2F-AFEC36A67105}" type="datetimeFigureOut">
              <a:rPr lang="en-US" smtClean="0"/>
              <a:t>12/13/2015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A7E46-2C81-5A4E-8E2F-AFEC36A67105}" type="datetimeFigureOut">
              <a:rPr lang="en-US" smtClean="0"/>
              <a:t>12/13/2015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7A7E46-2C81-5A4E-8E2F-AFEC36A67105}" type="datetimeFigureOut">
              <a:rPr lang="en-US" smtClean="0"/>
              <a:t>12/13/2015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7A7E46-2C81-5A4E-8E2F-AFEC36A67105}" type="datetimeFigureOut">
              <a:rPr lang="en-US" smtClean="0"/>
              <a:t>12/13/2015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C9139-292D-8E4A-A162-6E8D5B36A956}"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4D7A7E46-2C81-5A4E-8E2F-AFEC36A67105}" type="datetimeFigureOut">
              <a:rPr lang="en-US" smtClean="0"/>
              <a:t>12/13/2015</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A68C9139-292D-8E4A-A162-6E8D5B36A956}"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6700" y="0"/>
            <a:ext cx="8606118" cy="5715000"/>
          </a:xfrm>
          <a:prstGeom prst="rect">
            <a:avLst/>
          </a:prstGeom>
        </p:spPr>
      </p:pic>
      <p:sp>
        <p:nvSpPr>
          <p:cNvPr id="3" name="TextBox 2"/>
          <p:cNvSpPr txBox="1"/>
          <p:nvPr/>
        </p:nvSpPr>
        <p:spPr>
          <a:xfrm>
            <a:off x="634942" y="2589959"/>
            <a:ext cx="8475640" cy="1600438"/>
          </a:xfrm>
          <a:prstGeom prst="rect">
            <a:avLst/>
          </a:prstGeom>
          <a:noFill/>
        </p:spPr>
        <p:txBody>
          <a:bodyPr wrap="square" rtlCol="0">
            <a:spAutoFit/>
          </a:bodyPr>
          <a:lstStyle/>
          <a:p>
            <a:pPr>
              <a:lnSpc>
                <a:spcPct val="80000"/>
              </a:lnSpc>
            </a:pPr>
            <a:r>
              <a:rPr lang="en-US" sz="6000" b="1" dirty="0" smtClean="0">
                <a:latin typeface="Century Gothic"/>
                <a:cs typeface="Century Gothic"/>
              </a:rPr>
              <a:t>Welcome to </a:t>
            </a:r>
          </a:p>
          <a:p>
            <a:pPr>
              <a:lnSpc>
                <a:spcPct val="80000"/>
              </a:lnSpc>
            </a:pPr>
            <a:r>
              <a:rPr lang="en-US" sz="6000" b="1" dirty="0" smtClean="0">
                <a:latin typeface="Century Gothic"/>
                <a:cs typeface="Century Gothic"/>
              </a:rPr>
              <a:t>Northwood</a:t>
            </a:r>
            <a:endParaRPr lang="en-US" sz="6000" b="1" dirty="0">
              <a:latin typeface="Century Gothic"/>
              <a:cs typeface="Century Gothic"/>
            </a:endParaRPr>
          </a:p>
        </p:txBody>
      </p:sp>
    </p:spTree>
    <p:extLst>
      <p:ext uri="{BB962C8B-B14F-4D97-AF65-F5344CB8AC3E}">
        <p14:creationId xmlns:p14="http://schemas.microsoft.com/office/powerpoint/2010/main" val="241513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4" y="572310"/>
            <a:ext cx="7883359" cy="4597616"/>
          </a:xfrm>
        </p:spPr>
        <p:txBody>
          <a:bodyPr anchor="ctr">
            <a:normAutofit lnSpcReduction="10000"/>
          </a:bodyPr>
          <a:lstStyle/>
          <a:p>
            <a:pPr marL="0" indent="0">
              <a:spcBef>
                <a:spcPts val="0"/>
              </a:spcBef>
              <a:buNone/>
            </a:pPr>
            <a:r>
              <a:rPr lang="en-US" b="1" dirty="0" smtClean="0"/>
              <a:t>Revelation 12</a:t>
            </a:r>
          </a:p>
          <a:p>
            <a:pPr marL="0" indent="0">
              <a:spcBef>
                <a:spcPts val="0"/>
              </a:spcBef>
              <a:buNone/>
            </a:pPr>
            <a:r>
              <a:rPr lang="en-US" b="1" dirty="0" smtClean="0">
                <a:solidFill>
                  <a:schemeClr val="bg1">
                    <a:lumMod val="65000"/>
                    <a:lumOff val="35000"/>
                  </a:schemeClr>
                </a:solidFill>
              </a:rPr>
              <a:t>1</a:t>
            </a:r>
            <a:r>
              <a:rPr lang="en-US" dirty="0" smtClean="0">
                <a:solidFill>
                  <a:schemeClr val="bg1">
                    <a:lumMod val="65000"/>
                    <a:lumOff val="35000"/>
                  </a:schemeClr>
                </a:solidFill>
              </a:rPr>
              <a:t> And </a:t>
            </a:r>
            <a:r>
              <a:rPr lang="en-US" dirty="0">
                <a:solidFill>
                  <a:schemeClr val="bg1">
                    <a:lumMod val="65000"/>
                    <a:lumOff val="35000"/>
                  </a:schemeClr>
                </a:solidFill>
              </a:rPr>
              <a:t>a great sign appeared in heaven: a woman clothed with the sun, with the moon under her feet, and on her head a crown of twelve stars. </a:t>
            </a:r>
            <a:r>
              <a:rPr lang="en-US" b="1" dirty="0"/>
              <a:t>2 </a:t>
            </a:r>
            <a:r>
              <a:rPr lang="en-US" dirty="0"/>
              <a:t>She was pregnant and was crying out in birth pains and the agony of giving birth. </a:t>
            </a:r>
            <a:r>
              <a:rPr lang="en-US" b="1" dirty="0"/>
              <a:t>3 </a:t>
            </a:r>
            <a:r>
              <a:rPr lang="en-US" dirty="0"/>
              <a:t>And </a:t>
            </a:r>
            <a:r>
              <a:rPr lang="en-US" b="1" u="sng" dirty="0">
                <a:solidFill>
                  <a:srgbClr val="FFFF00"/>
                </a:solidFill>
              </a:rPr>
              <a:t>another sign</a:t>
            </a:r>
            <a:r>
              <a:rPr lang="en-US" dirty="0"/>
              <a:t> appeared in heaven: behold, a great red dragon, with seven heads and ten horns, and on his heads seven diadems</a:t>
            </a:r>
            <a:r>
              <a:rPr lang="en-US" dirty="0" smtClean="0"/>
              <a:t>.</a:t>
            </a:r>
          </a:p>
        </p:txBody>
      </p:sp>
    </p:spTree>
    <p:extLst>
      <p:ext uri="{BB962C8B-B14F-4D97-AF65-F5344CB8AC3E}">
        <p14:creationId xmlns:p14="http://schemas.microsoft.com/office/powerpoint/2010/main" val="393859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4" y="572310"/>
            <a:ext cx="7883359" cy="4597616"/>
          </a:xfrm>
        </p:spPr>
        <p:txBody>
          <a:bodyPr anchor="ctr">
            <a:normAutofit lnSpcReduction="10000"/>
          </a:bodyPr>
          <a:lstStyle/>
          <a:p>
            <a:pPr marL="0" indent="0">
              <a:spcBef>
                <a:spcPts val="0"/>
              </a:spcBef>
              <a:buNone/>
            </a:pPr>
            <a:r>
              <a:rPr lang="en-US" b="1" dirty="0" smtClean="0"/>
              <a:t>Revelation 12</a:t>
            </a:r>
          </a:p>
          <a:p>
            <a:pPr marL="0" indent="0">
              <a:spcBef>
                <a:spcPts val="0"/>
              </a:spcBef>
              <a:buNone/>
            </a:pPr>
            <a:r>
              <a:rPr lang="en-US" b="1" dirty="0" smtClean="0">
                <a:solidFill>
                  <a:schemeClr val="bg1">
                    <a:lumMod val="65000"/>
                    <a:lumOff val="35000"/>
                  </a:schemeClr>
                </a:solidFill>
              </a:rPr>
              <a:t>1</a:t>
            </a:r>
            <a:r>
              <a:rPr lang="en-US" dirty="0" smtClean="0">
                <a:solidFill>
                  <a:schemeClr val="bg1">
                    <a:lumMod val="65000"/>
                    <a:lumOff val="35000"/>
                  </a:schemeClr>
                </a:solidFill>
              </a:rPr>
              <a:t> And </a:t>
            </a:r>
            <a:r>
              <a:rPr lang="en-US" dirty="0">
                <a:solidFill>
                  <a:schemeClr val="bg1">
                    <a:lumMod val="65000"/>
                    <a:lumOff val="35000"/>
                  </a:schemeClr>
                </a:solidFill>
              </a:rPr>
              <a:t>a great sign appeared in heaven: a woman clothed with the sun, with the moon under her feet, and on her head a crown of twelve stars. </a:t>
            </a:r>
            <a:r>
              <a:rPr lang="en-US" b="1" dirty="0"/>
              <a:t>2 </a:t>
            </a:r>
            <a:r>
              <a:rPr lang="en-US" dirty="0"/>
              <a:t>She was pregnant and was crying out in birth pains and the agony of giving birth. </a:t>
            </a:r>
            <a:r>
              <a:rPr lang="en-US" b="1" dirty="0"/>
              <a:t>3 </a:t>
            </a:r>
            <a:r>
              <a:rPr lang="en-US" dirty="0"/>
              <a:t>And </a:t>
            </a:r>
            <a:r>
              <a:rPr lang="en-US" b="1" u="sng" dirty="0">
                <a:solidFill>
                  <a:srgbClr val="FFFF00"/>
                </a:solidFill>
              </a:rPr>
              <a:t>another sign</a:t>
            </a:r>
            <a:r>
              <a:rPr lang="en-US" dirty="0"/>
              <a:t> appeared in heaven: behold, a </a:t>
            </a:r>
            <a:r>
              <a:rPr lang="en-US" b="1" u="sng" dirty="0">
                <a:solidFill>
                  <a:srgbClr val="FFFF00"/>
                </a:solidFill>
              </a:rPr>
              <a:t>great red dragon</a:t>
            </a:r>
            <a:r>
              <a:rPr lang="en-US" dirty="0"/>
              <a:t>, with seven heads and ten horns, and on his heads seven diadems</a:t>
            </a:r>
            <a:r>
              <a:rPr lang="en-US" dirty="0" smtClean="0"/>
              <a:t>.</a:t>
            </a:r>
          </a:p>
        </p:txBody>
      </p:sp>
    </p:spTree>
    <p:extLst>
      <p:ext uri="{BB962C8B-B14F-4D97-AF65-F5344CB8AC3E}">
        <p14:creationId xmlns:p14="http://schemas.microsoft.com/office/powerpoint/2010/main" val="176292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4" y="572310"/>
            <a:ext cx="7883359" cy="4597616"/>
          </a:xfrm>
        </p:spPr>
        <p:txBody>
          <a:bodyPr anchor="ctr">
            <a:normAutofit lnSpcReduction="10000"/>
          </a:bodyPr>
          <a:lstStyle/>
          <a:p>
            <a:pPr marL="0" indent="0">
              <a:spcBef>
                <a:spcPts val="0"/>
              </a:spcBef>
              <a:buNone/>
            </a:pPr>
            <a:r>
              <a:rPr lang="en-US" b="1" dirty="0" smtClean="0"/>
              <a:t>Revelation 12</a:t>
            </a:r>
          </a:p>
          <a:p>
            <a:pPr marL="0" indent="0">
              <a:spcBef>
                <a:spcPts val="0"/>
              </a:spcBef>
              <a:buNone/>
            </a:pPr>
            <a:r>
              <a:rPr lang="en-US" b="1" dirty="0" smtClean="0">
                <a:solidFill>
                  <a:schemeClr val="bg1">
                    <a:lumMod val="65000"/>
                    <a:lumOff val="35000"/>
                  </a:schemeClr>
                </a:solidFill>
              </a:rPr>
              <a:t>1</a:t>
            </a:r>
            <a:r>
              <a:rPr lang="en-US" dirty="0" smtClean="0">
                <a:solidFill>
                  <a:schemeClr val="bg1">
                    <a:lumMod val="65000"/>
                    <a:lumOff val="35000"/>
                  </a:schemeClr>
                </a:solidFill>
              </a:rPr>
              <a:t> And </a:t>
            </a:r>
            <a:r>
              <a:rPr lang="en-US" dirty="0">
                <a:solidFill>
                  <a:schemeClr val="bg1">
                    <a:lumMod val="65000"/>
                    <a:lumOff val="35000"/>
                  </a:schemeClr>
                </a:solidFill>
              </a:rPr>
              <a:t>a great sign appeared in heaven: a woman clothed with the sun, with the moon under her feet, and on her head a crown of twelve stars. </a:t>
            </a:r>
            <a:r>
              <a:rPr lang="en-US" b="1" dirty="0"/>
              <a:t>2 </a:t>
            </a:r>
            <a:r>
              <a:rPr lang="en-US" dirty="0"/>
              <a:t>She was pregnant and was crying out in birth pains and the agony of giving birth. </a:t>
            </a:r>
            <a:r>
              <a:rPr lang="en-US" b="1" dirty="0"/>
              <a:t>3 </a:t>
            </a:r>
            <a:r>
              <a:rPr lang="en-US" dirty="0"/>
              <a:t>And </a:t>
            </a:r>
            <a:r>
              <a:rPr lang="en-US" b="1" u="sng" dirty="0">
                <a:solidFill>
                  <a:srgbClr val="FFFF00"/>
                </a:solidFill>
              </a:rPr>
              <a:t>another sign</a:t>
            </a:r>
            <a:r>
              <a:rPr lang="en-US" dirty="0"/>
              <a:t> appeared in heaven: behold, a </a:t>
            </a:r>
            <a:r>
              <a:rPr lang="en-US" b="1" u="sng" dirty="0">
                <a:solidFill>
                  <a:srgbClr val="FFFF00"/>
                </a:solidFill>
              </a:rPr>
              <a:t>great red dragon</a:t>
            </a:r>
            <a:r>
              <a:rPr lang="en-US" dirty="0"/>
              <a:t>, with seven heads and ten horns, and on his heads </a:t>
            </a:r>
            <a:r>
              <a:rPr lang="en-US" b="1" u="sng" dirty="0">
                <a:solidFill>
                  <a:srgbClr val="FFFF00"/>
                </a:solidFill>
              </a:rPr>
              <a:t>seven diadems</a:t>
            </a:r>
            <a:r>
              <a:rPr lang="en-US" dirty="0" smtClean="0"/>
              <a:t>.</a:t>
            </a:r>
          </a:p>
        </p:txBody>
      </p:sp>
      <p:grpSp>
        <p:nvGrpSpPr>
          <p:cNvPr id="4" name="Group 3"/>
          <p:cNvGrpSpPr/>
          <p:nvPr/>
        </p:nvGrpSpPr>
        <p:grpSpPr>
          <a:xfrm>
            <a:off x="2848713" y="1240242"/>
            <a:ext cx="5866460" cy="2352521"/>
            <a:chOff x="1634484" y="1293519"/>
            <a:chExt cx="5867682" cy="2198982"/>
          </a:xfrm>
        </p:grpSpPr>
        <p:sp>
          <p:nvSpPr>
            <p:cNvPr id="5" name="Rounded Rectangular Callout 4"/>
            <p:cNvSpPr/>
            <p:nvPr/>
          </p:nvSpPr>
          <p:spPr>
            <a:xfrm>
              <a:off x="1634484" y="1293519"/>
              <a:ext cx="5867682" cy="2198982"/>
            </a:xfrm>
            <a:prstGeom prst="wedgeRoundRectCallout">
              <a:avLst>
                <a:gd name="adj1" fmla="val -42770"/>
                <a:gd name="adj2" fmla="val 92669"/>
                <a:gd name="adj3" fmla="val 16667"/>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820422" y="1363762"/>
              <a:ext cx="5570171" cy="1777584"/>
            </a:xfrm>
            <a:prstGeom prst="rect">
              <a:avLst/>
            </a:prstGeom>
            <a:noFill/>
          </p:spPr>
          <p:txBody>
            <a:bodyPr wrap="square" rtlCol="0">
              <a:spAutoFit/>
            </a:bodyPr>
            <a:lstStyle/>
            <a:p>
              <a:pPr>
                <a:lnSpc>
                  <a:spcPct val="90000"/>
                </a:lnSpc>
              </a:pPr>
              <a:r>
                <a:rPr lang="en-US" sz="3600" dirty="0" smtClean="0">
                  <a:effectLst>
                    <a:outerShdw blurRad="50800" dist="38100" dir="2700000" algn="tl" rotWithShape="0">
                      <a:prstClr val="black">
                        <a:alpha val="40000"/>
                      </a:prstClr>
                    </a:outerShdw>
                  </a:effectLst>
                </a:rPr>
                <a:t>We know that we are from God, and the whole world lies in the </a:t>
              </a:r>
              <a:r>
                <a:rPr lang="en-US" sz="3600" b="1" dirty="0" smtClean="0">
                  <a:solidFill>
                    <a:srgbClr val="FFFF00"/>
                  </a:solidFill>
                  <a:effectLst>
                    <a:outerShdw blurRad="50800" dist="38100" dir="2700000" algn="tl" rotWithShape="0">
                      <a:prstClr val="black">
                        <a:alpha val="40000"/>
                      </a:prstClr>
                    </a:outerShdw>
                  </a:effectLst>
                </a:rPr>
                <a:t>power of the evil one</a:t>
              </a:r>
              <a:r>
                <a:rPr lang="en-US" sz="3600" dirty="0" smtClean="0">
                  <a:effectLst>
                    <a:outerShdw blurRad="50800" dist="38100" dir="2700000" algn="tl" rotWithShape="0">
                      <a:prstClr val="black">
                        <a:alpha val="40000"/>
                      </a:prstClr>
                    </a:outerShdw>
                  </a:effectLst>
                </a:rPr>
                <a:t>. 1 John 5:19</a:t>
              </a:r>
              <a:endParaRPr lang="en-US" sz="3600" dirty="0">
                <a:effectLst>
                  <a:outerShdw blurRad="50800" dist="38100" dir="2700000" algn="tl" rotWithShape="0">
                    <a:prstClr val="black">
                      <a:alpha val="40000"/>
                    </a:prstClr>
                  </a:outerShdw>
                </a:effectLst>
              </a:endParaRPr>
            </a:p>
          </p:txBody>
        </p:sp>
      </p:grpSp>
    </p:spTree>
    <p:extLst>
      <p:ext uri="{BB962C8B-B14F-4D97-AF65-F5344CB8AC3E}">
        <p14:creationId xmlns:p14="http://schemas.microsoft.com/office/powerpoint/2010/main" val="372594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4" y="0"/>
            <a:ext cx="7883359" cy="5715000"/>
          </a:xfrm>
        </p:spPr>
        <p:txBody>
          <a:bodyPr anchor="ctr">
            <a:normAutofit/>
          </a:bodyPr>
          <a:lstStyle/>
          <a:p>
            <a:pPr marL="0" indent="0">
              <a:spcBef>
                <a:spcPts val="0"/>
              </a:spcBef>
              <a:buNone/>
            </a:pPr>
            <a:r>
              <a:rPr lang="en-US" b="1" dirty="0" smtClean="0"/>
              <a:t>4</a:t>
            </a:r>
            <a:r>
              <a:rPr lang="en-US" b="1" dirty="0"/>
              <a:t> </a:t>
            </a:r>
            <a:r>
              <a:rPr lang="en-US" dirty="0"/>
              <a:t>His tail swept down a third of the stars of heaven and cast them to the earth. And the dragon stood before the woman who was about to give birth, </a:t>
            </a:r>
            <a:r>
              <a:rPr lang="en-US" b="1" u="sng" dirty="0">
                <a:solidFill>
                  <a:srgbClr val="FFFF00"/>
                </a:solidFill>
              </a:rPr>
              <a:t>so that when she bore her child he might devour it</a:t>
            </a:r>
            <a:r>
              <a:rPr lang="en-US" dirty="0"/>
              <a:t>. </a:t>
            </a:r>
            <a:r>
              <a:rPr lang="en-US" b="1" dirty="0">
                <a:solidFill>
                  <a:schemeClr val="bg1"/>
                </a:solidFill>
              </a:rPr>
              <a:t>5 </a:t>
            </a:r>
            <a:r>
              <a:rPr lang="en-US" dirty="0">
                <a:solidFill>
                  <a:schemeClr val="bg1"/>
                </a:solidFill>
              </a:rPr>
              <a:t>She gave birth to a male child, one who is to rule all the nations with a rod of iron, but her child was caught up to God and to his throne, </a:t>
            </a:r>
            <a:r>
              <a:rPr lang="en-US" b="1" dirty="0">
                <a:solidFill>
                  <a:schemeClr val="bg1"/>
                </a:solidFill>
              </a:rPr>
              <a:t>6 </a:t>
            </a:r>
            <a:r>
              <a:rPr lang="en-US" dirty="0">
                <a:solidFill>
                  <a:schemeClr val="bg1"/>
                </a:solidFill>
              </a:rPr>
              <a:t>and the woman fled into the wilderness, where she has a place prepared by God, in which she is to be nourished for 1,260 days.</a:t>
            </a:r>
            <a:endParaRPr lang="en-US" dirty="0" smtClean="0">
              <a:solidFill>
                <a:schemeClr val="bg1"/>
              </a:solidFill>
            </a:endParaRPr>
          </a:p>
        </p:txBody>
      </p:sp>
      <p:grpSp>
        <p:nvGrpSpPr>
          <p:cNvPr id="4" name="Group 3"/>
          <p:cNvGrpSpPr/>
          <p:nvPr/>
        </p:nvGrpSpPr>
        <p:grpSpPr>
          <a:xfrm>
            <a:off x="2021789" y="2859088"/>
            <a:ext cx="6581834" cy="2352521"/>
            <a:chOff x="1634484" y="1293519"/>
            <a:chExt cx="5867682" cy="2198982"/>
          </a:xfrm>
        </p:grpSpPr>
        <p:sp>
          <p:nvSpPr>
            <p:cNvPr id="5" name="Rounded Rectangular Callout 4"/>
            <p:cNvSpPr/>
            <p:nvPr/>
          </p:nvSpPr>
          <p:spPr>
            <a:xfrm>
              <a:off x="1634484" y="1293519"/>
              <a:ext cx="5867682" cy="2198982"/>
            </a:xfrm>
            <a:prstGeom prst="wedgeRoundRectCallout">
              <a:avLst>
                <a:gd name="adj1" fmla="val 2926"/>
                <a:gd name="adj2" fmla="val -77809"/>
                <a:gd name="adj3" fmla="val 16667"/>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820422" y="1363762"/>
              <a:ext cx="5570171" cy="1959165"/>
            </a:xfrm>
            <a:prstGeom prst="rect">
              <a:avLst/>
            </a:prstGeom>
            <a:noFill/>
          </p:spPr>
          <p:txBody>
            <a:bodyPr wrap="square" rtlCol="0">
              <a:spAutoFit/>
            </a:bodyPr>
            <a:lstStyle/>
            <a:p>
              <a:pPr>
                <a:lnSpc>
                  <a:spcPct val="90000"/>
                </a:lnSpc>
              </a:pPr>
              <a:r>
                <a:rPr lang="en-US" sz="3600" dirty="0" smtClean="0">
                  <a:effectLst>
                    <a:outerShdw blurRad="50800" dist="38100" dir="2700000" algn="tl" rotWithShape="0">
                      <a:prstClr val="black">
                        <a:alpha val="40000"/>
                      </a:prstClr>
                    </a:outerShdw>
                  </a:effectLst>
                </a:rPr>
                <a:t>“When you serve as midwife to the Hebrew women and see them on the </a:t>
              </a:r>
              <a:r>
                <a:rPr lang="en-US" sz="3600" dirty="0" err="1" smtClean="0">
                  <a:effectLst>
                    <a:outerShdw blurRad="50800" dist="38100" dir="2700000" algn="tl" rotWithShape="0">
                      <a:prstClr val="black">
                        <a:alpha val="40000"/>
                      </a:prstClr>
                    </a:outerShdw>
                  </a:effectLst>
                </a:rPr>
                <a:t>birthstool</a:t>
              </a:r>
              <a:r>
                <a:rPr lang="en-US" sz="3600" dirty="0" smtClean="0">
                  <a:effectLst>
                    <a:outerShdw blurRad="50800" dist="38100" dir="2700000" algn="tl" rotWithShape="0">
                      <a:prstClr val="black">
                        <a:alpha val="40000"/>
                      </a:prstClr>
                    </a:outerShdw>
                  </a:effectLst>
                </a:rPr>
                <a:t>, if it is a son, </a:t>
              </a:r>
              <a:r>
                <a:rPr lang="en-US" sz="3600" b="1" dirty="0" smtClean="0">
                  <a:solidFill>
                    <a:srgbClr val="FFFF00"/>
                  </a:solidFill>
                  <a:effectLst>
                    <a:outerShdw blurRad="50800" dist="38100" dir="2700000" algn="tl" rotWithShape="0">
                      <a:prstClr val="black">
                        <a:alpha val="40000"/>
                      </a:prstClr>
                    </a:outerShdw>
                  </a:effectLst>
                </a:rPr>
                <a:t>you shall kill him</a:t>
              </a:r>
              <a:r>
                <a:rPr lang="en-US" sz="3600" dirty="0" smtClean="0">
                  <a:effectLst>
                    <a:outerShdw blurRad="50800" dist="38100" dir="2700000" algn="tl" rotWithShape="0">
                      <a:prstClr val="black">
                        <a:alpha val="40000"/>
                      </a:prstClr>
                    </a:outerShdw>
                  </a:effectLst>
                </a:rPr>
                <a:t>…” Ex 3:16</a:t>
              </a:r>
              <a:endParaRPr lang="en-US" sz="3600" dirty="0">
                <a:effectLst>
                  <a:outerShdw blurRad="50800" dist="38100" dir="2700000" algn="tl" rotWithShape="0">
                    <a:prstClr val="black">
                      <a:alpha val="40000"/>
                    </a:prstClr>
                  </a:outerShdw>
                </a:effectLst>
              </a:endParaRPr>
            </a:p>
          </p:txBody>
        </p:sp>
      </p:grpSp>
    </p:spTree>
    <p:extLst>
      <p:ext uri="{BB962C8B-B14F-4D97-AF65-F5344CB8AC3E}">
        <p14:creationId xmlns:p14="http://schemas.microsoft.com/office/powerpoint/2010/main" val="156149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4" y="0"/>
            <a:ext cx="7883359" cy="5715000"/>
          </a:xfrm>
        </p:spPr>
        <p:txBody>
          <a:bodyPr anchor="ctr">
            <a:normAutofit/>
          </a:bodyPr>
          <a:lstStyle/>
          <a:p>
            <a:pPr marL="0" indent="0">
              <a:spcBef>
                <a:spcPts val="0"/>
              </a:spcBef>
              <a:buNone/>
            </a:pPr>
            <a:r>
              <a:rPr lang="en-US" b="1" dirty="0" smtClean="0">
                <a:solidFill>
                  <a:schemeClr val="bg1">
                    <a:lumMod val="65000"/>
                    <a:lumOff val="35000"/>
                  </a:schemeClr>
                </a:solidFill>
              </a:rPr>
              <a:t>4</a:t>
            </a:r>
            <a:r>
              <a:rPr lang="en-US" b="1" dirty="0">
                <a:solidFill>
                  <a:schemeClr val="bg1">
                    <a:lumMod val="65000"/>
                    <a:lumOff val="35000"/>
                  </a:schemeClr>
                </a:solidFill>
              </a:rPr>
              <a:t> </a:t>
            </a:r>
            <a:r>
              <a:rPr lang="en-US" dirty="0">
                <a:solidFill>
                  <a:schemeClr val="bg1">
                    <a:lumMod val="65000"/>
                    <a:lumOff val="35000"/>
                  </a:schemeClr>
                </a:solidFill>
              </a:rPr>
              <a:t>His tail swept down a third of the stars of heaven and cast them to the earth. And the dragon stood before the woman who was about to give birth, so that when she bore her child he might devour it. </a:t>
            </a:r>
            <a:r>
              <a:rPr lang="en-US" b="1" dirty="0"/>
              <a:t>5 </a:t>
            </a:r>
            <a:r>
              <a:rPr lang="en-US" dirty="0"/>
              <a:t>She gave birth to a male child, one who is to rule all the nations with a rod of iron, but her child was caught up to God and to his throne, </a:t>
            </a:r>
            <a:r>
              <a:rPr lang="en-US" b="1" dirty="0"/>
              <a:t>6 </a:t>
            </a:r>
            <a:r>
              <a:rPr lang="en-US" dirty="0"/>
              <a:t>and the woman fled into the wilderness, where she has a place prepared by God, in which she is to be nourished for 1,260 days.</a:t>
            </a:r>
            <a:endParaRPr lang="en-US" dirty="0" smtClean="0"/>
          </a:p>
        </p:txBody>
      </p:sp>
    </p:spTree>
    <p:extLst>
      <p:ext uri="{BB962C8B-B14F-4D97-AF65-F5344CB8AC3E}">
        <p14:creationId xmlns:p14="http://schemas.microsoft.com/office/powerpoint/2010/main" val="301757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4" y="0"/>
            <a:ext cx="7883359" cy="5715000"/>
          </a:xfrm>
        </p:spPr>
        <p:txBody>
          <a:bodyPr anchor="ctr">
            <a:normAutofit/>
          </a:bodyPr>
          <a:lstStyle/>
          <a:p>
            <a:pPr marL="0" indent="0">
              <a:spcBef>
                <a:spcPts val="0"/>
              </a:spcBef>
              <a:buNone/>
            </a:pPr>
            <a:r>
              <a:rPr lang="en-US" b="1" dirty="0" smtClean="0">
                <a:solidFill>
                  <a:schemeClr val="bg1">
                    <a:lumMod val="65000"/>
                    <a:lumOff val="35000"/>
                  </a:schemeClr>
                </a:solidFill>
              </a:rPr>
              <a:t>4</a:t>
            </a:r>
            <a:r>
              <a:rPr lang="en-US" b="1" dirty="0">
                <a:solidFill>
                  <a:schemeClr val="bg1">
                    <a:lumMod val="65000"/>
                    <a:lumOff val="35000"/>
                  </a:schemeClr>
                </a:solidFill>
              </a:rPr>
              <a:t> </a:t>
            </a:r>
            <a:r>
              <a:rPr lang="en-US" dirty="0">
                <a:solidFill>
                  <a:schemeClr val="bg1">
                    <a:lumMod val="65000"/>
                    <a:lumOff val="35000"/>
                  </a:schemeClr>
                </a:solidFill>
              </a:rPr>
              <a:t>His tail swept down a third of the stars of heaven and cast them to the earth. And the dragon stood before the woman who was about to give birth, so that when she bore her child he might devour it. </a:t>
            </a:r>
            <a:r>
              <a:rPr lang="en-US" b="1" dirty="0"/>
              <a:t>5 </a:t>
            </a:r>
            <a:r>
              <a:rPr lang="en-US" dirty="0"/>
              <a:t>She gave birth to a </a:t>
            </a:r>
            <a:r>
              <a:rPr lang="en-US" b="1" u="sng" dirty="0">
                <a:solidFill>
                  <a:srgbClr val="FFFF00"/>
                </a:solidFill>
              </a:rPr>
              <a:t>male child</a:t>
            </a:r>
            <a:r>
              <a:rPr lang="en-US" dirty="0"/>
              <a:t>, one who is to rule all the nations with a rod of iron, but her child was caught up to God and to his throne, </a:t>
            </a:r>
            <a:r>
              <a:rPr lang="en-US" b="1" dirty="0"/>
              <a:t>6 </a:t>
            </a:r>
            <a:r>
              <a:rPr lang="en-US" dirty="0"/>
              <a:t>and the woman fled into the wilderness, where she has a place prepared by God, in which she is to be nourished for 1,260 days.</a:t>
            </a:r>
            <a:endParaRPr lang="en-US" dirty="0" smtClean="0"/>
          </a:p>
        </p:txBody>
      </p:sp>
    </p:spTree>
    <p:extLst>
      <p:ext uri="{BB962C8B-B14F-4D97-AF65-F5344CB8AC3E}">
        <p14:creationId xmlns:p14="http://schemas.microsoft.com/office/powerpoint/2010/main" val="121283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4" y="0"/>
            <a:ext cx="7883359" cy="5715000"/>
          </a:xfrm>
        </p:spPr>
        <p:txBody>
          <a:bodyPr anchor="ctr">
            <a:normAutofit/>
          </a:bodyPr>
          <a:lstStyle/>
          <a:p>
            <a:pPr marL="0" indent="0">
              <a:spcBef>
                <a:spcPts val="0"/>
              </a:spcBef>
              <a:buNone/>
            </a:pPr>
            <a:r>
              <a:rPr lang="en-US" b="1" dirty="0" smtClean="0">
                <a:solidFill>
                  <a:schemeClr val="bg1">
                    <a:lumMod val="65000"/>
                    <a:lumOff val="35000"/>
                  </a:schemeClr>
                </a:solidFill>
              </a:rPr>
              <a:t>4</a:t>
            </a:r>
            <a:r>
              <a:rPr lang="en-US" b="1" dirty="0">
                <a:solidFill>
                  <a:schemeClr val="bg1">
                    <a:lumMod val="65000"/>
                    <a:lumOff val="35000"/>
                  </a:schemeClr>
                </a:solidFill>
              </a:rPr>
              <a:t> </a:t>
            </a:r>
            <a:r>
              <a:rPr lang="en-US" dirty="0">
                <a:solidFill>
                  <a:schemeClr val="bg1">
                    <a:lumMod val="65000"/>
                    <a:lumOff val="35000"/>
                  </a:schemeClr>
                </a:solidFill>
              </a:rPr>
              <a:t>His tail swept down a third of the stars of heaven and cast them to the earth. And the dragon stood before the woman who was about to give birth, so that when she bore her child he might devour it. </a:t>
            </a:r>
            <a:r>
              <a:rPr lang="en-US" b="1" dirty="0"/>
              <a:t>5 </a:t>
            </a:r>
            <a:r>
              <a:rPr lang="en-US" dirty="0"/>
              <a:t>She gave birth to a </a:t>
            </a:r>
            <a:r>
              <a:rPr lang="en-US" b="1" u="sng" dirty="0">
                <a:solidFill>
                  <a:srgbClr val="FFFF00"/>
                </a:solidFill>
              </a:rPr>
              <a:t>male child</a:t>
            </a:r>
            <a:r>
              <a:rPr lang="en-US" dirty="0"/>
              <a:t>, one who is to rule all the nations with a </a:t>
            </a:r>
            <a:r>
              <a:rPr lang="en-US" b="1" u="sng" dirty="0">
                <a:solidFill>
                  <a:srgbClr val="FFFF00"/>
                </a:solidFill>
              </a:rPr>
              <a:t>rod of iron</a:t>
            </a:r>
            <a:r>
              <a:rPr lang="en-US" dirty="0"/>
              <a:t>, but her child was caught up to God and to his throne, </a:t>
            </a:r>
            <a:r>
              <a:rPr lang="en-US" b="1" dirty="0"/>
              <a:t>6 </a:t>
            </a:r>
            <a:r>
              <a:rPr lang="en-US" dirty="0"/>
              <a:t>and the woman fled into the wilderness, where she has a place prepared by God, in which she is to be nourished for 1,260 days.</a:t>
            </a:r>
            <a:endParaRPr lang="en-US" dirty="0" smtClean="0"/>
          </a:p>
        </p:txBody>
      </p:sp>
      <p:grpSp>
        <p:nvGrpSpPr>
          <p:cNvPr id="4" name="Group 3"/>
          <p:cNvGrpSpPr/>
          <p:nvPr/>
        </p:nvGrpSpPr>
        <p:grpSpPr>
          <a:xfrm>
            <a:off x="3997119" y="367633"/>
            <a:ext cx="4521214" cy="2857498"/>
            <a:chOff x="1634484" y="1293519"/>
            <a:chExt cx="5867681" cy="2198982"/>
          </a:xfrm>
        </p:grpSpPr>
        <p:sp>
          <p:nvSpPr>
            <p:cNvPr id="5" name="Rounded Rectangular Callout 4"/>
            <p:cNvSpPr/>
            <p:nvPr/>
          </p:nvSpPr>
          <p:spPr>
            <a:xfrm>
              <a:off x="1634484" y="1293519"/>
              <a:ext cx="5867681" cy="2198982"/>
            </a:xfrm>
            <a:prstGeom prst="wedgeRoundRectCallout">
              <a:avLst>
                <a:gd name="adj1" fmla="val -69749"/>
                <a:gd name="adj2" fmla="val 40944"/>
                <a:gd name="adj3" fmla="val 16667"/>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820421" y="1363762"/>
              <a:ext cx="5570170" cy="1996636"/>
            </a:xfrm>
            <a:prstGeom prst="rect">
              <a:avLst/>
            </a:prstGeom>
            <a:noFill/>
          </p:spPr>
          <p:txBody>
            <a:bodyPr wrap="square" rtlCol="0">
              <a:spAutoFit/>
            </a:bodyPr>
            <a:lstStyle/>
            <a:p>
              <a:pPr>
                <a:lnSpc>
                  <a:spcPct val="90000"/>
                </a:lnSpc>
              </a:pPr>
              <a:r>
                <a:rPr lang="en-US" sz="3600" dirty="0" smtClean="0">
                  <a:effectLst>
                    <a:outerShdw blurRad="50800" dist="38100" dir="2700000" algn="tl" rotWithShape="0">
                      <a:prstClr val="black">
                        <a:alpha val="40000"/>
                      </a:prstClr>
                    </a:outerShdw>
                  </a:effectLst>
                </a:rPr>
                <a:t>“You shall break them with a </a:t>
              </a:r>
              <a:r>
                <a:rPr lang="en-US" sz="3600" b="1" dirty="0" smtClean="0">
                  <a:solidFill>
                    <a:srgbClr val="FFFF00"/>
                  </a:solidFill>
                  <a:effectLst>
                    <a:outerShdw blurRad="50800" dist="38100" dir="2700000" algn="tl" rotWithShape="0">
                      <a:prstClr val="black">
                        <a:alpha val="40000"/>
                      </a:prstClr>
                    </a:outerShdw>
                  </a:effectLst>
                </a:rPr>
                <a:t>rod of iron </a:t>
              </a:r>
              <a:r>
                <a:rPr lang="en-US" sz="3600" dirty="0" smtClean="0">
                  <a:effectLst>
                    <a:outerShdw blurRad="50800" dist="38100" dir="2700000" algn="tl" rotWithShape="0">
                      <a:prstClr val="black">
                        <a:alpha val="40000"/>
                      </a:prstClr>
                    </a:outerShdw>
                  </a:effectLst>
                </a:rPr>
                <a:t>and dash them in pieces like a potter’s vessel.” Psalm 2:9</a:t>
              </a:r>
              <a:endParaRPr lang="en-US" sz="3600" dirty="0">
                <a:effectLst>
                  <a:outerShdw blurRad="50800" dist="38100" dir="2700000" algn="tl" rotWithShape="0">
                    <a:prstClr val="black">
                      <a:alpha val="40000"/>
                    </a:prstClr>
                  </a:outerShdw>
                </a:effectLst>
              </a:endParaRPr>
            </a:p>
          </p:txBody>
        </p:sp>
      </p:grpSp>
    </p:spTree>
    <p:extLst>
      <p:ext uri="{BB962C8B-B14F-4D97-AF65-F5344CB8AC3E}">
        <p14:creationId xmlns:p14="http://schemas.microsoft.com/office/powerpoint/2010/main" val="368395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4" y="0"/>
            <a:ext cx="7883359" cy="5715000"/>
          </a:xfrm>
        </p:spPr>
        <p:txBody>
          <a:bodyPr anchor="ctr">
            <a:normAutofit/>
          </a:bodyPr>
          <a:lstStyle/>
          <a:p>
            <a:pPr marL="0" indent="0">
              <a:spcBef>
                <a:spcPts val="0"/>
              </a:spcBef>
              <a:buNone/>
            </a:pPr>
            <a:r>
              <a:rPr lang="en-US" b="1" dirty="0" smtClean="0">
                <a:solidFill>
                  <a:schemeClr val="bg1">
                    <a:lumMod val="65000"/>
                    <a:lumOff val="35000"/>
                  </a:schemeClr>
                </a:solidFill>
              </a:rPr>
              <a:t>4</a:t>
            </a:r>
            <a:r>
              <a:rPr lang="en-US" b="1" dirty="0">
                <a:solidFill>
                  <a:schemeClr val="bg1">
                    <a:lumMod val="65000"/>
                    <a:lumOff val="35000"/>
                  </a:schemeClr>
                </a:solidFill>
              </a:rPr>
              <a:t> </a:t>
            </a:r>
            <a:r>
              <a:rPr lang="en-US" dirty="0">
                <a:solidFill>
                  <a:schemeClr val="bg1">
                    <a:lumMod val="65000"/>
                    <a:lumOff val="35000"/>
                  </a:schemeClr>
                </a:solidFill>
              </a:rPr>
              <a:t>His tail swept down a third of the stars of heaven and cast them to the earth. And the dragon stood before the woman who was about to give birth, so that when she bore her child he might devour it. </a:t>
            </a:r>
            <a:r>
              <a:rPr lang="en-US" b="1" dirty="0"/>
              <a:t>5 </a:t>
            </a:r>
            <a:r>
              <a:rPr lang="en-US" dirty="0"/>
              <a:t>She gave birth to a </a:t>
            </a:r>
            <a:r>
              <a:rPr lang="en-US" b="1" u="sng" dirty="0">
                <a:solidFill>
                  <a:srgbClr val="FFFF00"/>
                </a:solidFill>
              </a:rPr>
              <a:t>male child</a:t>
            </a:r>
            <a:r>
              <a:rPr lang="en-US" dirty="0"/>
              <a:t>, one who is to rule all the nations with a </a:t>
            </a:r>
            <a:r>
              <a:rPr lang="en-US" b="1" u="sng" dirty="0">
                <a:solidFill>
                  <a:srgbClr val="FFFF00"/>
                </a:solidFill>
              </a:rPr>
              <a:t>rod of iron</a:t>
            </a:r>
            <a:r>
              <a:rPr lang="en-US" dirty="0"/>
              <a:t>, but her child was </a:t>
            </a:r>
            <a:r>
              <a:rPr lang="en-US" b="1" u="sng" dirty="0">
                <a:solidFill>
                  <a:srgbClr val="FFFF00"/>
                </a:solidFill>
              </a:rPr>
              <a:t>caught up to God and to his throne</a:t>
            </a:r>
            <a:r>
              <a:rPr lang="en-US" dirty="0"/>
              <a:t>, </a:t>
            </a:r>
            <a:r>
              <a:rPr lang="en-US" b="1" dirty="0"/>
              <a:t>6 </a:t>
            </a:r>
            <a:r>
              <a:rPr lang="en-US" dirty="0"/>
              <a:t>and the woman fled into the wilderness, where she has a place prepared by God, in which she is to be nourished for 1,260 days.</a:t>
            </a:r>
            <a:endParaRPr lang="en-US" dirty="0" smtClean="0"/>
          </a:p>
        </p:txBody>
      </p:sp>
      <p:grpSp>
        <p:nvGrpSpPr>
          <p:cNvPr id="4" name="Group 3"/>
          <p:cNvGrpSpPr/>
          <p:nvPr/>
        </p:nvGrpSpPr>
        <p:grpSpPr>
          <a:xfrm>
            <a:off x="769902" y="272620"/>
            <a:ext cx="5866460" cy="2352521"/>
            <a:chOff x="1634484" y="1293519"/>
            <a:chExt cx="5867682" cy="2198982"/>
          </a:xfrm>
        </p:grpSpPr>
        <p:sp>
          <p:nvSpPr>
            <p:cNvPr id="5" name="Rounded Rectangular Callout 4"/>
            <p:cNvSpPr/>
            <p:nvPr/>
          </p:nvSpPr>
          <p:spPr>
            <a:xfrm>
              <a:off x="1634484" y="1293519"/>
              <a:ext cx="5867682" cy="2198982"/>
            </a:xfrm>
            <a:prstGeom prst="wedgeRoundRectCallout">
              <a:avLst>
                <a:gd name="adj1" fmla="val -10300"/>
                <a:gd name="adj2" fmla="val 86987"/>
                <a:gd name="adj3" fmla="val 16667"/>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820422" y="1363762"/>
              <a:ext cx="5570171" cy="1959165"/>
            </a:xfrm>
            <a:prstGeom prst="rect">
              <a:avLst/>
            </a:prstGeom>
            <a:noFill/>
          </p:spPr>
          <p:txBody>
            <a:bodyPr wrap="square" rtlCol="0">
              <a:spAutoFit/>
            </a:bodyPr>
            <a:lstStyle/>
            <a:p>
              <a:pPr>
                <a:lnSpc>
                  <a:spcPct val="90000"/>
                </a:lnSpc>
              </a:pPr>
              <a:r>
                <a:rPr lang="en-US" sz="3600" dirty="0" smtClean="0">
                  <a:effectLst>
                    <a:outerShdw blurRad="50800" dist="38100" dir="2700000" algn="tl" rotWithShape="0">
                      <a:prstClr val="black">
                        <a:alpha val="40000"/>
                      </a:prstClr>
                    </a:outerShdw>
                  </a:effectLst>
                </a:rPr>
                <a:t>The LORD says to my Lord: “</a:t>
              </a:r>
              <a:r>
                <a:rPr lang="en-US" sz="3600" b="1" dirty="0" smtClean="0">
                  <a:solidFill>
                    <a:srgbClr val="FFFF00"/>
                  </a:solidFill>
                  <a:effectLst>
                    <a:outerShdw blurRad="50800" dist="38100" dir="2700000" algn="tl" rotWithShape="0">
                      <a:prstClr val="black">
                        <a:alpha val="40000"/>
                      </a:prstClr>
                    </a:outerShdw>
                  </a:effectLst>
                </a:rPr>
                <a:t>Sit at my right hand</a:t>
              </a:r>
              <a:r>
                <a:rPr lang="en-US" sz="3600" dirty="0" smtClean="0">
                  <a:effectLst>
                    <a:outerShdw blurRad="50800" dist="38100" dir="2700000" algn="tl" rotWithShape="0">
                      <a:prstClr val="black">
                        <a:alpha val="40000"/>
                      </a:prstClr>
                    </a:outerShdw>
                  </a:effectLst>
                </a:rPr>
                <a:t>, until I make your enemies your footstool.” </a:t>
              </a:r>
              <a:r>
                <a:rPr lang="en-US" sz="3600" dirty="0" err="1" smtClean="0">
                  <a:effectLst>
                    <a:outerShdw blurRad="50800" dist="38100" dir="2700000" algn="tl" rotWithShape="0">
                      <a:prstClr val="black">
                        <a:alpha val="40000"/>
                      </a:prstClr>
                    </a:outerShdw>
                  </a:effectLst>
                </a:rPr>
                <a:t>Psa</a:t>
              </a:r>
              <a:r>
                <a:rPr lang="en-US" sz="3600" dirty="0" smtClean="0">
                  <a:effectLst>
                    <a:outerShdw blurRad="50800" dist="38100" dir="2700000" algn="tl" rotWithShape="0">
                      <a:prstClr val="black">
                        <a:alpha val="40000"/>
                      </a:prstClr>
                    </a:outerShdw>
                  </a:effectLst>
                </a:rPr>
                <a:t> 110:1</a:t>
              </a:r>
              <a:endParaRPr lang="en-US" sz="3600" dirty="0">
                <a:effectLst>
                  <a:outerShdw blurRad="50800" dist="38100" dir="2700000" algn="tl" rotWithShape="0">
                    <a:prstClr val="black">
                      <a:alpha val="40000"/>
                    </a:prstClr>
                  </a:outerShdw>
                </a:effectLst>
              </a:endParaRPr>
            </a:p>
          </p:txBody>
        </p:sp>
      </p:grpSp>
    </p:spTree>
    <p:extLst>
      <p:ext uri="{BB962C8B-B14F-4D97-AF65-F5344CB8AC3E}">
        <p14:creationId xmlns:p14="http://schemas.microsoft.com/office/powerpoint/2010/main" val="132156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4" y="0"/>
            <a:ext cx="7883359" cy="5715000"/>
          </a:xfrm>
        </p:spPr>
        <p:txBody>
          <a:bodyPr anchor="ctr">
            <a:normAutofit/>
          </a:bodyPr>
          <a:lstStyle/>
          <a:p>
            <a:pPr marL="0" indent="0">
              <a:spcBef>
                <a:spcPts val="0"/>
              </a:spcBef>
              <a:buNone/>
            </a:pPr>
            <a:r>
              <a:rPr lang="en-US" b="1" dirty="0" smtClean="0">
                <a:solidFill>
                  <a:schemeClr val="bg1">
                    <a:lumMod val="65000"/>
                    <a:lumOff val="35000"/>
                  </a:schemeClr>
                </a:solidFill>
              </a:rPr>
              <a:t>4</a:t>
            </a:r>
            <a:r>
              <a:rPr lang="en-US" b="1" dirty="0">
                <a:solidFill>
                  <a:schemeClr val="bg1">
                    <a:lumMod val="65000"/>
                    <a:lumOff val="35000"/>
                  </a:schemeClr>
                </a:solidFill>
              </a:rPr>
              <a:t> </a:t>
            </a:r>
            <a:r>
              <a:rPr lang="en-US" dirty="0">
                <a:solidFill>
                  <a:schemeClr val="bg1">
                    <a:lumMod val="65000"/>
                    <a:lumOff val="35000"/>
                  </a:schemeClr>
                </a:solidFill>
              </a:rPr>
              <a:t>His tail swept down a third of the stars of heaven and cast them to the earth. And the dragon stood before the woman who was about to give birth, so that when she bore her child he might devour it. </a:t>
            </a:r>
            <a:r>
              <a:rPr lang="en-US" b="1" dirty="0"/>
              <a:t>5 </a:t>
            </a:r>
            <a:r>
              <a:rPr lang="en-US" dirty="0"/>
              <a:t>She gave birth to a </a:t>
            </a:r>
            <a:r>
              <a:rPr lang="en-US" b="1" u="sng" dirty="0">
                <a:solidFill>
                  <a:srgbClr val="FFFF00"/>
                </a:solidFill>
              </a:rPr>
              <a:t>male child</a:t>
            </a:r>
            <a:r>
              <a:rPr lang="en-US" dirty="0"/>
              <a:t>, one who is to rule all the nations with a </a:t>
            </a:r>
            <a:r>
              <a:rPr lang="en-US" b="1" u="sng" dirty="0">
                <a:solidFill>
                  <a:srgbClr val="FFFF00"/>
                </a:solidFill>
              </a:rPr>
              <a:t>rod of iron</a:t>
            </a:r>
            <a:r>
              <a:rPr lang="en-US" dirty="0"/>
              <a:t>, but her child was </a:t>
            </a:r>
            <a:r>
              <a:rPr lang="en-US" b="1" u="sng" dirty="0">
                <a:solidFill>
                  <a:srgbClr val="FFFF00"/>
                </a:solidFill>
              </a:rPr>
              <a:t>caught up to God and to his throne</a:t>
            </a:r>
            <a:r>
              <a:rPr lang="en-US" dirty="0"/>
              <a:t>, </a:t>
            </a:r>
            <a:r>
              <a:rPr lang="en-US" b="1" dirty="0"/>
              <a:t>6 </a:t>
            </a:r>
            <a:r>
              <a:rPr lang="en-US" dirty="0"/>
              <a:t>and the woman fled into the wilderness, </a:t>
            </a:r>
            <a:r>
              <a:rPr lang="en-US" b="1" u="sng" dirty="0">
                <a:solidFill>
                  <a:srgbClr val="FFFF00"/>
                </a:solidFill>
              </a:rPr>
              <a:t>where she has a place prepared by God</a:t>
            </a:r>
            <a:r>
              <a:rPr lang="en-US" dirty="0"/>
              <a:t>, in which she is to be nourished for 1,260 days.</a:t>
            </a:r>
            <a:endParaRPr lang="en-US" dirty="0" smtClean="0"/>
          </a:p>
        </p:txBody>
      </p:sp>
    </p:spTree>
    <p:extLst>
      <p:ext uri="{BB962C8B-B14F-4D97-AF65-F5344CB8AC3E}">
        <p14:creationId xmlns:p14="http://schemas.microsoft.com/office/powerpoint/2010/main" val="310477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4" y="0"/>
            <a:ext cx="7883359" cy="5715000"/>
          </a:xfrm>
        </p:spPr>
        <p:txBody>
          <a:bodyPr anchor="ctr">
            <a:normAutofit/>
          </a:bodyPr>
          <a:lstStyle/>
          <a:p>
            <a:pPr marL="0" indent="0">
              <a:spcBef>
                <a:spcPts val="0"/>
              </a:spcBef>
              <a:buNone/>
            </a:pPr>
            <a:r>
              <a:rPr lang="en-US" b="1" dirty="0"/>
              <a:t>7 </a:t>
            </a:r>
            <a:r>
              <a:rPr lang="en-US" dirty="0"/>
              <a:t>Now war arose in heaven, Michael and his angels fighting against the dragon. </a:t>
            </a:r>
            <a:r>
              <a:rPr lang="en-US" dirty="0">
                <a:solidFill>
                  <a:schemeClr val="bg1"/>
                </a:solidFill>
              </a:rPr>
              <a:t>And the dragon and his angels fought back, </a:t>
            </a:r>
            <a:r>
              <a:rPr lang="en-US" b="1" dirty="0">
                <a:solidFill>
                  <a:schemeClr val="bg1"/>
                </a:solidFill>
              </a:rPr>
              <a:t>8 </a:t>
            </a:r>
            <a:r>
              <a:rPr lang="en-US" dirty="0">
                <a:solidFill>
                  <a:schemeClr val="bg1"/>
                </a:solidFill>
              </a:rPr>
              <a:t>but he was defeated, and there was no longer any place for them in heaven. </a:t>
            </a:r>
            <a:r>
              <a:rPr lang="en-US" b="1" dirty="0">
                <a:solidFill>
                  <a:schemeClr val="bg1"/>
                </a:solidFill>
              </a:rPr>
              <a:t>9 </a:t>
            </a:r>
            <a:r>
              <a:rPr lang="en-US" dirty="0">
                <a:solidFill>
                  <a:schemeClr val="bg1"/>
                </a:solidFill>
              </a:rPr>
              <a:t>And the great dragon was thrown down, that ancient serpent, who is called the devil and Satan, the deceiver of the whole world—he was thrown down to the earth, and his angels were thrown down with him. </a:t>
            </a:r>
            <a:endParaRPr lang="en-US" dirty="0" smtClean="0">
              <a:solidFill>
                <a:schemeClr val="bg1"/>
              </a:solidFill>
            </a:endParaRPr>
          </a:p>
        </p:txBody>
      </p:sp>
    </p:spTree>
    <p:extLst>
      <p:ext uri="{BB962C8B-B14F-4D97-AF65-F5344CB8AC3E}">
        <p14:creationId xmlns:p14="http://schemas.microsoft.com/office/powerpoint/2010/main" val="384132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5715000"/>
          </a:xfrm>
          <a:prstGeom prst="rect">
            <a:avLst/>
          </a:prstGeom>
        </p:spPr>
      </p:pic>
      <p:sp>
        <p:nvSpPr>
          <p:cNvPr id="4" name="TextBox 3"/>
          <p:cNvSpPr txBox="1"/>
          <p:nvPr/>
        </p:nvSpPr>
        <p:spPr>
          <a:xfrm>
            <a:off x="384307" y="1630547"/>
            <a:ext cx="8408803" cy="2457083"/>
          </a:xfrm>
          <a:prstGeom prst="rect">
            <a:avLst/>
          </a:prstGeom>
          <a:noFill/>
        </p:spPr>
        <p:txBody>
          <a:bodyPr wrap="square" bIns="0" rtlCol="0" anchor="ctr" anchorCtr="1">
            <a:spAutoFit/>
          </a:bodyPr>
          <a:lstStyle/>
          <a:p>
            <a:pPr algn="ctr">
              <a:lnSpc>
                <a:spcPct val="90000"/>
              </a:lnSpc>
              <a:spcBef>
                <a:spcPts val="1800"/>
              </a:spcBef>
            </a:pPr>
            <a:r>
              <a:rPr lang="en-US" sz="6000" b="1" dirty="0" smtClean="0">
                <a:solidFill>
                  <a:srgbClr val="FFFF00"/>
                </a:solidFill>
                <a:latin typeface="Century Gothic"/>
                <a:cs typeface="Century Gothic"/>
              </a:rPr>
              <a:t>Revelation</a:t>
            </a:r>
          </a:p>
          <a:p>
            <a:pPr algn="ctr">
              <a:lnSpc>
                <a:spcPct val="90000"/>
              </a:lnSpc>
              <a:spcBef>
                <a:spcPts val="3600"/>
              </a:spcBef>
            </a:pPr>
            <a:r>
              <a:rPr lang="en-US" sz="4000" dirty="0" smtClean="0">
                <a:latin typeface="Century Gothic"/>
                <a:cs typeface="Century Gothic"/>
              </a:rPr>
              <a:t>The Constant Struggle Between Good and Evil</a:t>
            </a:r>
            <a:endParaRPr lang="en-US" sz="4000" dirty="0">
              <a:latin typeface="Century Gothic"/>
              <a:cs typeface="Century Gothic"/>
            </a:endParaRPr>
          </a:p>
        </p:txBody>
      </p:sp>
      <p:cxnSp>
        <p:nvCxnSpPr>
          <p:cNvPr id="6" name="Straight Connector 5"/>
          <p:cNvCxnSpPr/>
          <p:nvPr/>
        </p:nvCxnSpPr>
        <p:spPr>
          <a:xfrm>
            <a:off x="1587355" y="2673684"/>
            <a:ext cx="5814732" cy="16711"/>
          </a:xfrm>
          <a:prstGeom prst="line">
            <a:avLst/>
          </a:prstGeom>
          <a:ln w="6350" cmpd="sng">
            <a:solidFill>
              <a:srgbClr val="4F81B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980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4" y="0"/>
            <a:ext cx="7883359" cy="5715000"/>
          </a:xfrm>
        </p:spPr>
        <p:txBody>
          <a:bodyPr anchor="ctr">
            <a:normAutofit/>
          </a:bodyPr>
          <a:lstStyle/>
          <a:p>
            <a:pPr marL="0" indent="0">
              <a:spcBef>
                <a:spcPts val="0"/>
              </a:spcBef>
              <a:buNone/>
            </a:pPr>
            <a:r>
              <a:rPr lang="en-US" b="1" dirty="0"/>
              <a:t>7 </a:t>
            </a:r>
            <a:r>
              <a:rPr lang="en-US" dirty="0"/>
              <a:t>Now </a:t>
            </a:r>
            <a:r>
              <a:rPr lang="en-US" b="1" u="sng" dirty="0">
                <a:solidFill>
                  <a:srgbClr val="FFFF00"/>
                </a:solidFill>
              </a:rPr>
              <a:t>war arose in heaven</a:t>
            </a:r>
            <a:r>
              <a:rPr lang="en-US" dirty="0"/>
              <a:t>, Michael and his angels fighting against the dragon. </a:t>
            </a:r>
            <a:r>
              <a:rPr lang="en-US" dirty="0">
                <a:solidFill>
                  <a:schemeClr val="bg1"/>
                </a:solidFill>
              </a:rPr>
              <a:t>And the dragon and his angels fought back, </a:t>
            </a:r>
            <a:r>
              <a:rPr lang="en-US" b="1" dirty="0">
                <a:solidFill>
                  <a:schemeClr val="bg1"/>
                </a:solidFill>
              </a:rPr>
              <a:t>8 </a:t>
            </a:r>
            <a:r>
              <a:rPr lang="en-US" dirty="0">
                <a:solidFill>
                  <a:schemeClr val="bg1"/>
                </a:solidFill>
              </a:rPr>
              <a:t>but he was defeated, and there was no longer any place for them in heaven. </a:t>
            </a:r>
            <a:r>
              <a:rPr lang="en-US" b="1" dirty="0">
                <a:solidFill>
                  <a:schemeClr val="bg1"/>
                </a:solidFill>
              </a:rPr>
              <a:t>9 </a:t>
            </a:r>
            <a:r>
              <a:rPr lang="en-US" dirty="0">
                <a:solidFill>
                  <a:schemeClr val="bg1"/>
                </a:solidFill>
              </a:rPr>
              <a:t>And the great dragon was thrown down, that ancient serpent, who is called the devil and Satan, the deceiver of the whole world—he was thrown down to the earth, and his angels were thrown down with him. </a:t>
            </a:r>
            <a:endParaRPr lang="en-US" dirty="0" smtClean="0">
              <a:solidFill>
                <a:schemeClr val="bg1"/>
              </a:solidFill>
            </a:endParaRPr>
          </a:p>
        </p:txBody>
      </p:sp>
    </p:spTree>
    <p:extLst>
      <p:ext uri="{BB962C8B-B14F-4D97-AF65-F5344CB8AC3E}">
        <p14:creationId xmlns:p14="http://schemas.microsoft.com/office/powerpoint/2010/main" val="403525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4" y="0"/>
            <a:ext cx="7883359" cy="5715000"/>
          </a:xfrm>
        </p:spPr>
        <p:txBody>
          <a:bodyPr anchor="ctr">
            <a:normAutofit/>
          </a:bodyPr>
          <a:lstStyle/>
          <a:p>
            <a:pPr marL="0" indent="0">
              <a:spcBef>
                <a:spcPts val="0"/>
              </a:spcBef>
              <a:buNone/>
            </a:pPr>
            <a:r>
              <a:rPr lang="en-US" b="1" dirty="0">
                <a:solidFill>
                  <a:schemeClr val="bg1">
                    <a:lumMod val="65000"/>
                    <a:lumOff val="35000"/>
                  </a:schemeClr>
                </a:solidFill>
              </a:rPr>
              <a:t>7 </a:t>
            </a:r>
            <a:r>
              <a:rPr lang="en-US" dirty="0">
                <a:solidFill>
                  <a:schemeClr val="bg1">
                    <a:lumMod val="65000"/>
                    <a:lumOff val="35000"/>
                  </a:schemeClr>
                </a:solidFill>
              </a:rPr>
              <a:t>Now war arose in heaven, Michael and his angels fighting against the dragon. </a:t>
            </a:r>
            <a:r>
              <a:rPr lang="en-US" dirty="0"/>
              <a:t>And the dragon and his angels fought back, </a:t>
            </a:r>
            <a:r>
              <a:rPr lang="en-US" b="1" dirty="0"/>
              <a:t>8 </a:t>
            </a:r>
            <a:r>
              <a:rPr lang="en-US" dirty="0"/>
              <a:t>but he was defeated, and there was no longer any place for them in heaven. </a:t>
            </a:r>
            <a:r>
              <a:rPr lang="en-US" b="1" dirty="0">
                <a:solidFill>
                  <a:schemeClr val="bg1"/>
                </a:solidFill>
              </a:rPr>
              <a:t>9 </a:t>
            </a:r>
            <a:r>
              <a:rPr lang="en-US" dirty="0">
                <a:solidFill>
                  <a:schemeClr val="bg1"/>
                </a:solidFill>
              </a:rPr>
              <a:t>And the great dragon was thrown down, that ancient serpent, who is called the devil and Satan, the deceiver of the whole world—he was thrown down to the earth, and his angels were thrown down with him. </a:t>
            </a:r>
            <a:endParaRPr lang="en-US" dirty="0" smtClean="0">
              <a:solidFill>
                <a:schemeClr val="bg1"/>
              </a:solidFill>
            </a:endParaRPr>
          </a:p>
        </p:txBody>
      </p:sp>
    </p:spTree>
    <p:extLst>
      <p:ext uri="{BB962C8B-B14F-4D97-AF65-F5344CB8AC3E}">
        <p14:creationId xmlns:p14="http://schemas.microsoft.com/office/powerpoint/2010/main" val="5526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4" y="0"/>
            <a:ext cx="7883359" cy="5715000"/>
          </a:xfrm>
        </p:spPr>
        <p:txBody>
          <a:bodyPr anchor="ctr">
            <a:normAutofit/>
          </a:bodyPr>
          <a:lstStyle/>
          <a:p>
            <a:pPr marL="0" indent="0">
              <a:spcBef>
                <a:spcPts val="0"/>
              </a:spcBef>
              <a:buNone/>
            </a:pPr>
            <a:r>
              <a:rPr lang="en-US" b="1" dirty="0">
                <a:solidFill>
                  <a:schemeClr val="bg1">
                    <a:lumMod val="65000"/>
                    <a:lumOff val="35000"/>
                  </a:schemeClr>
                </a:solidFill>
              </a:rPr>
              <a:t>7 </a:t>
            </a:r>
            <a:r>
              <a:rPr lang="en-US" dirty="0">
                <a:solidFill>
                  <a:schemeClr val="bg1">
                    <a:lumMod val="65000"/>
                    <a:lumOff val="35000"/>
                  </a:schemeClr>
                </a:solidFill>
              </a:rPr>
              <a:t>Now war arose in heaven, Michael and his angels fighting against the dragon. </a:t>
            </a:r>
            <a:r>
              <a:rPr lang="en-US" dirty="0"/>
              <a:t>And the dragon and his angels fought back, </a:t>
            </a:r>
            <a:r>
              <a:rPr lang="en-US" b="1" dirty="0"/>
              <a:t>8 </a:t>
            </a:r>
            <a:r>
              <a:rPr lang="en-US" b="1" u="sng" dirty="0">
                <a:solidFill>
                  <a:srgbClr val="FFFF00"/>
                </a:solidFill>
              </a:rPr>
              <a:t>but he was defeated</a:t>
            </a:r>
            <a:r>
              <a:rPr lang="en-US" dirty="0"/>
              <a:t>, and there was no longer any place for them in heaven. </a:t>
            </a:r>
            <a:r>
              <a:rPr lang="en-US" b="1" dirty="0">
                <a:solidFill>
                  <a:schemeClr val="bg1"/>
                </a:solidFill>
              </a:rPr>
              <a:t>9 </a:t>
            </a:r>
            <a:r>
              <a:rPr lang="en-US" dirty="0">
                <a:solidFill>
                  <a:schemeClr val="bg1"/>
                </a:solidFill>
              </a:rPr>
              <a:t>And the great dragon was thrown down, that ancient serpent, who is called the devil and Satan, the deceiver of the whole world—he was thrown down to the earth, and his angels were thrown down with him. </a:t>
            </a:r>
            <a:endParaRPr lang="en-US" dirty="0" smtClean="0">
              <a:solidFill>
                <a:schemeClr val="bg1"/>
              </a:solidFill>
            </a:endParaRPr>
          </a:p>
        </p:txBody>
      </p:sp>
      <p:grpSp>
        <p:nvGrpSpPr>
          <p:cNvPr id="4" name="Group 3"/>
          <p:cNvGrpSpPr/>
          <p:nvPr/>
        </p:nvGrpSpPr>
        <p:grpSpPr>
          <a:xfrm>
            <a:off x="3034612" y="2978137"/>
            <a:ext cx="5866460" cy="2352521"/>
            <a:chOff x="1634484" y="1293519"/>
            <a:chExt cx="5867682" cy="2198982"/>
          </a:xfrm>
        </p:grpSpPr>
        <p:sp>
          <p:nvSpPr>
            <p:cNvPr id="5" name="Rounded Rectangular Callout 4"/>
            <p:cNvSpPr/>
            <p:nvPr/>
          </p:nvSpPr>
          <p:spPr>
            <a:xfrm>
              <a:off x="1634484" y="1293519"/>
              <a:ext cx="5867682" cy="2198982"/>
            </a:xfrm>
            <a:prstGeom prst="wedgeRoundRectCallout">
              <a:avLst>
                <a:gd name="adj1" fmla="val -48751"/>
                <a:gd name="adj2" fmla="val -72837"/>
                <a:gd name="adj3" fmla="val 16667"/>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820422" y="1363762"/>
              <a:ext cx="5570171" cy="1959165"/>
            </a:xfrm>
            <a:prstGeom prst="rect">
              <a:avLst/>
            </a:prstGeom>
            <a:noFill/>
          </p:spPr>
          <p:txBody>
            <a:bodyPr wrap="square" rtlCol="0">
              <a:spAutoFit/>
            </a:bodyPr>
            <a:lstStyle/>
            <a:p>
              <a:pPr>
                <a:lnSpc>
                  <a:spcPct val="90000"/>
                </a:lnSpc>
              </a:pPr>
              <a:r>
                <a:rPr lang="en-US" sz="3600" dirty="0" smtClean="0">
                  <a:effectLst>
                    <a:outerShdw blurRad="50800" dist="38100" dir="2700000" algn="tl" rotWithShape="0">
                      <a:prstClr val="black">
                        <a:alpha val="40000"/>
                      </a:prstClr>
                    </a:outerShdw>
                  </a:effectLst>
                </a:rPr>
                <a:t>“…on this rock I will build my church, and the </a:t>
              </a:r>
              <a:r>
                <a:rPr lang="en-US" sz="3600" b="1" dirty="0" smtClean="0">
                  <a:solidFill>
                    <a:srgbClr val="FFFF00"/>
                  </a:solidFill>
                  <a:effectLst>
                    <a:outerShdw blurRad="50800" dist="38100" dir="2700000" algn="tl" rotWithShape="0">
                      <a:prstClr val="black">
                        <a:alpha val="40000"/>
                      </a:prstClr>
                    </a:outerShdw>
                  </a:effectLst>
                </a:rPr>
                <a:t>gates of hell </a:t>
              </a:r>
              <a:r>
                <a:rPr lang="en-US" sz="3600" dirty="0" smtClean="0">
                  <a:effectLst>
                    <a:outerShdw blurRad="50800" dist="38100" dir="2700000" algn="tl" rotWithShape="0">
                      <a:prstClr val="black">
                        <a:alpha val="40000"/>
                      </a:prstClr>
                    </a:outerShdw>
                  </a:effectLst>
                </a:rPr>
                <a:t>shall not prevail against it…” Matthew 16:18</a:t>
              </a:r>
              <a:endParaRPr lang="en-US" sz="3600" dirty="0">
                <a:effectLst>
                  <a:outerShdw blurRad="50800" dist="38100" dir="2700000" algn="tl" rotWithShape="0">
                    <a:prstClr val="black">
                      <a:alpha val="40000"/>
                    </a:prstClr>
                  </a:outerShdw>
                </a:effectLst>
              </a:endParaRPr>
            </a:p>
          </p:txBody>
        </p:sp>
      </p:grpSp>
    </p:spTree>
    <p:extLst>
      <p:ext uri="{BB962C8B-B14F-4D97-AF65-F5344CB8AC3E}">
        <p14:creationId xmlns:p14="http://schemas.microsoft.com/office/powerpoint/2010/main" val="4189724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4" y="0"/>
            <a:ext cx="7883359" cy="5715000"/>
          </a:xfrm>
        </p:spPr>
        <p:txBody>
          <a:bodyPr anchor="ctr">
            <a:normAutofit/>
          </a:bodyPr>
          <a:lstStyle/>
          <a:p>
            <a:pPr marL="0" indent="0">
              <a:spcBef>
                <a:spcPts val="0"/>
              </a:spcBef>
              <a:buNone/>
            </a:pPr>
            <a:r>
              <a:rPr lang="en-US" b="1" dirty="0">
                <a:solidFill>
                  <a:schemeClr val="bg1">
                    <a:lumMod val="65000"/>
                    <a:lumOff val="35000"/>
                  </a:schemeClr>
                </a:solidFill>
              </a:rPr>
              <a:t>7 </a:t>
            </a:r>
            <a:r>
              <a:rPr lang="en-US" dirty="0">
                <a:solidFill>
                  <a:schemeClr val="bg1">
                    <a:lumMod val="65000"/>
                    <a:lumOff val="35000"/>
                  </a:schemeClr>
                </a:solidFill>
              </a:rPr>
              <a:t>Now war arose in heaven, Michael and his angels fighting against the dragon. And the dragon and his angels fought back, </a:t>
            </a:r>
            <a:r>
              <a:rPr lang="en-US" b="1" dirty="0">
                <a:solidFill>
                  <a:schemeClr val="bg1">
                    <a:lumMod val="65000"/>
                    <a:lumOff val="35000"/>
                  </a:schemeClr>
                </a:solidFill>
              </a:rPr>
              <a:t>8 </a:t>
            </a:r>
            <a:r>
              <a:rPr lang="en-US" dirty="0">
                <a:solidFill>
                  <a:schemeClr val="bg1">
                    <a:lumMod val="65000"/>
                    <a:lumOff val="35000"/>
                  </a:schemeClr>
                </a:solidFill>
              </a:rPr>
              <a:t>but he was defeated, and there was no longer any place for them in heaven. </a:t>
            </a:r>
            <a:r>
              <a:rPr lang="en-US" b="1" dirty="0"/>
              <a:t>9 </a:t>
            </a:r>
            <a:r>
              <a:rPr lang="en-US" dirty="0"/>
              <a:t>And the great dragon was thrown down, that ancient serpent, who is called the devil and Satan, the deceiver of the whole world—he was thrown down to the earth, and his angels were thrown down with him. </a:t>
            </a:r>
            <a:endParaRPr lang="en-US" dirty="0" smtClean="0"/>
          </a:p>
        </p:txBody>
      </p:sp>
    </p:spTree>
    <p:extLst>
      <p:ext uri="{BB962C8B-B14F-4D97-AF65-F5344CB8AC3E}">
        <p14:creationId xmlns:p14="http://schemas.microsoft.com/office/powerpoint/2010/main" val="245714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4" y="0"/>
            <a:ext cx="7883359" cy="5715000"/>
          </a:xfrm>
        </p:spPr>
        <p:txBody>
          <a:bodyPr anchor="ctr">
            <a:normAutofit/>
          </a:bodyPr>
          <a:lstStyle/>
          <a:p>
            <a:pPr marL="0" indent="0">
              <a:spcBef>
                <a:spcPts val="0"/>
              </a:spcBef>
              <a:buNone/>
            </a:pPr>
            <a:r>
              <a:rPr lang="en-US" b="1" dirty="0">
                <a:solidFill>
                  <a:schemeClr val="bg1">
                    <a:lumMod val="65000"/>
                    <a:lumOff val="35000"/>
                  </a:schemeClr>
                </a:solidFill>
              </a:rPr>
              <a:t>7 </a:t>
            </a:r>
            <a:r>
              <a:rPr lang="en-US" dirty="0">
                <a:solidFill>
                  <a:schemeClr val="bg1">
                    <a:lumMod val="65000"/>
                    <a:lumOff val="35000"/>
                  </a:schemeClr>
                </a:solidFill>
              </a:rPr>
              <a:t>Now war arose in heaven, Michael and his angels fighting against the dragon. And the dragon and his angels fought back, </a:t>
            </a:r>
            <a:r>
              <a:rPr lang="en-US" b="1" dirty="0">
                <a:solidFill>
                  <a:schemeClr val="bg1">
                    <a:lumMod val="65000"/>
                    <a:lumOff val="35000"/>
                  </a:schemeClr>
                </a:solidFill>
              </a:rPr>
              <a:t>8 </a:t>
            </a:r>
            <a:r>
              <a:rPr lang="en-US" dirty="0">
                <a:solidFill>
                  <a:schemeClr val="bg1">
                    <a:lumMod val="65000"/>
                    <a:lumOff val="35000"/>
                  </a:schemeClr>
                </a:solidFill>
              </a:rPr>
              <a:t>but he was defeated, and there was no longer any place for them in heaven. </a:t>
            </a:r>
            <a:r>
              <a:rPr lang="en-US" b="1" dirty="0"/>
              <a:t>9 </a:t>
            </a:r>
            <a:r>
              <a:rPr lang="en-US" dirty="0"/>
              <a:t>And the great dragon was thrown down, that ancient serpent, who is called the devil and Satan, the deceiver of the whole world—</a:t>
            </a:r>
            <a:r>
              <a:rPr lang="en-US" b="1" u="sng" dirty="0">
                <a:solidFill>
                  <a:srgbClr val="FFFF00"/>
                </a:solidFill>
              </a:rPr>
              <a:t>he was thrown down to the earth</a:t>
            </a:r>
            <a:r>
              <a:rPr lang="en-US" dirty="0"/>
              <a:t>, and his angels were thrown down with him. </a:t>
            </a:r>
            <a:endParaRPr lang="en-US" dirty="0" smtClean="0"/>
          </a:p>
        </p:txBody>
      </p:sp>
      <p:grpSp>
        <p:nvGrpSpPr>
          <p:cNvPr id="4" name="Group 3"/>
          <p:cNvGrpSpPr/>
          <p:nvPr/>
        </p:nvGrpSpPr>
        <p:grpSpPr>
          <a:xfrm>
            <a:off x="1420267" y="222479"/>
            <a:ext cx="5883427" cy="3420672"/>
            <a:chOff x="1634484" y="1293519"/>
            <a:chExt cx="5867682" cy="2198982"/>
          </a:xfrm>
        </p:grpSpPr>
        <p:sp>
          <p:nvSpPr>
            <p:cNvPr id="5" name="Rounded Rectangular Callout 4"/>
            <p:cNvSpPr/>
            <p:nvPr/>
          </p:nvSpPr>
          <p:spPr>
            <a:xfrm>
              <a:off x="1634484" y="1293519"/>
              <a:ext cx="5867682" cy="2198982"/>
            </a:xfrm>
            <a:prstGeom prst="wedgeRoundRectCallout">
              <a:avLst>
                <a:gd name="adj1" fmla="val -35972"/>
                <a:gd name="adj2" fmla="val 70547"/>
                <a:gd name="adj3" fmla="val 16667"/>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820422" y="1363762"/>
              <a:ext cx="5570171" cy="1988438"/>
            </a:xfrm>
            <a:prstGeom prst="rect">
              <a:avLst/>
            </a:prstGeom>
            <a:noFill/>
          </p:spPr>
          <p:txBody>
            <a:bodyPr wrap="square" rtlCol="0">
              <a:spAutoFit/>
            </a:bodyPr>
            <a:lstStyle/>
            <a:p>
              <a:pPr>
                <a:lnSpc>
                  <a:spcPct val="90000"/>
                </a:lnSpc>
              </a:pPr>
              <a:r>
                <a:rPr lang="en-US" sz="3600" dirty="0" smtClean="0">
                  <a:effectLst>
                    <a:outerShdw blurRad="50800" dist="38100" dir="2700000" algn="tl" rotWithShape="0">
                      <a:prstClr val="black">
                        <a:alpha val="40000"/>
                      </a:prstClr>
                    </a:outerShdw>
                  </a:effectLst>
                </a:rPr>
                <a:t>“Now is the judgment of this world; </a:t>
              </a:r>
              <a:r>
                <a:rPr lang="en-US" sz="3600" b="1" dirty="0" smtClean="0">
                  <a:solidFill>
                    <a:srgbClr val="FFFF00"/>
                  </a:solidFill>
                  <a:effectLst>
                    <a:outerShdw blurRad="50800" dist="38100" dir="2700000" algn="tl" rotWithShape="0">
                      <a:prstClr val="black">
                        <a:alpha val="40000"/>
                      </a:prstClr>
                    </a:outerShdw>
                  </a:effectLst>
                </a:rPr>
                <a:t>now will the ruler of this world be cast out</a:t>
              </a:r>
              <a:r>
                <a:rPr lang="en-US" sz="3600" dirty="0" smtClean="0">
                  <a:effectLst>
                    <a:outerShdw blurRad="50800" dist="38100" dir="2700000" algn="tl" rotWithShape="0">
                      <a:prstClr val="black">
                        <a:alpha val="40000"/>
                      </a:prstClr>
                    </a:outerShdw>
                  </a:effectLst>
                </a:rPr>
                <a:t>. And I when I am lifted up from the earth, will draw all people to myself.” John 12:31-32</a:t>
              </a:r>
              <a:endParaRPr lang="en-US" sz="3600" dirty="0">
                <a:effectLst>
                  <a:outerShdw blurRad="50800" dist="38100" dir="2700000" algn="tl" rotWithShape="0">
                    <a:prstClr val="black">
                      <a:alpha val="40000"/>
                    </a:prstClr>
                  </a:outerShdw>
                </a:effectLst>
              </a:endParaRPr>
            </a:p>
          </p:txBody>
        </p:sp>
      </p:grpSp>
    </p:spTree>
    <p:extLst>
      <p:ext uri="{BB962C8B-B14F-4D97-AF65-F5344CB8AC3E}">
        <p14:creationId xmlns:p14="http://schemas.microsoft.com/office/powerpoint/2010/main" val="134350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4" y="217237"/>
            <a:ext cx="7883359" cy="5313947"/>
          </a:xfrm>
        </p:spPr>
        <p:txBody>
          <a:bodyPr anchor="ctr">
            <a:normAutofit/>
          </a:bodyPr>
          <a:lstStyle/>
          <a:p>
            <a:pPr marL="0" indent="0">
              <a:spcBef>
                <a:spcPts val="0"/>
              </a:spcBef>
              <a:buNone/>
            </a:pPr>
            <a:r>
              <a:rPr lang="en-US" b="1" dirty="0"/>
              <a:t>10 </a:t>
            </a:r>
            <a:r>
              <a:rPr lang="en-US" dirty="0"/>
              <a:t>And I heard a loud voice in heaven, saying, “Now the salvation and the power and the kingdom of our God and the authority of his Christ have come, for the accuser of our </a:t>
            </a:r>
            <a:r>
              <a:rPr lang="en-US" dirty="0" smtClean="0"/>
              <a:t>brothers </a:t>
            </a:r>
            <a:r>
              <a:rPr lang="en-US" dirty="0"/>
              <a:t>has been thrown down, who </a:t>
            </a:r>
            <a:r>
              <a:rPr lang="en-US" dirty="0" smtClean="0"/>
              <a:t>  accuses </a:t>
            </a:r>
            <a:r>
              <a:rPr lang="en-US" dirty="0"/>
              <a:t>them day and night before our God. </a:t>
            </a:r>
            <a:r>
              <a:rPr lang="en-US" b="1" dirty="0">
                <a:solidFill>
                  <a:schemeClr val="bg1"/>
                </a:solidFill>
              </a:rPr>
              <a:t>11 </a:t>
            </a:r>
            <a:r>
              <a:rPr lang="en-US" dirty="0">
                <a:solidFill>
                  <a:schemeClr val="bg1"/>
                </a:solidFill>
              </a:rPr>
              <a:t>And they have conquered him by the blood of the Lamb and by the word of their testimony, for they loved not their lives even unto death.</a:t>
            </a:r>
            <a:endParaRPr lang="en-US" dirty="0" smtClean="0">
              <a:solidFill>
                <a:schemeClr val="bg1"/>
              </a:solidFill>
            </a:endParaRPr>
          </a:p>
        </p:txBody>
      </p:sp>
    </p:spTree>
    <p:extLst>
      <p:ext uri="{BB962C8B-B14F-4D97-AF65-F5344CB8AC3E}">
        <p14:creationId xmlns:p14="http://schemas.microsoft.com/office/powerpoint/2010/main" val="246801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4" y="217237"/>
            <a:ext cx="7883359" cy="5313947"/>
          </a:xfrm>
        </p:spPr>
        <p:txBody>
          <a:bodyPr anchor="ctr">
            <a:normAutofit/>
          </a:bodyPr>
          <a:lstStyle/>
          <a:p>
            <a:pPr marL="0" indent="0">
              <a:spcBef>
                <a:spcPts val="0"/>
              </a:spcBef>
              <a:buNone/>
            </a:pPr>
            <a:r>
              <a:rPr lang="en-US" b="1" dirty="0"/>
              <a:t>10 </a:t>
            </a:r>
            <a:r>
              <a:rPr lang="en-US" dirty="0"/>
              <a:t>And I heard a loud voice in heaven, saying, “</a:t>
            </a:r>
            <a:r>
              <a:rPr lang="en-US" b="1" u="sng" dirty="0">
                <a:solidFill>
                  <a:srgbClr val="FFFF00"/>
                </a:solidFill>
              </a:rPr>
              <a:t>Now the salvation and the power and the kingdom of our God and the authority of his Christ have come</a:t>
            </a:r>
            <a:r>
              <a:rPr lang="en-US" dirty="0"/>
              <a:t>, for the accuser of our </a:t>
            </a:r>
            <a:r>
              <a:rPr lang="en-US" dirty="0" smtClean="0"/>
              <a:t>brothers </a:t>
            </a:r>
            <a:r>
              <a:rPr lang="en-US" dirty="0"/>
              <a:t>has been thrown down, who </a:t>
            </a:r>
            <a:r>
              <a:rPr lang="en-US" dirty="0" smtClean="0"/>
              <a:t>  accuses </a:t>
            </a:r>
            <a:r>
              <a:rPr lang="en-US" dirty="0"/>
              <a:t>them day and night before our God. </a:t>
            </a:r>
            <a:r>
              <a:rPr lang="en-US" b="1" dirty="0">
                <a:solidFill>
                  <a:schemeClr val="bg1"/>
                </a:solidFill>
              </a:rPr>
              <a:t>11 </a:t>
            </a:r>
            <a:r>
              <a:rPr lang="en-US" dirty="0">
                <a:solidFill>
                  <a:schemeClr val="bg1"/>
                </a:solidFill>
              </a:rPr>
              <a:t>And they have conquered him by the blood of the Lamb and by the word of their testimony, for they loved not their lives even unto death.</a:t>
            </a:r>
            <a:endParaRPr lang="en-US" dirty="0" smtClean="0">
              <a:solidFill>
                <a:schemeClr val="bg1"/>
              </a:solidFill>
            </a:endParaRPr>
          </a:p>
        </p:txBody>
      </p:sp>
      <p:grpSp>
        <p:nvGrpSpPr>
          <p:cNvPr id="4" name="Group 3"/>
          <p:cNvGrpSpPr/>
          <p:nvPr/>
        </p:nvGrpSpPr>
        <p:grpSpPr>
          <a:xfrm>
            <a:off x="3075744" y="2978132"/>
            <a:ext cx="5896989" cy="1750947"/>
            <a:chOff x="1634484" y="1293519"/>
            <a:chExt cx="5867682" cy="2198982"/>
          </a:xfrm>
        </p:grpSpPr>
        <p:sp>
          <p:nvSpPr>
            <p:cNvPr id="5" name="Rounded Rectangular Callout 4"/>
            <p:cNvSpPr/>
            <p:nvPr/>
          </p:nvSpPr>
          <p:spPr>
            <a:xfrm>
              <a:off x="1634484" y="1293519"/>
              <a:ext cx="5867682" cy="2198982"/>
            </a:xfrm>
            <a:prstGeom prst="wedgeRoundRectCallout">
              <a:avLst>
                <a:gd name="adj1" fmla="val -31388"/>
                <a:gd name="adj2" fmla="val -96363"/>
                <a:gd name="adj3" fmla="val 16667"/>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820422" y="1363762"/>
              <a:ext cx="5570171" cy="1493108"/>
            </a:xfrm>
            <a:prstGeom prst="rect">
              <a:avLst/>
            </a:prstGeom>
            <a:noFill/>
          </p:spPr>
          <p:txBody>
            <a:bodyPr wrap="square" rtlCol="0">
              <a:spAutoFit/>
            </a:bodyPr>
            <a:lstStyle/>
            <a:p>
              <a:pPr>
                <a:lnSpc>
                  <a:spcPct val="90000"/>
                </a:lnSpc>
              </a:pPr>
              <a:r>
                <a:rPr lang="en-US" sz="3600" dirty="0" smtClean="0">
                  <a:effectLst>
                    <a:outerShdw blurRad="50800" dist="38100" dir="2700000" algn="tl" rotWithShape="0">
                      <a:prstClr val="black">
                        <a:alpha val="40000"/>
                      </a:prstClr>
                    </a:outerShdw>
                  </a:effectLst>
                </a:rPr>
                <a:t>“</a:t>
              </a:r>
              <a:r>
                <a:rPr lang="en-US" sz="3600" b="1" dirty="0" smtClean="0">
                  <a:solidFill>
                    <a:srgbClr val="FFFF00"/>
                  </a:solidFill>
                  <a:effectLst>
                    <a:outerShdw blurRad="50800" dist="38100" dir="2700000" algn="tl" rotWithShape="0">
                      <a:prstClr val="black">
                        <a:alpha val="40000"/>
                      </a:prstClr>
                    </a:outerShdw>
                  </a:effectLst>
                </a:rPr>
                <a:t>All authority </a:t>
              </a:r>
              <a:r>
                <a:rPr lang="en-US" sz="3600" dirty="0" smtClean="0">
                  <a:effectLst>
                    <a:outerShdw blurRad="50800" dist="38100" dir="2700000" algn="tl" rotWithShape="0">
                      <a:prstClr val="black">
                        <a:alpha val="40000"/>
                      </a:prstClr>
                    </a:outerShdw>
                  </a:effectLst>
                </a:rPr>
                <a:t>in heaven and on earth has been given to me.” Matthew 28:18</a:t>
              </a:r>
              <a:endParaRPr lang="en-US" sz="3600" dirty="0">
                <a:effectLst>
                  <a:outerShdw blurRad="50800" dist="38100" dir="2700000" algn="tl" rotWithShape="0">
                    <a:prstClr val="black">
                      <a:alpha val="40000"/>
                    </a:prstClr>
                  </a:outerShdw>
                </a:effectLst>
              </a:endParaRPr>
            </a:p>
          </p:txBody>
        </p:sp>
      </p:grpSp>
    </p:spTree>
    <p:extLst>
      <p:ext uri="{BB962C8B-B14F-4D97-AF65-F5344CB8AC3E}">
        <p14:creationId xmlns:p14="http://schemas.microsoft.com/office/powerpoint/2010/main" val="183407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4" y="217237"/>
            <a:ext cx="7883359" cy="5313947"/>
          </a:xfrm>
        </p:spPr>
        <p:txBody>
          <a:bodyPr anchor="ctr">
            <a:normAutofit/>
          </a:bodyPr>
          <a:lstStyle/>
          <a:p>
            <a:pPr marL="0" indent="0">
              <a:spcBef>
                <a:spcPts val="0"/>
              </a:spcBef>
              <a:buNone/>
            </a:pPr>
            <a:r>
              <a:rPr lang="en-US" b="1" dirty="0"/>
              <a:t>10 </a:t>
            </a:r>
            <a:r>
              <a:rPr lang="en-US" dirty="0"/>
              <a:t>And I heard a loud voice in heaven, saying, “Now the salvation and the power and the kingdom of our God and the authority of his Christ have come, </a:t>
            </a:r>
            <a:r>
              <a:rPr lang="en-US" b="1" u="sng" dirty="0">
                <a:solidFill>
                  <a:srgbClr val="FFFF00"/>
                </a:solidFill>
              </a:rPr>
              <a:t>for the accuser of our </a:t>
            </a:r>
            <a:r>
              <a:rPr lang="en-US" b="1" u="sng" dirty="0" smtClean="0">
                <a:solidFill>
                  <a:srgbClr val="FFFF00"/>
                </a:solidFill>
              </a:rPr>
              <a:t>brothers </a:t>
            </a:r>
            <a:r>
              <a:rPr lang="en-US" b="1" u="sng" dirty="0">
                <a:solidFill>
                  <a:srgbClr val="FFFF00"/>
                </a:solidFill>
              </a:rPr>
              <a:t>has been thrown down</a:t>
            </a:r>
            <a:r>
              <a:rPr lang="en-US" dirty="0"/>
              <a:t>, who accuses them day and night before our God. </a:t>
            </a:r>
            <a:r>
              <a:rPr lang="en-US" b="1" dirty="0">
                <a:solidFill>
                  <a:schemeClr val="bg1"/>
                </a:solidFill>
              </a:rPr>
              <a:t>11 </a:t>
            </a:r>
            <a:r>
              <a:rPr lang="en-US" dirty="0">
                <a:solidFill>
                  <a:schemeClr val="bg1"/>
                </a:solidFill>
              </a:rPr>
              <a:t>And they have conquered him by the blood of the Lamb and by the word of their testimony, for they loved not their lives even unto death.</a:t>
            </a:r>
            <a:endParaRPr lang="en-US" dirty="0" smtClean="0">
              <a:solidFill>
                <a:schemeClr val="bg1"/>
              </a:solidFill>
            </a:endParaRPr>
          </a:p>
        </p:txBody>
      </p:sp>
      <p:grpSp>
        <p:nvGrpSpPr>
          <p:cNvPr id="4" name="Group 3"/>
          <p:cNvGrpSpPr/>
          <p:nvPr/>
        </p:nvGrpSpPr>
        <p:grpSpPr>
          <a:xfrm>
            <a:off x="2290724" y="3178663"/>
            <a:ext cx="6686185" cy="2352521"/>
            <a:chOff x="1634484" y="1293519"/>
            <a:chExt cx="5867682" cy="2198982"/>
          </a:xfrm>
        </p:grpSpPr>
        <p:sp>
          <p:nvSpPr>
            <p:cNvPr id="5" name="Rounded Rectangular Callout 4"/>
            <p:cNvSpPr/>
            <p:nvPr/>
          </p:nvSpPr>
          <p:spPr>
            <a:xfrm>
              <a:off x="1634484" y="1293519"/>
              <a:ext cx="5867682" cy="2198982"/>
            </a:xfrm>
            <a:prstGeom prst="wedgeRoundRectCallout">
              <a:avLst>
                <a:gd name="adj1" fmla="val -56466"/>
                <a:gd name="adj2" fmla="val -55789"/>
                <a:gd name="adj3" fmla="val 16667"/>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820422" y="1363762"/>
              <a:ext cx="5570171" cy="1959165"/>
            </a:xfrm>
            <a:prstGeom prst="rect">
              <a:avLst/>
            </a:prstGeom>
            <a:noFill/>
          </p:spPr>
          <p:txBody>
            <a:bodyPr wrap="square" rtlCol="0">
              <a:spAutoFit/>
            </a:bodyPr>
            <a:lstStyle/>
            <a:p>
              <a:pPr>
                <a:lnSpc>
                  <a:spcPct val="90000"/>
                </a:lnSpc>
              </a:pPr>
              <a:r>
                <a:rPr lang="en-US" sz="3600" dirty="0" smtClean="0">
                  <a:effectLst>
                    <a:outerShdw blurRad="50800" dist="38100" dir="2700000" algn="tl" rotWithShape="0">
                      <a:prstClr val="black">
                        <a:alpha val="40000"/>
                      </a:prstClr>
                    </a:outerShdw>
                  </a:effectLst>
                </a:rPr>
                <a:t>He </a:t>
              </a:r>
              <a:r>
                <a:rPr lang="en-US" sz="3600" b="1" dirty="0" smtClean="0">
                  <a:solidFill>
                    <a:srgbClr val="FFFF00"/>
                  </a:solidFill>
                  <a:effectLst>
                    <a:outerShdw blurRad="50800" dist="38100" dir="2700000" algn="tl" rotWithShape="0">
                      <a:prstClr val="black">
                        <a:alpha val="40000"/>
                      </a:prstClr>
                    </a:outerShdw>
                  </a:effectLst>
                </a:rPr>
                <a:t>disarmed the rulers and authorities </a:t>
              </a:r>
              <a:r>
                <a:rPr lang="en-US" sz="3600" dirty="0" smtClean="0">
                  <a:effectLst>
                    <a:outerShdw blurRad="50800" dist="38100" dir="2700000" algn="tl" rotWithShape="0">
                      <a:prstClr val="black">
                        <a:alpha val="40000"/>
                      </a:prstClr>
                    </a:outerShdw>
                  </a:effectLst>
                </a:rPr>
                <a:t>and put them to open shame, by triumphing over them in him. Colossians 2:15</a:t>
              </a:r>
              <a:endParaRPr lang="en-US" sz="3600" dirty="0">
                <a:effectLst>
                  <a:outerShdw blurRad="50800" dist="38100" dir="2700000" algn="tl" rotWithShape="0">
                    <a:prstClr val="black">
                      <a:alpha val="40000"/>
                    </a:prstClr>
                  </a:outerShdw>
                </a:effectLst>
              </a:endParaRPr>
            </a:p>
          </p:txBody>
        </p:sp>
      </p:grpSp>
    </p:spTree>
    <p:extLst>
      <p:ext uri="{BB962C8B-B14F-4D97-AF65-F5344CB8AC3E}">
        <p14:creationId xmlns:p14="http://schemas.microsoft.com/office/powerpoint/2010/main" val="188267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4" y="217237"/>
            <a:ext cx="7883359" cy="5313947"/>
          </a:xfrm>
        </p:spPr>
        <p:txBody>
          <a:bodyPr anchor="ctr">
            <a:normAutofit/>
          </a:bodyPr>
          <a:lstStyle/>
          <a:p>
            <a:pPr marL="0" indent="0">
              <a:spcBef>
                <a:spcPts val="0"/>
              </a:spcBef>
              <a:buNone/>
            </a:pPr>
            <a:r>
              <a:rPr lang="en-US" b="1" dirty="0">
                <a:solidFill>
                  <a:schemeClr val="bg1">
                    <a:lumMod val="65000"/>
                    <a:lumOff val="35000"/>
                  </a:schemeClr>
                </a:solidFill>
              </a:rPr>
              <a:t>10 </a:t>
            </a:r>
            <a:r>
              <a:rPr lang="en-US" dirty="0">
                <a:solidFill>
                  <a:schemeClr val="bg1">
                    <a:lumMod val="65000"/>
                    <a:lumOff val="35000"/>
                  </a:schemeClr>
                </a:solidFill>
              </a:rPr>
              <a:t>And I heard a loud voice in heaven, saying, “Now the salvation and the power and the kingdom of our God and the authority of his Christ have come, for the accuser of our </a:t>
            </a:r>
            <a:r>
              <a:rPr lang="en-US" dirty="0" smtClean="0">
                <a:solidFill>
                  <a:schemeClr val="bg1">
                    <a:lumMod val="65000"/>
                    <a:lumOff val="35000"/>
                  </a:schemeClr>
                </a:solidFill>
              </a:rPr>
              <a:t>brothers </a:t>
            </a:r>
            <a:r>
              <a:rPr lang="en-US" dirty="0">
                <a:solidFill>
                  <a:schemeClr val="bg1">
                    <a:lumMod val="65000"/>
                    <a:lumOff val="35000"/>
                  </a:schemeClr>
                </a:solidFill>
              </a:rPr>
              <a:t>has been thrown down, who </a:t>
            </a:r>
            <a:r>
              <a:rPr lang="en-US" dirty="0" smtClean="0">
                <a:solidFill>
                  <a:schemeClr val="bg1">
                    <a:lumMod val="65000"/>
                    <a:lumOff val="35000"/>
                  </a:schemeClr>
                </a:solidFill>
              </a:rPr>
              <a:t>  accuses </a:t>
            </a:r>
            <a:r>
              <a:rPr lang="en-US" dirty="0">
                <a:solidFill>
                  <a:schemeClr val="bg1">
                    <a:lumMod val="65000"/>
                    <a:lumOff val="35000"/>
                  </a:schemeClr>
                </a:solidFill>
              </a:rPr>
              <a:t>them day and night before our God. </a:t>
            </a:r>
            <a:r>
              <a:rPr lang="en-US" b="1" dirty="0">
                <a:solidFill>
                  <a:srgbClr val="FFFFFF"/>
                </a:solidFill>
              </a:rPr>
              <a:t>11 </a:t>
            </a:r>
            <a:r>
              <a:rPr lang="en-US" dirty="0">
                <a:solidFill>
                  <a:srgbClr val="FFFFFF"/>
                </a:solidFill>
              </a:rPr>
              <a:t>And they have conquered him by the blood of the Lamb and by the word of their testimony, for they loved not their lives even unto death.</a:t>
            </a:r>
            <a:endParaRPr lang="en-US" dirty="0" smtClean="0">
              <a:solidFill>
                <a:srgbClr val="FFFFFF"/>
              </a:solidFill>
            </a:endParaRPr>
          </a:p>
        </p:txBody>
      </p:sp>
    </p:spTree>
    <p:extLst>
      <p:ext uri="{BB962C8B-B14F-4D97-AF65-F5344CB8AC3E}">
        <p14:creationId xmlns:p14="http://schemas.microsoft.com/office/powerpoint/2010/main" val="292722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4" y="217237"/>
            <a:ext cx="7883359" cy="5313947"/>
          </a:xfrm>
        </p:spPr>
        <p:txBody>
          <a:bodyPr anchor="ctr">
            <a:normAutofit/>
          </a:bodyPr>
          <a:lstStyle/>
          <a:p>
            <a:pPr marL="0" indent="0">
              <a:spcBef>
                <a:spcPts val="0"/>
              </a:spcBef>
              <a:buNone/>
            </a:pPr>
            <a:r>
              <a:rPr lang="en-US" b="1" dirty="0">
                <a:solidFill>
                  <a:schemeClr val="bg1">
                    <a:lumMod val="65000"/>
                    <a:lumOff val="35000"/>
                  </a:schemeClr>
                </a:solidFill>
              </a:rPr>
              <a:t>10 </a:t>
            </a:r>
            <a:r>
              <a:rPr lang="en-US" dirty="0">
                <a:solidFill>
                  <a:schemeClr val="bg1">
                    <a:lumMod val="65000"/>
                    <a:lumOff val="35000"/>
                  </a:schemeClr>
                </a:solidFill>
              </a:rPr>
              <a:t>And I heard a loud voice in heaven, saying, “Now the salvation and the power and the kingdom of our God and the authority of his Christ have come, for the accuser of our </a:t>
            </a:r>
            <a:r>
              <a:rPr lang="en-US" dirty="0" smtClean="0">
                <a:solidFill>
                  <a:schemeClr val="bg1">
                    <a:lumMod val="65000"/>
                    <a:lumOff val="35000"/>
                  </a:schemeClr>
                </a:solidFill>
              </a:rPr>
              <a:t>brothers </a:t>
            </a:r>
            <a:r>
              <a:rPr lang="en-US" dirty="0">
                <a:solidFill>
                  <a:schemeClr val="bg1">
                    <a:lumMod val="65000"/>
                    <a:lumOff val="35000"/>
                  </a:schemeClr>
                </a:solidFill>
              </a:rPr>
              <a:t>has been thrown down, who </a:t>
            </a:r>
            <a:r>
              <a:rPr lang="en-US" dirty="0" smtClean="0">
                <a:solidFill>
                  <a:schemeClr val="bg1">
                    <a:lumMod val="65000"/>
                    <a:lumOff val="35000"/>
                  </a:schemeClr>
                </a:solidFill>
              </a:rPr>
              <a:t>  accuses </a:t>
            </a:r>
            <a:r>
              <a:rPr lang="en-US" dirty="0">
                <a:solidFill>
                  <a:schemeClr val="bg1">
                    <a:lumMod val="65000"/>
                    <a:lumOff val="35000"/>
                  </a:schemeClr>
                </a:solidFill>
              </a:rPr>
              <a:t>them day and night before our God. </a:t>
            </a:r>
            <a:r>
              <a:rPr lang="en-US" b="1" dirty="0">
                <a:solidFill>
                  <a:srgbClr val="FFFFFF"/>
                </a:solidFill>
              </a:rPr>
              <a:t>11 </a:t>
            </a:r>
            <a:r>
              <a:rPr lang="en-US" dirty="0">
                <a:solidFill>
                  <a:srgbClr val="FFFFFF"/>
                </a:solidFill>
              </a:rPr>
              <a:t>And they have conquered him by the </a:t>
            </a:r>
            <a:r>
              <a:rPr lang="en-US" b="1" u="sng" dirty="0">
                <a:solidFill>
                  <a:srgbClr val="FFFF00"/>
                </a:solidFill>
              </a:rPr>
              <a:t>blood of the Lamb</a:t>
            </a:r>
            <a:r>
              <a:rPr lang="en-US" dirty="0">
                <a:solidFill>
                  <a:srgbClr val="FFFFFF"/>
                </a:solidFill>
              </a:rPr>
              <a:t> and by the word of their testimony, for they loved not their lives even unto death.</a:t>
            </a:r>
            <a:endParaRPr lang="en-US" dirty="0" smtClean="0">
              <a:solidFill>
                <a:srgbClr val="FFFFFF"/>
              </a:solidFill>
            </a:endParaRPr>
          </a:p>
        </p:txBody>
      </p:sp>
      <p:grpSp>
        <p:nvGrpSpPr>
          <p:cNvPr id="4" name="Group 3"/>
          <p:cNvGrpSpPr/>
          <p:nvPr/>
        </p:nvGrpSpPr>
        <p:grpSpPr>
          <a:xfrm>
            <a:off x="1832151" y="237611"/>
            <a:ext cx="5285884" cy="2352521"/>
            <a:chOff x="1634484" y="1293519"/>
            <a:chExt cx="5867682" cy="2198982"/>
          </a:xfrm>
        </p:grpSpPr>
        <p:sp>
          <p:nvSpPr>
            <p:cNvPr id="5" name="Rounded Rectangular Callout 4"/>
            <p:cNvSpPr/>
            <p:nvPr/>
          </p:nvSpPr>
          <p:spPr>
            <a:xfrm>
              <a:off x="1634484" y="1293519"/>
              <a:ext cx="5867682" cy="2198982"/>
            </a:xfrm>
            <a:prstGeom prst="wedgeRoundRectCallout">
              <a:avLst>
                <a:gd name="adj1" fmla="val -39722"/>
                <a:gd name="adj2" fmla="val 101193"/>
                <a:gd name="adj3" fmla="val 16667"/>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820422" y="1363762"/>
              <a:ext cx="5570171" cy="1959165"/>
            </a:xfrm>
            <a:prstGeom prst="rect">
              <a:avLst/>
            </a:prstGeom>
            <a:noFill/>
          </p:spPr>
          <p:txBody>
            <a:bodyPr wrap="square" rtlCol="0">
              <a:spAutoFit/>
            </a:bodyPr>
            <a:lstStyle/>
            <a:p>
              <a:pPr>
                <a:lnSpc>
                  <a:spcPct val="90000"/>
                </a:lnSpc>
              </a:pPr>
              <a:r>
                <a:rPr lang="en-US" sz="3600" dirty="0" smtClean="0">
                  <a:effectLst>
                    <a:outerShdw blurRad="50800" dist="38100" dir="2700000" algn="tl" rotWithShape="0">
                      <a:prstClr val="black">
                        <a:alpha val="40000"/>
                      </a:prstClr>
                    </a:outerShdw>
                  </a:effectLst>
                </a:rPr>
                <a:t>…through death he might </a:t>
              </a:r>
              <a:r>
                <a:rPr lang="en-US" sz="3600" b="1" dirty="0" smtClean="0">
                  <a:solidFill>
                    <a:srgbClr val="FFFF00"/>
                  </a:solidFill>
                  <a:effectLst>
                    <a:outerShdw blurRad="50800" dist="38100" dir="2700000" algn="tl" rotWithShape="0">
                      <a:prstClr val="black">
                        <a:alpha val="40000"/>
                      </a:prstClr>
                    </a:outerShdw>
                  </a:effectLst>
                </a:rPr>
                <a:t>destroy the one who has the power of death</a:t>
              </a:r>
              <a:r>
                <a:rPr lang="en-US" sz="3600" dirty="0" smtClean="0">
                  <a:effectLst>
                    <a:outerShdw blurRad="50800" dist="38100" dir="2700000" algn="tl" rotWithShape="0">
                      <a:prstClr val="black">
                        <a:alpha val="40000"/>
                      </a:prstClr>
                    </a:outerShdw>
                  </a:effectLst>
                </a:rPr>
                <a:t>, that is, the devil… </a:t>
              </a:r>
              <a:r>
                <a:rPr lang="en-US" sz="3600" dirty="0" err="1" smtClean="0">
                  <a:effectLst>
                    <a:outerShdw blurRad="50800" dist="38100" dir="2700000" algn="tl" rotWithShape="0">
                      <a:prstClr val="black">
                        <a:alpha val="40000"/>
                      </a:prstClr>
                    </a:outerShdw>
                  </a:effectLst>
                </a:rPr>
                <a:t>Heb</a:t>
              </a:r>
              <a:r>
                <a:rPr lang="en-US" sz="3600" dirty="0" smtClean="0">
                  <a:effectLst>
                    <a:outerShdw blurRad="50800" dist="38100" dir="2700000" algn="tl" rotWithShape="0">
                      <a:prstClr val="black">
                        <a:alpha val="40000"/>
                      </a:prstClr>
                    </a:outerShdw>
                  </a:effectLst>
                </a:rPr>
                <a:t> 2:14</a:t>
              </a:r>
              <a:endParaRPr lang="en-US" sz="3600" dirty="0">
                <a:effectLst>
                  <a:outerShdw blurRad="50800" dist="38100" dir="2700000" algn="tl" rotWithShape="0">
                    <a:prstClr val="black">
                      <a:alpha val="40000"/>
                    </a:prstClr>
                  </a:outerShdw>
                </a:effectLst>
              </a:endParaRPr>
            </a:p>
          </p:txBody>
        </p:sp>
      </p:grpSp>
    </p:spTree>
    <p:extLst>
      <p:ext uri="{BB962C8B-B14F-4D97-AF65-F5344CB8AC3E}">
        <p14:creationId xmlns:p14="http://schemas.microsoft.com/office/powerpoint/2010/main" val="229457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5715000"/>
          </a:xfrm>
          <a:prstGeom prst="rect">
            <a:avLst/>
          </a:prstGeom>
        </p:spPr>
      </p:pic>
      <p:sp>
        <p:nvSpPr>
          <p:cNvPr id="5" name="Rectangle 4"/>
          <p:cNvSpPr/>
          <p:nvPr/>
        </p:nvSpPr>
        <p:spPr>
          <a:xfrm>
            <a:off x="0" y="1588"/>
            <a:ext cx="9144000" cy="5715000"/>
          </a:xfrm>
          <a:prstGeom prst="rect">
            <a:avLst/>
          </a:prstGeom>
          <a:solidFill>
            <a:schemeClr val="bg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086085" y="681571"/>
            <a:ext cx="6984362" cy="4355038"/>
          </a:xfrm>
          <a:prstGeom prst="rect">
            <a:avLst/>
          </a:prstGeom>
          <a:noFill/>
        </p:spPr>
        <p:txBody>
          <a:bodyPr wrap="square" bIns="0" rtlCol="0" anchor="ctr" anchorCtr="1">
            <a:spAutoFit/>
          </a:bodyPr>
          <a:lstStyle/>
          <a:p>
            <a:r>
              <a:rPr lang="en-US" sz="4000" dirty="0" smtClean="0"/>
              <a:t>“I </a:t>
            </a:r>
            <a:r>
              <a:rPr lang="en-US" sz="4000" dirty="0"/>
              <a:t>will put enmity between you and the woman,</a:t>
            </a:r>
          </a:p>
          <a:p>
            <a:r>
              <a:rPr lang="en-US" sz="4000" dirty="0"/>
              <a:t>    and between your </a:t>
            </a:r>
            <a:r>
              <a:rPr lang="en-US" sz="4000" dirty="0" smtClean="0"/>
              <a:t>offspring </a:t>
            </a:r>
            <a:r>
              <a:rPr lang="en-US" sz="4000" dirty="0"/>
              <a:t>and her offspring;</a:t>
            </a:r>
          </a:p>
          <a:p>
            <a:r>
              <a:rPr lang="en-US" sz="4000" dirty="0"/>
              <a:t>he shall bruise your head,</a:t>
            </a:r>
          </a:p>
          <a:p>
            <a:r>
              <a:rPr lang="en-US" sz="4000" dirty="0"/>
              <a:t>    and you shall bruise his heel.</a:t>
            </a:r>
            <a:r>
              <a:rPr lang="en-US" sz="4000" dirty="0" smtClean="0"/>
              <a:t>”</a:t>
            </a:r>
          </a:p>
          <a:p>
            <a:pPr algn="r"/>
            <a:r>
              <a:rPr lang="en-US" sz="4000" dirty="0" smtClean="0">
                <a:cs typeface="Century Gothic"/>
              </a:rPr>
              <a:t>Genesis 3:15</a:t>
            </a:r>
            <a:endParaRPr lang="en-US" sz="4000" dirty="0">
              <a:cs typeface="Century Gothic"/>
            </a:endParaRPr>
          </a:p>
        </p:txBody>
      </p:sp>
    </p:spTree>
    <p:extLst>
      <p:ext uri="{BB962C8B-B14F-4D97-AF65-F5344CB8AC3E}">
        <p14:creationId xmlns:p14="http://schemas.microsoft.com/office/powerpoint/2010/main" val="94825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4" y="217237"/>
            <a:ext cx="7883359" cy="5313947"/>
          </a:xfrm>
        </p:spPr>
        <p:txBody>
          <a:bodyPr anchor="ctr">
            <a:normAutofit/>
          </a:bodyPr>
          <a:lstStyle/>
          <a:p>
            <a:pPr marL="0" indent="0">
              <a:spcBef>
                <a:spcPts val="0"/>
              </a:spcBef>
              <a:buNone/>
            </a:pPr>
            <a:r>
              <a:rPr lang="en-US" b="1" dirty="0">
                <a:solidFill>
                  <a:schemeClr val="bg1">
                    <a:lumMod val="65000"/>
                    <a:lumOff val="35000"/>
                  </a:schemeClr>
                </a:solidFill>
              </a:rPr>
              <a:t>10 </a:t>
            </a:r>
            <a:r>
              <a:rPr lang="en-US" dirty="0">
                <a:solidFill>
                  <a:schemeClr val="bg1">
                    <a:lumMod val="65000"/>
                    <a:lumOff val="35000"/>
                  </a:schemeClr>
                </a:solidFill>
              </a:rPr>
              <a:t>And I heard a loud voice in heaven, saying, “Now the salvation and the power and the kingdom of our God and the authority of his Christ have come, for the accuser of our </a:t>
            </a:r>
            <a:r>
              <a:rPr lang="en-US" dirty="0" smtClean="0">
                <a:solidFill>
                  <a:schemeClr val="bg1">
                    <a:lumMod val="65000"/>
                    <a:lumOff val="35000"/>
                  </a:schemeClr>
                </a:solidFill>
              </a:rPr>
              <a:t>brothers </a:t>
            </a:r>
            <a:r>
              <a:rPr lang="en-US" dirty="0">
                <a:solidFill>
                  <a:schemeClr val="bg1">
                    <a:lumMod val="65000"/>
                    <a:lumOff val="35000"/>
                  </a:schemeClr>
                </a:solidFill>
              </a:rPr>
              <a:t>has been thrown down, who </a:t>
            </a:r>
            <a:r>
              <a:rPr lang="en-US" dirty="0" smtClean="0">
                <a:solidFill>
                  <a:schemeClr val="bg1">
                    <a:lumMod val="65000"/>
                    <a:lumOff val="35000"/>
                  </a:schemeClr>
                </a:solidFill>
              </a:rPr>
              <a:t>  accuses </a:t>
            </a:r>
            <a:r>
              <a:rPr lang="en-US" dirty="0">
                <a:solidFill>
                  <a:schemeClr val="bg1">
                    <a:lumMod val="65000"/>
                    <a:lumOff val="35000"/>
                  </a:schemeClr>
                </a:solidFill>
              </a:rPr>
              <a:t>them day and night before our God. </a:t>
            </a:r>
            <a:r>
              <a:rPr lang="en-US" b="1" dirty="0">
                <a:solidFill>
                  <a:srgbClr val="FFFFFF"/>
                </a:solidFill>
              </a:rPr>
              <a:t>11 </a:t>
            </a:r>
            <a:r>
              <a:rPr lang="en-US" dirty="0">
                <a:solidFill>
                  <a:srgbClr val="FFFFFF"/>
                </a:solidFill>
              </a:rPr>
              <a:t>And they have conquered him by the </a:t>
            </a:r>
            <a:r>
              <a:rPr lang="en-US" b="1" u="sng" dirty="0">
                <a:solidFill>
                  <a:srgbClr val="FFFF00"/>
                </a:solidFill>
              </a:rPr>
              <a:t>blood of the Lamb</a:t>
            </a:r>
            <a:r>
              <a:rPr lang="en-US" dirty="0">
                <a:solidFill>
                  <a:srgbClr val="FFFFFF"/>
                </a:solidFill>
              </a:rPr>
              <a:t> and by the </a:t>
            </a:r>
            <a:r>
              <a:rPr lang="en-US" b="1" u="sng" dirty="0">
                <a:solidFill>
                  <a:srgbClr val="FFFF00"/>
                </a:solidFill>
              </a:rPr>
              <a:t>word of their testimony</a:t>
            </a:r>
            <a:r>
              <a:rPr lang="en-US" dirty="0">
                <a:solidFill>
                  <a:srgbClr val="FFFFFF"/>
                </a:solidFill>
              </a:rPr>
              <a:t>, for they loved not their lives even unto death.</a:t>
            </a:r>
            <a:endParaRPr lang="en-US" dirty="0" smtClean="0">
              <a:solidFill>
                <a:srgbClr val="FFFFFF"/>
              </a:solidFill>
            </a:endParaRPr>
          </a:p>
        </p:txBody>
      </p:sp>
    </p:spTree>
    <p:extLst>
      <p:ext uri="{BB962C8B-B14F-4D97-AF65-F5344CB8AC3E}">
        <p14:creationId xmlns:p14="http://schemas.microsoft.com/office/powerpoint/2010/main" val="1482716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4" y="217237"/>
            <a:ext cx="7883359" cy="5313947"/>
          </a:xfrm>
        </p:spPr>
        <p:txBody>
          <a:bodyPr anchor="ctr">
            <a:normAutofit/>
          </a:bodyPr>
          <a:lstStyle/>
          <a:p>
            <a:pPr marL="0" indent="0">
              <a:spcBef>
                <a:spcPts val="0"/>
              </a:spcBef>
              <a:buNone/>
            </a:pPr>
            <a:r>
              <a:rPr lang="en-US" b="1" dirty="0">
                <a:solidFill>
                  <a:schemeClr val="bg1">
                    <a:lumMod val="65000"/>
                    <a:lumOff val="35000"/>
                  </a:schemeClr>
                </a:solidFill>
              </a:rPr>
              <a:t>10 </a:t>
            </a:r>
            <a:r>
              <a:rPr lang="en-US" dirty="0">
                <a:solidFill>
                  <a:schemeClr val="bg1">
                    <a:lumMod val="65000"/>
                    <a:lumOff val="35000"/>
                  </a:schemeClr>
                </a:solidFill>
              </a:rPr>
              <a:t>And I heard a loud voice in heaven, saying, “Now the salvation and the power and the kingdom of our God and the authority of his Christ have come, for the accuser of our </a:t>
            </a:r>
            <a:r>
              <a:rPr lang="en-US" dirty="0" smtClean="0">
                <a:solidFill>
                  <a:schemeClr val="bg1">
                    <a:lumMod val="65000"/>
                    <a:lumOff val="35000"/>
                  </a:schemeClr>
                </a:solidFill>
              </a:rPr>
              <a:t>brothers </a:t>
            </a:r>
            <a:r>
              <a:rPr lang="en-US" dirty="0">
                <a:solidFill>
                  <a:schemeClr val="bg1">
                    <a:lumMod val="65000"/>
                    <a:lumOff val="35000"/>
                  </a:schemeClr>
                </a:solidFill>
              </a:rPr>
              <a:t>has been thrown down, who </a:t>
            </a:r>
            <a:r>
              <a:rPr lang="en-US" dirty="0" smtClean="0">
                <a:solidFill>
                  <a:schemeClr val="bg1">
                    <a:lumMod val="65000"/>
                    <a:lumOff val="35000"/>
                  </a:schemeClr>
                </a:solidFill>
              </a:rPr>
              <a:t>  accuses </a:t>
            </a:r>
            <a:r>
              <a:rPr lang="en-US" dirty="0">
                <a:solidFill>
                  <a:schemeClr val="bg1">
                    <a:lumMod val="65000"/>
                    <a:lumOff val="35000"/>
                  </a:schemeClr>
                </a:solidFill>
              </a:rPr>
              <a:t>them day and night before our God. </a:t>
            </a:r>
            <a:r>
              <a:rPr lang="en-US" b="1" dirty="0">
                <a:solidFill>
                  <a:srgbClr val="FFFFFF"/>
                </a:solidFill>
              </a:rPr>
              <a:t>11 </a:t>
            </a:r>
            <a:r>
              <a:rPr lang="en-US" dirty="0">
                <a:solidFill>
                  <a:srgbClr val="FFFFFF"/>
                </a:solidFill>
              </a:rPr>
              <a:t>And they have conquered him by the </a:t>
            </a:r>
            <a:r>
              <a:rPr lang="en-US" b="1" u="sng" dirty="0">
                <a:solidFill>
                  <a:srgbClr val="FFFF00"/>
                </a:solidFill>
              </a:rPr>
              <a:t>blood of the Lamb</a:t>
            </a:r>
            <a:r>
              <a:rPr lang="en-US" dirty="0">
                <a:solidFill>
                  <a:srgbClr val="FFFFFF"/>
                </a:solidFill>
              </a:rPr>
              <a:t> and by the </a:t>
            </a:r>
            <a:r>
              <a:rPr lang="en-US" b="1" u="sng" dirty="0">
                <a:solidFill>
                  <a:srgbClr val="FFFF00"/>
                </a:solidFill>
              </a:rPr>
              <a:t>word of their testimony</a:t>
            </a:r>
            <a:r>
              <a:rPr lang="en-US" dirty="0">
                <a:solidFill>
                  <a:srgbClr val="FFFFFF"/>
                </a:solidFill>
              </a:rPr>
              <a:t>, for they </a:t>
            </a:r>
            <a:r>
              <a:rPr lang="en-US" b="1" u="sng" dirty="0">
                <a:solidFill>
                  <a:srgbClr val="FFFF00"/>
                </a:solidFill>
              </a:rPr>
              <a:t>loved not their lives even unto death</a:t>
            </a:r>
            <a:r>
              <a:rPr lang="en-US" dirty="0">
                <a:solidFill>
                  <a:srgbClr val="FFFFFF"/>
                </a:solidFill>
              </a:rPr>
              <a:t>.</a:t>
            </a:r>
            <a:endParaRPr lang="en-US" dirty="0" smtClean="0">
              <a:solidFill>
                <a:srgbClr val="FFFFFF"/>
              </a:solidFill>
            </a:endParaRPr>
          </a:p>
        </p:txBody>
      </p:sp>
      <p:grpSp>
        <p:nvGrpSpPr>
          <p:cNvPr id="4" name="Group 3"/>
          <p:cNvGrpSpPr/>
          <p:nvPr/>
        </p:nvGrpSpPr>
        <p:grpSpPr>
          <a:xfrm>
            <a:off x="703369" y="668434"/>
            <a:ext cx="6314411" cy="1804737"/>
            <a:chOff x="1634484" y="1293519"/>
            <a:chExt cx="5867682" cy="2198982"/>
          </a:xfrm>
        </p:grpSpPr>
        <p:sp>
          <p:nvSpPr>
            <p:cNvPr id="5" name="Rounded Rectangular Callout 4"/>
            <p:cNvSpPr/>
            <p:nvPr/>
          </p:nvSpPr>
          <p:spPr>
            <a:xfrm>
              <a:off x="1634484" y="1293519"/>
              <a:ext cx="5867682" cy="2198982"/>
            </a:xfrm>
            <a:prstGeom prst="wedgeRoundRectCallout">
              <a:avLst>
                <a:gd name="adj1" fmla="val 36469"/>
                <a:gd name="adj2" fmla="val 150991"/>
                <a:gd name="adj3" fmla="val 16667"/>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820422" y="1363762"/>
              <a:ext cx="5570171" cy="1493108"/>
            </a:xfrm>
            <a:prstGeom prst="rect">
              <a:avLst/>
            </a:prstGeom>
            <a:noFill/>
          </p:spPr>
          <p:txBody>
            <a:bodyPr wrap="square" rtlCol="0">
              <a:spAutoFit/>
            </a:bodyPr>
            <a:lstStyle/>
            <a:p>
              <a:pPr>
                <a:lnSpc>
                  <a:spcPct val="90000"/>
                </a:lnSpc>
              </a:pPr>
              <a:r>
                <a:rPr lang="en-US" sz="3600" dirty="0" smtClean="0">
                  <a:effectLst>
                    <a:outerShdw blurRad="50800" dist="38100" dir="2700000" algn="tl" rotWithShape="0">
                      <a:prstClr val="black">
                        <a:alpha val="40000"/>
                      </a:prstClr>
                    </a:outerShdw>
                  </a:effectLst>
                </a:rPr>
                <a:t>“</a:t>
              </a:r>
              <a:r>
                <a:rPr lang="en-US" sz="3600" b="1" dirty="0" smtClean="0">
                  <a:solidFill>
                    <a:srgbClr val="FFFF00"/>
                  </a:solidFill>
                  <a:effectLst>
                    <a:outerShdw blurRad="50800" dist="38100" dir="2700000" algn="tl" rotWithShape="0">
                      <a:prstClr val="black">
                        <a:alpha val="40000"/>
                      </a:prstClr>
                    </a:outerShdw>
                  </a:effectLst>
                </a:rPr>
                <a:t>Be faithful unto death</a:t>
              </a:r>
              <a:r>
                <a:rPr lang="en-US" sz="3600" dirty="0" smtClean="0">
                  <a:effectLst>
                    <a:outerShdw blurRad="50800" dist="38100" dir="2700000" algn="tl" rotWithShape="0">
                      <a:prstClr val="black">
                        <a:alpha val="40000"/>
                      </a:prstClr>
                    </a:outerShdw>
                  </a:effectLst>
                </a:rPr>
                <a:t>, and I will give you the crown of life.” Revelation 2:10</a:t>
              </a:r>
              <a:endParaRPr lang="en-US" sz="3600" dirty="0">
                <a:effectLst>
                  <a:outerShdw blurRad="50800" dist="38100" dir="2700000" algn="tl" rotWithShape="0">
                    <a:prstClr val="black">
                      <a:alpha val="40000"/>
                    </a:prstClr>
                  </a:outerShdw>
                </a:effectLst>
              </a:endParaRPr>
            </a:p>
          </p:txBody>
        </p:sp>
      </p:grpSp>
    </p:spTree>
    <p:extLst>
      <p:ext uri="{BB962C8B-B14F-4D97-AF65-F5344CB8AC3E}">
        <p14:creationId xmlns:p14="http://schemas.microsoft.com/office/powerpoint/2010/main" val="252828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4" y="572310"/>
            <a:ext cx="7883359" cy="4597616"/>
          </a:xfrm>
        </p:spPr>
        <p:txBody>
          <a:bodyPr anchor="ctr">
            <a:normAutofit/>
          </a:bodyPr>
          <a:lstStyle/>
          <a:p>
            <a:pPr marL="0" indent="0">
              <a:spcBef>
                <a:spcPts val="0"/>
              </a:spcBef>
              <a:buNone/>
            </a:pPr>
            <a:r>
              <a:rPr lang="en-US" b="1" dirty="0"/>
              <a:t>12 </a:t>
            </a:r>
            <a:r>
              <a:rPr lang="en-US" dirty="0"/>
              <a:t>Therefore, rejoice, O heavens and you who dwell in them! But woe to you, O earth and sea, for the devil has come down to you in great wrath, because he knows that his time </a:t>
            </a:r>
            <a:r>
              <a:rPr lang="en-US" dirty="0" smtClean="0"/>
              <a:t> is </a:t>
            </a:r>
            <a:r>
              <a:rPr lang="en-US" dirty="0"/>
              <a:t>short!”</a:t>
            </a:r>
            <a:endParaRPr lang="en-US" dirty="0" smtClean="0"/>
          </a:p>
        </p:txBody>
      </p:sp>
    </p:spTree>
    <p:extLst>
      <p:ext uri="{BB962C8B-B14F-4D97-AF65-F5344CB8AC3E}">
        <p14:creationId xmlns:p14="http://schemas.microsoft.com/office/powerpoint/2010/main" val="295164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4" y="572310"/>
            <a:ext cx="7883359" cy="4597616"/>
          </a:xfrm>
        </p:spPr>
        <p:txBody>
          <a:bodyPr anchor="ctr">
            <a:normAutofit/>
          </a:bodyPr>
          <a:lstStyle/>
          <a:p>
            <a:pPr marL="0" indent="0">
              <a:spcBef>
                <a:spcPts val="0"/>
              </a:spcBef>
              <a:buNone/>
            </a:pPr>
            <a:r>
              <a:rPr lang="en-US" b="1" dirty="0"/>
              <a:t>12 </a:t>
            </a:r>
            <a:r>
              <a:rPr lang="en-US" dirty="0"/>
              <a:t>Therefore, rejoice, </a:t>
            </a:r>
            <a:r>
              <a:rPr lang="en-US" b="1" u="sng" dirty="0">
                <a:solidFill>
                  <a:srgbClr val="FFFF00"/>
                </a:solidFill>
              </a:rPr>
              <a:t>O heavens and you who dwell in them!</a:t>
            </a:r>
            <a:r>
              <a:rPr lang="en-US" dirty="0"/>
              <a:t> But woe to you, O earth and sea, for the devil has come down to you in great wrath, because he knows that his time </a:t>
            </a:r>
            <a:r>
              <a:rPr lang="en-US" dirty="0" smtClean="0"/>
              <a:t> is </a:t>
            </a:r>
            <a:r>
              <a:rPr lang="en-US" dirty="0"/>
              <a:t>short!”</a:t>
            </a:r>
            <a:endParaRPr lang="en-US" dirty="0" smtClean="0"/>
          </a:p>
        </p:txBody>
      </p:sp>
      <p:grpSp>
        <p:nvGrpSpPr>
          <p:cNvPr id="4" name="Group 3"/>
          <p:cNvGrpSpPr/>
          <p:nvPr/>
        </p:nvGrpSpPr>
        <p:grpSpPr>
          <a:xfrm>
            <a:off x="2662499" y="2991185"/>
            <a:ext cx="6314411" cy="2118157"/>
            <a:chOff x="1634484" y="1293519"/>
            <a:chExt cx="5867682" cy="2198982"/>
          </a:xfrm>
        </p:grpSpPr>
        <p:sp>
          <p:nvSpPr>
            <p:cNvPr id="5" name="Rounded Rectangular Callout 4"/>
            <p:cNvSpPr/>
            <p:nvPr/>
          </p:nvSpPr>
          <p:spPr>
            <a:xfrm>
              <a:off x="1634484" y="1293519"/>
              <a:ext cx="5867682" cy="2198982"/>
            </a:xfrm>
            <a:prstGeom prst="wedgeRoundRectCallout">
              <a:avLst>
                <a:gd name="adj1" fmla="val -9839"/>
                <a:gd name="adj2" fmla="val -82748"/>
                <a:gd name="adj3" fmla="val 16667"/>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820422" y="1294366"/>
              <a:ext cx="5570171" cy="2175937"/>
            </a:xfrm>
            <a:prstGeom prst="rect">
              <a:avLst/>
            </a:prstGeom>
            <a:noFill/>
          </p:spPr>
          <p:txBody>
            <a:bodyPr wrap="square" rtlCol="0">
              <a:spAutoFit/>
            </a:bodyPr>
            <a:lstStyle/>
            <a:p>
              <a:pPr>
                <a:lnSpc>
                  <a:spcPct val="90000"/>
                </a:lnSpc>
              </a:pPr>
              <a:r>
                <a:rPr lang="en-US" sz="3600" dirty="0" smtClean="0">
                  <a:effectLst>
                    <a:outerShdw blurRad="50800" dist="38100" dir="2700000" algn="tl" rotWithShape="0">
                      <a:prstClr val="black">
                        <a:alpha val="40000"/>
                      </a:prstClr>
                    </a:outerShdw>
                  </a:effectLst>
                </a:rPr>
                <a:t>…and raised us up with him and </a:t>
              </a:r>
              <a:r>
                <a:rPr lang="en-US" sz="3600" b="1" dirty="0" smtClean="0">
                  <a:solidFill>
                    <a:srgbClr val="FFFF00"/>
                  </a:solidFill>
                  <a:effectLst>
                    <a:outerShdw blurRad="50800" dist="38100" dir="2700000" algn="tl" rotWithShape="0">
                      <a:prstClr val="black">
                        <a:alpha val="40000"/>
                      </a:prstClr>
                    </a:outerShdw>
                  </a:effectLst>
                </a:rPr>
                <a:t>seated us with him in the heavenly places </a:t>
              </a:r>
              <a:r>
                <a:rPr lang="en-US" sz="3600" dirty="0" smtClean="0">
                  <a:effectLst>
                    <a:outerShdw blurRad="50800" dist="38100" dir="2700000" algn="tl" rotWithShape="0">
                      <a:prstClr val="black">
                        <a:alpha val="40000"/>
                      </a:prstClr>
                    </a:outerShdw>
                  </a:effectLst>
                </a:rPr>
                <a:t>in Christ Jesus… Ephesians 2:6</a:t>
              </a:r>
              <a:endParaRPr lang="en-US" sz="3600" dirty="0">
                <a:effectLst>
                  <a:outerShdw blurRad="50800" dist="38100" dir="2700000" algn="tl" rotWithShape="0">
                    <a:prstClr val="black">
                      <a:alpha val="40000"/>
                    </a:prstClr>
                  </a:outerShdw>
                </a:effectLst>
              </a:endParaRPr>
            </a:p>
          </p:txBody>
        </p:sp>
      </p:grpSp>
    </p:spTree>
    <p:extLst>
      <p:ext uri="{BB962C8B-B14F-4D97-AF65-F5344CB8AC3E}">
        <p14:creationId xmlns:p14="http://schemas.microsoft.com/office/powerpoint/2010/main" val="81873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4" y="572310"/>
            <a:ext cx="7883359" cy="4597616"/>
          </a:xfrm>
        </p:spPr>
        <p:txBody>
          <a:bodyPr anchor="ctr">
            <a:normAutofit/>
          </a:bodyPr>
          <a:lstStyle/>
          <a:p>
            <a:pPr marL="0" indent="0">
              <a:spcBef>
                <a:spcPts val="0"/>
              </a:spcBef>
              <a:buNone/>
            </a:pPr>
            <a:r>
              <a:rPr lang="en-US" b="1" dirty="0"/>
              <a:t>12 </a:t>
            </a:r>
            <a:r>
              <a:rPr lang="en-US" dirty="0"/>
              <a:t>Therefore, rejoice, O heavens and you who dwell in them! But woe to you, O earth and sea, for </a:t>
            </a:r>
            <a:r>
              <a:rPr lang="en-US" b="1" u="sng" dirty="0">
                <a:solidFill>
                  <a:srgbClr val="FFFF00"/>
                </a:solidFill>
              </a:rPr>
              <a:t>the devil has come down to you in great wrath</a:t>
            </a:r>
            <a:r>
              <a:rPr lang="en-US" dirty="0"/>
              <a:t>, because he knows that his time is short!”</a:t>
            </a:r>
            <a:endParaRPr lang="en-US" dirty="0" smtClean="0"/>
          </a:p>
        </p:txBody>
      </p:sp>
    </p:spTree>
    <p:extLst>
      <p:ext uri="{BB962C8B-B14F-4D97-AF65-F5344CB8AC3E}">
        <p14:creationId xmlns:p14="http://schemas.microsoft.com/office/powerpoint/2010/main" val="171075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4" y="572310"/>
            <a:ext cx="7883359" cy="4597616"/>
          </a:xfrm>
        </p:spPr>
        <p:txBody>
          <a:bodyPr anchor="ctr">
            <a:normAutofit/>
          </a:bodyPr>
          <a:lstStyle/>
          <a:p>
            <a:pPr marL="0" indent="0">
              <a:spcBef>
                <a:spcPts val="0"/>
              </a:spcBef>
              <a:buNone/>
            </a:pPr>
            <a:r>
              <a:rPr lang="en-US" b="1" dirty="0"/>
              <a:t>13 </a:t>
            </a:r>
            <a:r>
              <a:rPr lang="en-US" dirty="0"/>
              <a:t>And when the dragon saw that he had been thrown down to the earth, he pursued the woman who had given birth to the male child. </a:t>
            </a:r>
            <a:r>
              <a:rPr lang="en-US" b="1" dirty="0">
                <a:solidFill>
                  <a:schemeClr val="bg1"/>
                </a:solidFill>
              </a:rPr>
              <a:t>14 </a:t>
            </a:r>
            <a:r>
              <a:rPr lang="en-US" dirty="0">
                <a:solidFill>
                  <a:schemeClr val="bg1"/>
                </a:solidFill>
              </a:rPr>
              <a:t>But the woman was given the two wings of the great eagle so that she might fly from the serpent into the wilderness, to the place where she is to be nourished for a time, and times, and half a time.</a:t>
            </a:r>
            <a:endParaRPr lang="en-US" dirty="0" smtClean="0">
              <a:solidFill>
                <a:schemeClr val="bg1"/>
              </a:solidFill>
            </a:endParaRPr>
          </a:p>
        </p:txBody>
      </p:sp>
    </p:spTree>
    <p:extLst>
      <p:ext uri="{BB962C8B-B14F-4D97-AF65-F5344CB8AC3E}">
        <p14:creationId xmlns:p14="http://schemas.microsoft.com/office/powerpoint/2010/main" val="300237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4" y="572310"/>
            <a:ext cx="7883359" cy="4597616"/>
          </a:xfrm>
        </p:spPr>
        <p:txBody>
          <a:bodyPr anchor="ctr">
            <a:normAutofit/>
          </a:bodyPr>
          <a:lstStyle/>
          <a:p>
            <a:pPr marL="0" indent="0">
              <a:spcBef>
                <a:spcPts val="0"/>
              </a:spcBef>
              <a:buNone/>
            </a:pPr>
            <a:r>
              <a:rPr lang="en-US" b="1" dirty="0">
                <a:solidFill>
                  <a:schemeClr val="bg1">
                    <a:lumMod val="65000"/>
                    <a:lumOff val="35000"/>
                  </a:schemeClr>
                </a:solidFill>
              </a:rPr>
              <a:t>13 </a:t>
            </a:r>
            <a:r>
              <a:rPr lang="en-US" dirty="0">
                <a:solidFill>
                  <a:schemeClr val="bg1">
                    <a:lumMod val="65000"/>
                    <a:lumOff val="35000"/>
                  </a:schemeClr>
                </a:solidFill>
              </a:rPr>
              <a:t>And when the dragon saw that he had been thrown down to the earth, he pursued the woman who had given birth to the male child. </a:t>
            </a:r>
            <a:r>
              <a:rPr lang="en-US" b="1" dirty="0"/>
              <a:t>14 </a:t>
            </a:r>
            <a:r>
              <a:rPr lang="en-US" dirty="0"/>
              <a:t>But the woman was given the two wings of the great eagle so that she might fly from the serpent into the wilderness, to the place where she is to be nourished for a time, and times, and half a time.</a:t>
            </a:r>
            <a:endParaRPr lang="en-US" dirty="0" smtClean="0"/>
          </a:p>
        </p:txBody>
      </p:sp>
    </p:spTree>
    <p:extLst>
      <p:ext uri="{BB962C8B-B14F-4D97-AF65-F5344CB8AC3E}">
        <p14:creationId xmlns:p14="http://schemas.microsoft.com/office/powerpoint/2010/main" val="395678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4" y="572310"/>
            <a:ext cx="7883359" cy="4597616"/>
          </a:xfrm>
        </p:spPr>
        <p:txBody>
          <a:bodyPr anchor="ctr">
            <a:normAutofit/>
          </a:bodyPr>
          <a:lstStyle/>
          <a:p>
            <a:pPr marL="0" indent="0">
              <a:spcBef>
                <a:spcPts val="0"/>
              </a:spcBef>
              <a:buNone/>
            </a:pPr>
            <a:r>
              <a:rPr lang="en-US" b="1" dirty="0">
                <a:solidFill>
                  <a:schemeClr val="bg1">
                    <a:lumMod val="65000"/>
                    <a:lumOff val="35000"/>
                  </a:schemeClr>
                </a:solidFill>
              </a:rPr>
              <a:t>13 </a:t>
            </a:r>
            <a:r>
              <a:rPr lang="en-US" dirty="0">
                <a:solidFill>
                  <a:schemeClr val="bg1">
                    <a:lumMod val="65000"/>
                    <a:lumOff val="35000"/>
                  </a:schemeClr>
                </a:solidFill>
              </a:rPr>
              <a:t>And when the dragon saw that he had been thrown down to the earth, he pursued the woman who had given birth to the male child. </a:t>
            </a:r>
            <a:r>
              <a:rPr lang="en-US" b="1" dirty="0"/>
              <a:t>14 </a:t>
            </a:r>
            <a:r>
              <a:rPr lang="en-US" dirty="0"/>
              <a:t>But the woman was given the </a:t>
            </a:r>
            <a:r>
              <a:rPr lang="en-US" b="1" u="sng" dirty="0">
                <a:solidFill>
                  <a:srgbClr val="FFFF00"/>
                </a:solidFill>
              </a:rPr>
              <a:t>two wings of the great eagle</a:t>
            </a:r>
            <a:r>
              <a:rPr lang="en-US" dirty="0"/>
              <a:t> so that she might fly from the serpent into the </a:t>
            </a:r>
            <a:r>
              <a:rPr lang="en-US" b="1" u="sng" dirty="0">
                <a:solidFill>
                  <a:srgbClr val="FFFF00"/>
                </a:solidFill>
              </a:rPr>
              <a:t>wilderness,</a:t>
            </a:r>
            <a:r>
              <a:rPr lang="en-US" dirty="0"/>
              <a:t> to the place where she is to be nourished for a time, and times, and half a time.</a:t>
            </a:r>
            <a:endParaRPr lang="en-US" dirty="0" smtClean="0"/>
          </a:p>
        </p:txBody>
      </p:sp>
      <p:grpSp>
        <p:nvGrpSpPr>
          <p:cNvPr id="4" name="Group 3"/>
          <p:cNvGrpSpPr/>
          <p:nvPr/>
        </p:nvGrpSpPr>
        <p:grpSpPr>
          <a:xfrm>
            <a:off x="268935" y="200540"/>
            <a:ext cx="8249398" cy="1804737"/>
            <a:chOff x="1634484" y="1293519"/>
            <a:chExt cx="5867682" cy="2198982"/>
          </a:xfrm>
        </p:grpSpPr>
        <p:sp>
          <p:nvSpPr>
            <p:cNvPr id="5" name="Rounded Rectangular Callout 4"/>
            <p:cNvSpPr/>
            <p:nvPr/>
          </p:nvSpPr>
          <p:spPr>
            <a:xfrm>
              <a:off x="1634484" y="1293519"/>
              <a:ext cx="5867682" cy="2198982"/>
            </a:xfrm>
            <a:prstGeom prst="wedgeRoundRectCallout">
              <a:avLst>
                <a:gd name="adj1" fmla="val -17585"/>
                <a:gd name="adj2" fmla="val 93583"/>
                <a:gd name="adj3" fmla="val 16667"/>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820422" y="1363761"/>
              <a:ext cx="5570171" cy="1946305"/>
            </a:xfrm>
            <a:prstGeom prst="rect">
              <a:avLst/>
            </a:prstGeom>
            <a:noFill/>
          </p:spPr>
          <p:txBody>
            <a:bodyPr wrap="square" rtlCol="0">
              <a:spAutoFit/>
            </a:bodyPr>
            <a:lstStyle/>
            <a:p>
              <a:pPr>
                <a:lnSpc>
                  <a:spcPct val="90000"/>
                </a:lnSpc>
              </a:pPr>
              <a:r>
                <a:rPr lang="en-US" sz="3600" dirty="0" smtClean="0">
                  <a:effectLst>
                    <a:outerShdw blurRad="50800" dist="38100" dir="2700000" algn="tl" rotWithShape="0">
                      <a:prstClr val="black">
                        <a:alpha val="40000"/>
                      </a:prstClr>
                    </a:outerShdw>
                  </a:effectLst>
                </a:rPr>
                <a:t>“but they who wait for the LORD shall renew their strength; </a:t>
              </a:r>
              <a:r>
                <a:rPr lang="en-US" sz="3600" b="1" dirty="0" smtClean="0">
                  <a:solidFill>
                    <a:srgbClr val="FFFF00"/>
                  </a:solidFill>
                  <a:effectLst>
                    <a:outerShdw blurRad="50800" dist="38100" dir="2700000" algn="tl" rotWithShape="0">
                      <a:prstClr val="black">
                        <a:alpha val="40000"/>
                      </a:prstClr>
                    </a:outerShdw>
                  </a:effectLst>
                </a:rPr>
                <a:t>they shall mount up with wings like eagles</a:t>
              </a:r>
              <a:r>
                <a:rPr lang="en-US" sz="3600" dirty="0" smtClean="0">
                  <a:effectLst>
                    <a:outerShdw blurRad="50800" dist="38100" dir="2700000" algn="tl" rotWithShape="0">
                      <a:prstClr val="black">
                        <a:alpha val="40000"/>
                      </a:prstClr>
                    </a:outerShdw>
                  </a:effectLst>
                </a:rPr>
                <a:t>…” Isaiah 40:31</a:t>
              </a:r>
              <a:endParaRPr lang="en-US" sz="3600" dirty="0">
                <a:effectLst>
                  <a:outerShdw blurRad="50800" dist="38100" dir="2700000" algn="tl" rotWithShape="0">
                    <a:prstClr val="black">
                      <a:alpha val="40000"/>
                    </a:prstClr>
                  </a:outerShdw>
                </a:effectLst>
              </a:endParaRPr>
            </a:p>
          </p:txBody>
        </p:sp>
      </p:grpSp>
    </p:spTree>
    <p:extLst>
      <p:ext uri="{BB962C8B-B14F-4D97-AF65-F5344CB8AC3E}">
        <p14:creationId xmlns:p14="http://schemas.microsoft.com/office/powerpoint/2010/main" val="86954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4" y="572310"/>
            <a:ext cx="7883359" cy="4597616"/>
          </a:xfrm>
        </p:spPr>
        <p:txBody>
          <a:bodyPr anchor="ctr">
            <a:normAutofit/>
          </a:bodyPr>
          <a:lstStyle/>
          <a:p>
            <a:pPr marL="0" indent="0">
              <a:spcBef>
                <a:spcPts val="0"/>
              </a:spcBef>
              <a:buNone/>
            </a:pPr>
            <a:r>
              <a:rPr lang="en-US" b="1" dirty="0"/>
              <a:t>15 </a:t>
            </a:r>
            <a:r>
              <a:rPr lang="en-US" dirty="0"/>
              <a:t>The serpent poured water like a river out of his mouth after the woman, to sweep her away with a flood. </a:t>
            </a:r>
            <a:r>
              <a:rPr lang="en-US" b="1" dirty="0"/>
              <a:t>16 </a:t>
            </a:r>
            <a:r>
              <a:rPr lang="en-US" dirty="0"/>
              <a:t>But the earth came to the help of the woman, and the earth opened its mouth and swallowed the river that the dragon had poured from his mouth. </a:t>
            </a:r>
            <a:endParaRPr lang="en-US" dirty="0" smtClean="0"/>
          </a:p>
        </p:txBody>
      </p:sp>
    </p:spTree>
    <p:extLst>
      <p:ext uri="{BB962C8B-B14F-4D97-AF65-F5344CB8AC3E}">
        <p14:creationId xmlns:p14="http://schemas.microsoft.com/office/powerpoint/2010/main" val="40187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4" y="572310"/>
            <a:ext cx="7883359" cy="4597616"/>
          </a:xfrm>
        </p:spPr>
        <p:txBody>
          <a:bodyPr anchor="ctr">
            <a:normAutofit/>
          </a:bodyPr>
          <a:lstStyle/>
          <a:p>
            <a:pPr marL="0" indent="0">
              <a:spcBef>
                <a:spcPts val="0"/>
              </a:spcBef>
              <a:buNone/>
            </a:pPr>
            <a:r>
              <a:rPr lang="en-US" b="1" dirty="0"/>
              <a:t>17 </a:t>
            </a:r>
            <a:r>
              <a:rPr lang="en-US" dirty="0"/>
              <a:t>Then the dragon became furious with the woman and went off to make war on the rest of her offspring, on those who keep the commandments of God and hold to the testimony of Jesus. And he </a:t>
            </a:r>
            <a:r>
              <a:rPr lang="en-US" dirty="0" smtClean="0"/>
              <a:t>stood </a:t>
            </a:r>
            <a:r>
              <a:rPr lang="en-US" dirty="0"/>
              <a:t>on the sand of the sea.</a:t>
            </a:r>
            <a:endParaRPr lang="en-US" dirty="0" smtClean="0"/>
          </a:p>
        </p:txBody>
      </p:sp>
    </p:spTree>
    <p:extLst>
      <p:ext uri="{BB962C8B-B14F-4D97-AF65-F5344CB8AC3E}">
        <p14:creationId xmlns:p14="http://schemas.microsoft.com/office/powerpoint/2010/main" val="86114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5715000"/>
          </a:xfrm>
          <a:prstGeom prst="rect">
            <a:avLst/>
          </a:prstGeom>
        </p:spPr>
      </p:pic>
      <p:sp>
        <p:nvSpPr>
          <p:cNvPr id="5" name="Rectangle 4"/>
          <p:cNvSpPr/>
          <p:nvPr/>
        </p:nvSpPr>
        <p:spPr>
          <a:xfrm>
            <a:off x="0" y="1588"/>
            <a:ext cx="9144000" cy="5715000"/>
          </a:xfrm>
          <a:prstGeom prst="rect">
            <a:avLst/>
          </a:prstGeom>
          <a:solidFill>
            <a:schemeClr val="bg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82953" y="1072959"/>
            <a:ext cx="7438994" cy="3572260"/>
          </a:xfrm>
          <a:prstGeom prst="rect">
            <a:avLst/>
          </a:prstGeom>
          <a:noFill/>
        </p:spPr>
        <p:txBody>
          <a:bodyPr wrap="square" bIns="0" rtlCol="0" anchor="ctr" anchorCtr="1">
            <a:spAutoFit/>
          </a:bodyPr>
          <a:lstStyle/>
          <a:p>
            <a:pPr marL="463550" indent="-463550">
              <a:lnSpc>
                <a:spcPct val="90000"/>
              </a:lnSpc>
              <a:spcBef>
                <a:spcPts val="4200"/>
              </a:spcBef>
              <a:buFont typeface="Arial"/>
              <a:buChar char="•"/>
            </a:pPr>
            <a:r>
              <a:rPr lang="en-US" sz="4400" dirty="0" smtClean="0">
                <a:cs typeface="Century Gothic"/>
              </a:rPr>
              <a:t>God preserves his people</a:t>
            </a:r>
          </a:p>
          <a:p>
            <a:pPr marL="463550" indent="-463550">
              <a:lnSpc>
                <a:spcPct val="90000"/>
              </a:lnSpc>
              <a:spcBef>
                <a:spcPts val="4200"/>
              </a:spcBef>
              <a:buFont typeface="Arial"/>
              <a:buChar char="•"/>
            </a:pPr>
            <a:r>
              <a:rPr lang="en-US" sz="4400" dirty="0" smtClean="0">
                <a:cs typeface="Century Gothic"/>
              </a:rPr>
              <a:t>God expels his enemy</a:t>
            </a:r>
          </a:p>
          <a:p>
            <a:pPr marL="463550" indent="-463550">
              <a:lnSpc>
                <a:spcPct val="90000"/>
              </a:lnSpc>
              <a:spcBef>
                <a:spcPts val="4200"/>
              </a:spcBef>
              <a:buFont typeface="Arial"/>
              <a:buChar char="•"/>
            </a:pPr>
            <a:r>
              <a:rPr lang="en-US" sz="4400" dirty="0" smtClean="0">
                <a:cs typeface="Century Gothic"/>
              </a:rPr>
              <a:t>Satan persecutes God’s people</a:t>
            </a:r>
            <a:endParaRPr lang="en-US" sz="4400" dirty="0">
              <a:cs typeface="Century Gothic"/>
            </a:endParaRPr>
          </a:p>
        </p:txBody>
      </p:sp>
    </p:spTree>
    <p:extLst>
      <p:ext uri="{BB962C8B-B14F-4D97-AF65-F5344CB8AC3E}">
        <p14:creationId xmlns:p14="http://schemas.microsoft.com/office/powerpoint/2010/main" val="359438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4" y="572310"/>
            <a:ext cx="7883359" cy="4597616"/>
          </a:xfrm>
        </p:spPr>
        <p:txBody>
          <a:bodyPr anchor="ctr">
            <a:normAutofit/>
          </a:bodyPr>
          <a:lstStyle/>
          <a:p>
            <a:pPr marL="0" indent="0">
              <a:spcBef>
                <a:spcPts val="0"/>
              </a:spcBef>
              <a:buNone/>
            </a:pPr>
            <a:r>
              <a:rPr lang="en-US" b="1" dirty="0"/>
              <a:t>17 </a:t>
            </a:r>
            <a:r>
              <a:rPr lang="en-US" dirty="0"/>
              <a:t>Then the dragon became furious with the woman and </a:t>
            </a:r>
            <a:r>
              <a:rPr lang="en-US" b="1" u="sng" dirty="0">
                <a:solidFill>
                  <a:srgbClr val="FFFF00"/>
                </a:solidFill>
              </a:rPr>
              <a:t>went off to make war</a:t>
            </a:r>
            <a:r>
              <a:rPr lang="en-US" dirty="0"/>
              <a:t> on the rest of her offspring, on those who keep the commandments of God and hold to the testimony of Jesus. And he </a:t>
            </a:r>
            <a:r>
              <a:rPr lang="en-US" dirty="0" smtClean="0"/>
              <a:t>stood </a:t>
            </a:r>
            <a:r>
              <a:rPr lang="en-US" dirty="0"/>
              <a:t>on the sand of the sea.</a:t>
            </a:r>
            <a:endParaRPr lang="en-US" dirty="0" smtClean="0"/>
          </a:p>
        </p:txBody>
      </p:sp>
      <p:grpSp>
        <p:nvGrpSpPr>
          <p:cNvPr id="4" name="Group 3"/>
          <p:cNvGrpSpPr/>
          <p:nvPr/>
        </p:nvGrpSpPr>
        <p:grpSpPr>
          <a:xfrm>
            <a:off x="1756036" y="3208434"/>
            <a:ext cx="6314411" cy="1804737"/>
            <a:chOff x="1634484" y="1293519"/>
            <a:chExt cx="5867682" cy="2198982"/>
          </a:xfrm>
        </p:grpSpPr>
        <p:sp>
          <p:nvSpPr>
            <p:cNvPr id="5" name="Rounded Rectangular Callout 4"/>
            <p:cNvSpPr/>
            <p:nvPr/>
          </p:nvSpPr>
          <p:spPr>
            <a:xfrm>
              <a:off x="1634484" y="1293519"/>
              <a:ext cx="5867682" cy="2198982"/>
            </a:xfrm>
            <a:prstGeom prst="wedgeRoundRectCallout">
              <a:avLst>
                <a:gd name="adj1" fmla="val 4980"/>
                <a:gd name="adj2" fmla="val -87898"/>
                <a:gd name="adj3" fmla="val 16667"/>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820422" y="1363761"/>
              <a:ext cx="5570171" cy="1946305"/>
            </a:xfrm>
            <a:prstGeom prst="rect">
              <a:avLst/>
            </a:prstGeom>
            <a:noFill/>
          </p:spPr>
          <p:txBody>
            <a:bodyPr wrap="square" rtlCol="0">
              <a:spAutoFit/>
            </a:bodyPr>
            <a:lstStyle/>
            <a:p>
              <a:pPr>
                <a:lnSpc>
                  <a:spcPct val="90000"/>
                </a:lnSpc>
              </a:pPr>
              <a:r>
                <a:rPr lang="en-US" sz="3600" dirty="0" smtClean="0">
                  <a:effectLst>
                    <a:outerShdw blurRad="50800" dist="38100" dir="2700000" algn="tl" rotWithShape="0">
                      <a:prstClr val="black">
                        <a:alpha val="40000"/>
                      </a:prstClr>
                    </a:outerShdw>
                  </a:effectLst>
                </a:rPr>
                <a:t>“You are of your father the devil… </a:t>
              </a:r>
              <a:r>
                <a:rPr lang="en-US" sz="3600" b="1" dirty="0" smtClean="0">
                  <a:solidFill>
                    <a:srgbClr val="FFFF00"/>
                  </a:solidFill>
                  <a:effectLst>
                    <a:outerShdw blurRad="50800" dist="38100" dir="2700000" algn="tl" rotWithShape="0">
                      <a:prstClr val="black">
                        <a:alpha val="40000"/>
                      </a:prstClr>
                    </a:outerShdw>
                  </a:effectLst>
                </a:rPr>
                <a:t>He was a murderer from the beginning</a:t>
              </a:r>
              <a:r>
                <a:rPr lang="en-US" sz="3600" dirty="0" smtClean="0">
                  <a:effectLst>
                    <a:outerShdw blurRad="50800" dist="38100" dir="2700000" algn="tl" rotWithShape="0">
                      <a:prstClr val="black">
                        <a:alpha val="40000"/>
                      </a:prstClr>
                    </a:outerShdw>
                  </a:effectLst>
                </a:rPr>
                <a:t>…” </a:t>
              </a:r>
              <a:r>
                <a:rPr lang="en-US" sz="3600" dirty="0" err="1" smtClean="0">
                  <a:effectLst>
                    <a:outerShdw blurRad="50800" dist="38100" dir="2700000" algn="tl" rotWithShape="0">
                      <a:prstClr val="black">
                        <a:alpha val="40000"/>
                      </a:prstClr>
                    </a:outerShdw>
                  </a:effectLst>
                </a:rPr>
                <a:t>Jn</a:t>
              </a:r>
              <a:r>
                <a:rPr lang="en-US" sz="3600" dirty="0" smtClean="0">
                  <a:effectLst>
                    <a:outerShdw blurRad="50800" dist="38100" dir="2700000" algn="tl" rotWithShape="0">
                      <a:prstClr val="black">
                        <a:alpha val="40000"/>
                      </a:prstClr>
                    </a:outerShdw>
                  </a:effectLst>
                </a:rPr>
                <a:t> 8:44</a:t>
              </a:r>
              <a:endParaRPr lang="en-US" sz="3600" dirty="0">
                <a:effectLst>
                  <a:outerShdw blurRad="50800" dist="38100" dir="2700000" algn="tl" rotWithShape="0">
                    <a:prstClr val="black">
                      <a:alpha val="40000"/>
                    </a:prstClr>
                  </a:outerShdw>
                </a:effectLst>
              </a:endParaRPr>
            </a:p>
          </p:txBody>
        </p:sp>
      </p:grpSp>
    </p:spTree>
    <p:extLst>
      <p:ext uri="{BB962C8B-B14F-4D97-AF65-F5344CB8AC3E}">
        <p14:creationId xmlns:p14="http://schemas.microsoft.com/office/powerpoint/2010/main" val="339633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1" b="-5"/>
          <a:stretch/>
        </p:blipFill>
        <p:spPr>
          <a:xfrm>
            <a:off x="0" y="0"/>
            <a:ext cx="9144000" cy="5715000"/>
          </a:xfrm>
          <a:prstGeom prst="rect">
            <a:avLst/>
          </a:prstGeom>
        </p:spPr>
      </p:pic>
    </p:spTree>
    <p:extLst>
      <p:ext uri="{BB962C8B-B14F-4D97-AF65-F5344CB8AC3E}">
        <p14:creationId xmlns:p14="http://schemas.microsoft.com/office/powerpoint/2010/main" val="38459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1" b="-5"/>
          <a:stretch/>
        </p:blipFill>
        <p:spPr>
          <a:xfrm>
            <a:off x="0" y="0"/>
            <a:ext cx="9144000" cy="5715000"/>
          </a:xfrm>
          <a:prstGeom prst="rect">
            <a:avLst/>
          </a:prstGeom>
        </p:spPr>
      </p:pic>
      <p:sp>
        <p:nvSpPr>
          <p:cNvPr id="7" name="Rectangle 6"/>
          <p:cNvSpPr/>
          <p:nvPr/>
        </p:nvSpPr>
        <p:spPr>
          <a:xfrm>
            <a:off x="0" y="1588"/>
            <a:ext cx="9144000" cy="5715000"/>
          </a:xfrm>
          <a:prstGeom prst="rect">
            <a:avLst/>
          </a:prstGeom>
          <a:solidFill>
            <a:schemeClr val="bg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380646" y="461924"/>
            <a:ext cx="6653843" cy="481860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Bef>
                <a:spcPts val="1800"/>
              </a:spcBef>
            </a:pPr>
            <a:r>
              <a:rPr lang="en-US" sz="3800" dirty="0" smtClean="0">
                <a:effectLst>
                  <a:outerShdw blurRad="50800" dist="38100" dir="2700000" algn="tl" rotWithShape="0">
                    <a:prstClr val="black">
                      <a:alpha val="40000"/>
                    </a:prstClr>
                  </a:outerShdw>
                </a:effectLst>
                <a:latin typeface="+mn-lt"/>
                <a:cs typeface="Century Gothic"/>
              </a:rPr>
              <a:t>For we do not wrestle        against flesh and blood,           but against the rulers,        against the authorities</a:t>
            </a:r>
            <a:r>
              <a:rPr lang="en-US" sz="3800" smtClean="0">
                <a:effectLst>
                  <a:outerShdw blurRad="50800" dist="38100" dir="2700000" algn="tl" rotWithShape="0">
                    <a:prstClr val="black">
                      <a:alpha val="40000"/>
                    </a:prstClr>
                  </a:outerShdw>
                </a:effectLst>
                <a:latin typeface="+mn-lt"/>
                <a:cs typeface="Century Gothic"/>
              </a:rPr>
              <a:t>,     </a:t>
            </a:r>
            <a:r>
              <a:rPr lang="en-US" sz="3800" smtClean="0">
                <a:effectLst>
                  <a:outerShdw blurRad="50800" dist="38100" dir="2700000" algn="tl" rotWithShape="0">
                    <a:prstClr val="black">
                      <a:alpha val="40000"/>
                    </a:prstClr>
                  </a:outerShdw>
                </a:effectLst>
                <a:latin typeface="+mn-lt"/>
                <a:cs typeface="Century Gothic"/>
              </a:rPr>
              <a:t> against </a:t>
            </a:r>
            <a:r>
              <a:rPr lang="en-US" sz="3800" dirty="0" smtClean="0">
                <a:effectLst>
                  <a:outerShdw blurRad="50800" dist="38100" dir="2700000" algn="tl" rotWithShape="0">
                    <a:prstClr val="black">
                      <a:alpha val="40000"/>
                    </a:prstClr>
                  </a:outerShdw>
                </a:effectLst>
                <a:latin typeface="+mn-lt"/>
                <a:cs typeface="Century Gothic"/>
              </a:rPr>
              <a:t>the cosmic </a:t>
            </a:r>
            <a:r>
              <a:rPr lang="en-US" sz="3800" smtClean="0">
                <a:effectLst>
                  <a:outerShdw blurRad="50800" dist="38100" dir="2700000" algn="tl" rotWithShape="0">
                    <a:prstClr val="black">
                      <a:alpha val="40000"/>
                    </a:prstClr>
                  </a:outerShdw>
                </a:effectLst>
                <a:latin typeface="+mn-lt"/>
                <a:cs typeface="Century Gothic"/>
              </a:rPr>
              <a:t>powers    </a:t>
            </a:r>
            <a:r>
              <a:rPr lang="en-US" sz="3800" smtClean="0">
                <a:effectLst>
                  <a:outerShdw blurRad="50800" dist="38100" dir="2700000" algn="tl" rotWithShape="0">
                    <a:prstClr val="black">
                      <a:alpha val="40000"/>
                    </a:prstClr>
                  </a:outerShdw>
                </a:effectLst>
                <a:latin typeface="+mn-lt"/>
                <a:cs typeface="Century Gothic"/>
              </a:rPr>
              <a:t> over </a:t>
            </a:r>
            <a:r>
              <a:rPr lang="en-US" sz="3800" dirty="0" smtClean="0">
                <a:effectLst>
                  <a:outerShdw blurRad="50800" dist="38100" dir="2700000" algn="tl" rotWithShape="0">
                    <a:prstClr val="black">
                      <a:alpha val="40000"/>
                    </a:prstClr>
                  </a:outerShdw>
                </a:effectLst>
                <a:latin typeface="+mn-lt"/>
                <a:cs typeface="Century Gothic"/>
              </a:rPr>
              <a:t>this present darkness, against the spiritual forces </a:t>
            </a:r>
            <a:r>
              <a:rPr lang="en-US" sz="3800" smtClean="0">
                <a:effectLst>
                  <a:outerShdw blurRad="50800" dist="38100" dir="2700000" algn="tl" rotWithShape="0">
                    <a:prstClr val="black">
                      <a:alpha val="40000"/>
                    </a:prstClr>
                  </a:outerShdw>
                </a:effectLst>
                <a:latin typeface="+mn-lt"/>
                <a:cs typeface="Century Gothic"/>
              </a:rPr>
              <a:t>of </a:t>
            </a:r>
            <a:r>
              <a:rPr lang="en-US" sz="3800" smtClean="0">
                <a:effectLst>
                  <a:outerShdw blurRad="50800" dist="38100" dir="2700000" algn="tl" rotWithShape="0">
                    <a:prstClr val="black">
                      <a:alpha val="40000"/>
                    </a:prstClr>
                  </a:outerShdw>
                </a:effectLst>
                <a:latin typeface="+mn-lt"/>
                <a:cs typeface="Century Gothic"/>
              </a:rPr>
              <a:t> evil </a:t>
            </a:r>
            <a:r>
              <a:rPr lang="en-US" sz="3800" dirty="0" smtClean="0">
                <a:effectLst>
                  <a:outerShdw blurRad="50800" dist="38100" dir="2700000" algn="tl" rotWithShape="0">
                    <a:prstClr val="black">
                      <a:alpha val="40000"/>
                    </a:prstClr>
                  </a:outerShdw>
                </a:effectLst>
                <a:latin typeface="+mn-lt"/>
                <a:cs typeface="Century Gothic"/>
              </a:rPr>
              <a:t>in the heavenly places. Ephesians 6:12</a:t>
            </a:r>
          </a:p>
        </p:txBody>
      </p:sp>
    </p:spTree>
    <p:extLst>
      <p:ext uri="{BB962C8B-B14F-4D97-AF65-F5344CB8AC3E}">
        <p14:creationId xmlns:p14="http://schemas.microsoft.com/office/powerpoint/2010/main" val="3623164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1" b="-5"/>
          <a:stretch/>
        </p:blipFill>
        <p:spPr>
          <a:xfrm>
            <a:off x="0" y="0"/>
            <a:ext cx="9144000" cy="5715000"/>
          </a:xfrm>
          <a:prstGeom prst="rect">
            <a:avLst/>
          </a:prstGeom>
        </p:spPr>
      </p:pic>
      <p:sp>
        <p:nvSpPr>
          <p:cNvPr id="4" name="Rectangle 3"/>
          <p:cNvSpPr/>
          <p:nvPr/>
        </p:nvSpPr>
        <p:spPr>
          <a:xfrm>
            <a:off x="0" y="1588"/>
            <a:ext cx="9144000" cy="5715000"/>
          </a:xfrm>
          <a:prstGeom prst="rect">
            <a:avLst/>
          </a:prstGeom>
          <a:solidFill>
            <a:schemeClr val="bg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082424" y="2098419"/>
            <a:ext cx="7004732" cy="292339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4025" indent="-454025" algn="l">
              <a:spcBef>
                <a:spcPts val="1800"/>
              </a:spcBef>
              <a:buFont typeface="+mj-lt"/>
              <a:buAutoNum type="arabicPeriod"/>
            </a:pPr>
            <a:r>
              <a:rPr lang="en-US" sz="4000" dirty="0" smtClean="0">
                <a:effectLst>
                  <a:outerShdw blurRad="50800" dist="38100" dir="2700000" algn="tl" rotWithShape="0">
                    <a:prstClr val="black">
                      <a:alpha val="40000"/>
                    </a:prstClr>
                  </a:outerShdw>
                </a:effectLst>
                <a:cs typeface="Century Gothic"/>
              </a:rPr>
              <a:t>The blood of the Lamb</a:t>
            </a:r>
          </a:p>
          <a:p>
            <a:pPr marL="454025" indent="-454025" algn="l">
              <a:spcBef>
                <a:spcPts val="1800"/>
              </a:spcBef>
              <a:buFont typeface="+mj-lt"/>
              <a:buAutoNum type="arabicPeriod"/>
            </a:pPr>
            <a:r>
              <a:rPr lang="en-US" sz="4000" dirty="0" smtClean="0">
                <a:effectLst>
                  <a:outerShdw blurRad="50800" dist="38100" dir="2700000" algn="tl" rotWithShape="0">
                    <a:prstClr val="black">
                      <a:alpha val="40000"/>
                    </a:prstClr>
                  </a:outerShdw>
                </a:effectLst>
                <a:latin typeface="+mn-lt"/>
                <a:cs typeface="Century Gothic"/>
              </a:rPr>
              <a:t>The word of their testimony</a:t>
            </a:r>
          </a:p>
          <a:p>
            <a:pPr marL="454025" indent="-454025" algn="l">
              <a:spcBef>
                <a:spcPts val="1800"/>
              </a:spcBef>
              <a:buFont typeface="+mj-lt"/>
              <a:buAutoNum type="arabicPeriod"/>
            </a:pPr>
            <a:r>
              <a:rPr lang="en-US" sz="4000" dirty="0" smtClean="0">
                <a:effectLst>
                  <a:outerShdw blurRad="50800" dist="38100" dir="2700000" algn="tl" rotWithShape="0">
                    <a:prstClr val="black">
                      <a:alpha val="40000"/>
                    </a:prstClr>
                  </a:outerShdw>
                </a:effectLst>
                <a:latin typeface="+mn-lt"/>
                <a:cs typeface="Century Gothic"/>
              </a:rPr>
              <a:t>They loved not their lives even unto death </a:t>
            </a:r>
          </a:p>
        </p:txBody>
      </p:sp>
    </p:spTree>
    <p:extLst>
      <p:ext uri="{BB962C8B-B14F-4D97-AF65-F5344CB8AC3E}">
        <p14:creationId xmlns:p14="http://schemas.microsoft.com/office/powerpoint/2010/main" val="20243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rgbClr val="4C4C4C"/>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rgbClr val="4C4C4C"/>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rgbClr val="4C4C4C"/>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4" y="572310"/>
            <a:ext cx="7883359" cy="4597616"/>
          </a:xfrm>
        </p:spPr>
        <p:txBody>
          <a:bodyPr anchor="ctr">
            <a:normAutofit lnSpcReduction="10000"/>
          </a:bodyPr>
          <a:lstStyle/>
          <a:p>
            <a:pPr marL="0" indent="0">
              <a:spcBef>
                <a:spcPts val="0"/>
              </a:spcBef>
              <a:buNone/>
            </a:pPr>
            <a:r>
              <a:rPr lang="en-US" b="1" dirty="0" smtClean="0"/>
              <a:t>Revelation 12</a:t>
            </a:r>
          </a:p>
          <a:p>
            <a:pPr marL="0" indent="0">
              <a:spcBef>
                <a:spcPts val="0"/>
              </a:spcBef>
              <a:buNone/>
            </a:pPr>
            <a:r>
              <a:rPr lang="en-US" b="1" dirty="0" smtClean="0"/>
              <a:t>1</a:t>
            </a:r>
            <a:r>
              <a:rPr lang="en-US" dirty="0" smtClean="0"/>
              <a:t> And </a:t>
            </a:r>
            <a:r>
              <a:rPr lang="en-US" dirty="0"/>
              <a:t>a great sign appeared in heaven: a woman clothed with the sun, with the moon under her feet, and on her head a crown of twelve stars. </a:t>
            </a:r>
            <a:r>
              <a:rPr lang="en-US" b="1" dirty="0">
                <a:solidFill>
                  <a:schemeClr val="bg1"/>
                </a:solidFill>
              </a:rPr>
              <a:t>2 </a:t>
            </a:r>
            <a:r>
              <a:rPr lang="en-US" dirty="0">
                <a:solidFill>
                  <a:schemeClr val="bg1"/>
                </a:solidFill>
              </a:rPr>
              <a:t>She was pregnant and was crying out in birth pains and the agony of giving birth. </a:t>
            </a:r>
            <a:r>
              <a:rPr lang="en-US" b="1" dirty="0">
                <a:solidFill>
                  <a:schemeClr val="bg1"/>
                </a:solidFill>
              </a:rPr>
              <a:t>3 </a:t>
            </a:r>
            <a:r>
              <a:rPr lang="en-US" dirty="0">
                <a:solidFill>
                  <a:schemeClr val="bg1"/>
                </a:solidFill>
              </a:rPr>
              <a:t>And another sign appeared in heaven: behold, a great red dragon, with seven heads and ten horns, and on his heads seven diadems</a:t>
            </a:r>
            <a:r>
              <a:rPr lang="en-US" dirty="0" smtClean="0">
                <a:solidFill>
                  <a:schemeClr val="bg1"/>
                </a:solidFill>
              </a:rPr>
              <a:t>.</a:t>
            </a:r>
          </a:p>
        </p:txBody>
      </p:sp>
    </p:spTree>
    <p:extLst>
      <p:ext uri="{BB962C8B-B14F-4D97-AF65-F5344CB8AC3E}">
        <p14:creationId xmlns:p14="http://schemas.microsoft.com/office/powerpoint/2010/main" val="343194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4" y="572310"/>
            <a:ext cx="7883359" cy="4597616"/>
          </a:xfrm>
        </p:spPr>
        <p:txBody>
          <a:bodyPr anchor="ctr">
            <a:normAutofit lnSpcReduction="10000"/>
          </a:bodyPr>
          <a:lstStyle/>
          <a:p>
            <a:pPr marL="0" indent="0">
              <a:spcBef>
                <a:spcPts val="0"/>
              </a:spcBef>
              <a:buNone/>
            </a:pPr>
            <a:r>
              <a:rPr lang="en-US" b="1" dirty="0" smtClean="0"/>
              <a:t>Revelation 12</a:t>
            </a:r>
          </a:p>
          <a:p>
            <a:pPr marL="0" indent="0">
              <a:spcBef>
                <a:spcPts val="0"/>
              </a:spcBef>
              <a:buNone/>
            </a:pPr>
            <a:r>
              <a:rPr lang="en-US" b="1" dirty="0" smtClean="0"/>
              <a:t>1</a:t>
            </a:r>
            <a:r>
              <a:rPr lang="en-US" dirty="0" smtClean="0"/>
              <a:t> And </a:t>
            </a:r>
            <a:r>
              <a:rPr lang="en-US" dirty="0"/>
              <a:t>a </a:t>
            </a:r>
            <a:r>
              <a:rPr lang="en-US" b="1" u="sng" dirty="0">
                <a:solidFill>
                  <a:srgbClr val="FFFF00"/>
                </a:solidFill>
              </a:rPr>
              <a:t>great sign</a:t>
            </a:r>
            <a:r>
              <a:rPr lang="en-US" dirty="0"/>
              <a:t> appeared in heaven: a woman clothed with the sun, with the moon under her feet, and on her head a crown of twelve stars. </a:t>
            </a:r>
            <a:r>
              <a:rPr lang="en-US" b="1" dirty="0">
                <a:solidFill>
                  <a:schemeClr val="bg1"/>
                </a:solidFill>
              </a:rPr>
              <a:t>2 </a:t>
            </a:r>
            <a:r>
              <a:rPr lang="en-US" dirty="0">
                <a:solidFill>
                  <a:schemeClr val="bg1"/>
                </a:solidFill>
              </a:rPr>
              <a:t>She was pregnant and was crying out in birth pains and the agony of giving birth. </a:t>
            </a:r>
            <a:r>
              <a:rPr lang="en-US" b="1" dirty="0">
                <a:solidFill>
                  <a:schemeClr val="bg1"/>
                </a:solidFill>
              </a:rPr>
              <a:t>3 </a:t>
            </a:r>
            <a:r>
              <a:rPr lang="en-US" dirty="0">
                <a:solidFill>
                  <a:schemeClr val="bg1"/>
                </a:solidFill>
              </a:rPr>
              <a:t>And another sign appeared in heaven: behold, a great red dragon, with seven heads and ten horns, and on his heads seven diadems</a:t>
            </a:r>
            <a:r>
              <a:rPr lang="en-US" dirty="0" smtClean="0">
                <a:solidFill>
                  <a:schemeClr val="bg1"/>
                </a:solidFill>
              </a:rPr>
              <a:t>.</a:t>
            </a:r>
          </a:p>
        </p:txBody>
      </p:sp>
    </p:spTree>
    <p:extLst>
      <p:ext uri="{BB962C8B-B14F-4D97-AF65-F5344CB8AC3E}">
        <p14:creationId xmlns:p14="http://schemas.microsoft.com/office/powerpoint/2010/main" val="122130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4" y="572310"/>
            <a:ext cx="7883359" cy="4597616"/>
          </a:xfrm>
        </p:spPr>
        <p:txBody>
          <a:bodyPr anchor="ctr">
            <a:normAutofit lnSpcReduction="10000"/>
          </a:bodyPr>
          <a:lstStyle/>
          <a:p>
            <a:pPr marL="0" indent="0">
              <a:spcBef>
                <a:spcPts val="0"/>
              </a:spcBef>
              <a:buNone/>
            </a:pPr>
            <a:r>
              <a:rPr lang="en-US" b="1" dirty="0" smtClean="0"/>
              <a:t>Revelation 12</a:t>
            </a:r>
          </a:p>
          <a:p>
            <a:pPr marL="0" indent="0">
              <a:spcBef>
                <a:spcPts val="0"/>
              </a:spcBef>
              <a:buNone/>
            </a:pPr>
            <a:r>
              <a:rPr lang="en-US" b="1" dirty="0" smtClean="0"/>
              <a:t>1</a:t>
            </a:r>
            <a:r>
              <a:rPr lang="en-US" dirty="0" smtClean="0"/>
              <a:t> And </a:t>
            </a:r>
            <a:r>
              <a:rPr lang="en-US" dirty="0"/>
              <a:t>a </a:t>
            </a:r>
            <a:r>
              <a:rPr lang="en-US" b="1" u="sng" dirty="0">
                <a:solidFill>
                  <a:srgbClr val="FFFF00"/>
                </a:solidFill>
              </a:rPr>
              <a:t>great sign</a:t>
            </a:r>
            <a:r>
              <a:rPr lang="en-US" dirty="0"/>
              <a:t> appeared in heaven: a </a:t>
            </a:r>
            <a:r>
              <a:rPr lang="en-US" b="1" u="sng" dirty="0">
                <a:solidFill>
                  <a:srgbClr val="FFFF00"/>
                </a:solidFill>
              </a:rPr>
              <a:t>woman</a:t>
            </a:r>
            <a:r>
              <a:rPr lang="en-US" dirty="0"/>
              <a:t> clothed with the sun, with the moon under her feet, and on her head a crown of twelve stars. </a:t>
            </a:r>
            <a:r>
              <a:rPr lang="en-US" b="1" dirty="0">
                <a:solidFill>
                  <a:schemeClr val="bg1"/>
                </a:solidFill>
              </a:rPr>
              <a:t>2 </a:t>
            </a:r>
            <a:r>
              <a:rPr lang="en-US" dirty="0">
                <a:solidFill>
                  <a:schemeClr val="bg1"/>
                </a:solidFill>
              </a:rPr>
              <a:t>She was pregnant and was crying out in birth pains and the agony of giving birth. </a:t>
            </a:r>
            <a:r>
              <a:rPr lang="en-US" b="1" dirty="0">
                <a:solidFill>
                  <a:schemeClr val="bg1"/>
                </a:solidFill>
              </a:rPr>
              <a:t>3 </a:t>
            </a:r>
            <a:r>
              <a:rPr lang="en-US" dirty="0">
                <a:solidFill>
                  <a:schemeClr val="bg1"/>
                </a:solidFill>
              </a:rPr>
              <a:t>And another sign appeared in heaven: behold, a great red dragon, with seven heads and ten horns, and on his heads seven diadems</a:t>
            </a:r>
            <a:r>
              <a:rPr lang="en-US" dirty="0" smtClean="0">
                <a:solidFill>
                  <a:schemeClr val="bg1"/>
                </a:solidFill>
              </a:rPr>
              <a:t>.</a:t>
            </a:r>
          </a:p>
        </p:txBody>
      </p:sp>
      <p:grpSp>
        <p:nvGrpSpPr>
          <p:cNvPr id="4" name="Group 3"/>
          <p:cNvGrpSpPr/>
          <p:nvPr/>
        </p:nvGrpSpPr>
        <p:grpSpPr>
          <a:xfrm>
            <a:off x="2312527" y="2239220"/>
            <a:ext cx="6529904" cy="3184964"/>
            <a:chOff x="1634484" y="1293519"/>
            <a:chExt cx="5867682" cy="2198982"/>
          </a:xfrm>
        </p:grpSpPr>
        <p:sp>
          <p:nvSpPr>
            <p:cNvPr id="5" name="Rounded Rectangular Callout 4"/>
            <p:cNvSpPr/>
            <p:nvPr/>
          </p:nvSpPr>
          <p:spPr>
            <a:xfrm>
              <a:off x="1634484" y="1293519"/>
              <a:ext cx="5867682" cy="2198982"/>
            </a:xfrm>
            <a:prstGeom prst="wedgeRoundRectCallout">
              <a:avLst>
                <a:gd name="adj1" fmla="val -50045"/>
                <a:gd name="adj2" fmla="val -60099"/>
                <a:gd name="adj3" fmla="val 16667"/>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820422" y="1363762"/>
              <a:ext cx="5570171" cy="2077158"/>
            </a:xfrm>
            <a:prstGeom prst="rect">
              <a:avLst/>
            </a:prstGeom>
            <a:noFill/>
          </p:spPr>
          <p:txBody>
            <a:bodyPr wrap="square" rtlCol="0">
              <a:spAutoFit/>
            </a:bodyPr>
            <a:lstStyle/>
            <a:p>
              <a:pPr>
                <a:lnSpc>
                  <a:spcPct val="90000"/>
                </a:lnSpc>
              </a:pPr>
              <a:r>
                <a:rPr lang="en-US" sz="3000" dirty="0" smtClean="0">
                  <a:effectLst>
                    <a:outerShdw blurRad="50800" dist="38100" dir="2700000" algn="tl" rotWithShape="0">
                      <a:prstClr val="black">
                        <a:alpha val="40000"/>
                      </a:prstClr>
                    </a:outerShdw>
                  </a:effectLst>
                </a:rPr>
                <a:t>Writhe and groan, O daughter of Zion, like a </a:t>
              </a:r>
              <a:r>
                <a:rPr lang="en-US" sz="3000" b="1" dirty="0" smtClean="0">
                  <a:solidFill>
                    <a:srgbClr val="FFFF00"/>
                  </a:solidFill>
                  <a:effectLst>
                    <a:outerShdw blurRad="50800" dist="38100" dir="2700000" algn="tl" rotWithShape="0">
                      <a:prstClr val="black">
                        <a:alpha val="40000"/>
                      </a:prstClr>
                    </a:outerShdw>
                  </a:effectLst>
                </a:rPr>
                <a:t>woman in labor</a:t>
              </a:r>
              <a:r>
                <a:rPr lang="en-US" sz="3000" dirty="0" smtClean="0">
                  <a:effectLst>
                    <a:outerShdw blurRad="50800" dist="38100" dir="2700000" algn="tl" rotWithShape="0">
                      <a:prstClr val="black">
                        <a:alpha val="40000"/>
                      </a:prstClr>
                    </a:outerShdw>
                  </a:effectLst>
                </a:rPr>
                <a:t>, for now you shall go out from the city and dwell in the open country; you shall go to Babylon. There you shall be rescued; there the LORD will redeem you from the hand of your enemies. Micah 4:10</a:t>
              </a:r>
              <a:endParaRPr lang="en-US" sz="3000" dirty="0">
                <a:effectLst>
                  <a:outerShdw blurRad="50800" dist="38100" dir="2700000" algn="tl" rotWithShape="0">
                    <a:prstClr val="black">
                      <a:alpha val="40000"/>
                    </a:prstClr>
                  </a:outerShdw>
                </a:effectLst>
              </a:endParaRPr>
            </a:p>
          </p:txBody>
        </p:sp>
      </p:grpSp>
    </p:spTree>
    <p:extLst>
      <p:ext uri="{BB962C8B-B14F-4D97-AF65-F5344CB8AC3E}">
        <p14:creationId xmlns:p14="http://schemas.microsoft.com/office/powerpoint/2010/main" val="24003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4" y="572310"/>
            <a:ext cx="7883359" cy="4597616"/>
          </a:xfrm>
        </p:spPr>
        <p:txBody>
          <a:bodyPr anchor="ctr">
            <a:normAutofit lnSpcReduction="10000"/>
          </a:bodyPr>
          <a:lstStyle/>
          <a:p>
            <a:pPr marL="0" indent="0">
              <a:spcBef>
                <a:spcPts val="0"/>
              </a:spcBef>
              <a:buNone/>
            </a:pPr>
            <a:r>
              <a:rPr lang="en-US" b="1" dirty="0" smtClean="0"/>
              <a:t>Revelation 12</a:t>
            </a:r>
          </a:p>
          <a:p>
            <a:pPr marL="0" indent="0">
              <a:spcBef>
                <a:spcPts val="0"/>
              </a:spcBef>
              <a:buNone/>
            </a:pPr>
            <a:r>
              <a:rPr lang="en-US" b="1" dirty="0" smtClean="0"/>
              <a:t>1</a:t>
            </a:r>
            <a:r>
              <a:rPr lang="en-US" dirty="0" smtClean="0"/>
              <a:t> And </a:t>
            </a:r>
            <a:r>
              <a:rPr lang="en-US" dirty="0"/>
              <a:t>a </a:t>
            </a:r>
            <a:r>
              <a:rPr lang="en-US" b="1" u="sng" dirty="0">
                <a:solidFill>
                  <a:srgbClr val="FFFF00"/>
                </a:solidFill>
              </a:rPr>
              <a:t>great sign</a:t>
            </a:r>
            <a:r>
              <a:rPr lang="en-US" dirty="0"/>
              <a:t> appeared in heaven: a </a:t>
            </a:r>
            <a:r>
              <a:rPr lang="en-US" b="1" u="sng" dirty="0">
                <a:solidFill>
                  <a:srgbClr val="FFFF00"/>
                </a:solidFill>
              </a:rPr>
              <a:t>woman</a:t>
            </a:r>
            <a:r>
              <a:rPr lang="en-US" dirty="0"/>
              <a:t> clothed with the sun, with the moon under her feet, and on her head a crown of </a:t>
            </a:r>
            <a:r>
              <a:rPr lang="en-US" b="1" u="sng" dirty="0">
                <a:solidFill>
                  <a:srgbClr val="FFFF00"/>
                </a:solidFill>
              </a:rPr>
              <a:t>twelve stars</a:t>
            </a:r>
            <a:r>
              <a:rPr lang="en-US" dirty="0"/>
              <a:t>. </a:t>
            </a:r>
            <a:r>
              <a:rPr lang="en-US" b="1" dirty="0">
                <a:solidFill>
                  <a:schemeClr val="bg1"/>
                </a:solidFill>
              </a:rPr>
              <a:t>2 </a:t>
            </a:r>
            <a:r>
              <a:rPr lang="en-US" dirty="0">
                <a:solidFill>
                  <a:schemeClr val="bg1"/>
                </a:solidFill>
              </a:rPr>
              <a:t>She was pregnant and was crying out in birth pains and the agony of giving birth. </a:t>
            </a:r>
            <a:r>
              <a:rPr lang="en-US" b="1" dirty="0">
                <a:solidFill>
                  <a:schemeClr val="bg1"/>
                </a:solidFill>
              </a:rPr>
              <a:t>3 </a:t>
            </a:r>
            <a:r>
              <a:rPr lang="en-US" dirty="0">
                <a:solidFill>
                  <a:schemeClr val="bg1"/>
                </a:solidFill>
              </a:rPr>
              <a:t>And another sign appeared in heaven: behold, a great red dragon, with seven heads and ten horns, and on his heads seven diadems</a:t>
            </a:r>
            <a:r>
              <a:rPr lang="en-US" dirty="0" smtClean="0">
                <a:solidFill>
                  <a:schemeClr val="bg1"/>
                </a:solidFill>
              </a:rPr>
              <a:t>.</a:t>
            </a:r>
          </a:p>
        </p:txBody>
      </p:sp>
      <p:grpSp>
        <p:nvGrpSpPr>
          <p:cNvPr id="4" name="Group 3"/>
          <p:cNvGrpSpPr/>
          <p:nvPr/>
        </p:nvGrpSpPr>
        <p:grpSpPr>
          <a:xfrm>
            <a:off x="2957494" y="3091447"/>
            <a:ext cx="5713374" cy="3241841"/>
            <a:chOff x="1634484" y="1293519"/>
            <a:chExt cx="5867682" cy="3101154"/>
          </a:xfrm>
        </p:grpSpPr>
        <p:sp>
          <p:nvSpPr>
            <p:cNvPr id="5" name="Rounded Rectangular Callout 4"/>
            <p:cNvSpPr/>
            <p:nvPr/>
          </p:nvSpPr>
          <p:spPr>
            <a:xfrm>
              <a:off x="1634484" y="1293519"/>
              <a:ext cx="5867682" cy="2198982"/>
            </a:xfrm>
            <a:prstGeom prst="wedgeRoundRectCallout">
              <a:avLst>
                <a:gd name="adj1" fmla="val -63908"/>
                <a:gd name="adj2" fmla="val -55752"/>
                <a:gd name="adj3" fmla="val 16667"/>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820422" y="1363762"/>
              <a:ext cx="5570171" cy="3030911"/>
            </a:xfrm>
            <a:prstGeom prst="rect">
              <a:avLst/>
            </a:prstGeom>
            <a:noFill/>
          </p:spPr>
          <p:txBody>
            <a:bodyPr wrap="square" rtlCol="0">
              <a:spAutoFit/>
            </a:bodyPr>
            <a:lstStyle/>
            <a:p>
              <a:pPr>
                <a:lnSpc>
                  <a:spcPct val="90000"/>
                </a:lnSpc>
              </a:pPr>
              <a:r>
                <a:rPr lang="en-US" sz="3600" dirty="0" smtClean="0">
                  <a:effectLst>
                    <a:outerShdw blurRad="50800" dist="38100" dir="2700000" algn="tl" rotWithShape="0">
                      <a:prstClr val="black">
                        <a:alpha val="40000"/>
                      </a:prstClr>
                    </a:outerShdw>
                  </a:effectLst>
                </a:rPr>
                <a:t>“Behold, the sun, the moon, and </a:t>
              </a:r>
              <a:r>
                <a:rPr lang="en-US" sz="3600" b="1" dirty="0" smtClean="0">
                  <a:solidFill>
                    <a:srgbClr val="FFFF00"/>
                  </a:solidFill>
                  <a:effectLst>
                    <a:outerShdw blurRad="50800" dist="38100" dir="2700000" algn="tl" rotWithShape="0">
                      <a:prstClr val="black">
                        <a:alpha val="40000"/>
                      </a:prstClr>
                    </a:outerShdw>
                  </a:effectLst>
                </a:rPr>
                <a:t>eleven stars</a:t>
              </a:r>
              <a:r>
                <a:rPr lang="en-US" sz="3600" dirty="0" smtClean="0">
                  <a:effectLst>
                    <a:outerShdw blurRad="50800" dist="38100" dir="2700000" algn="tl" rotWithShape="0">
                      <a:prstClr val="black">
                        <a:alpha val="40000"/>
                      </a:prstClr>
                    </a:outerShdw>
                  </a:effectLst>
                </a:rPr>
                <a:t> were bowing down to me.” Genesis 37:10</a:t>
              </a:r>
              <a:endParaRPr lang="en-US" sz="3600" dirty="0">
                <a:effectLst>
                  <a:outerShdw blurRad="50800" dist="38100" dir="2700000" algn="tl" rotWithShape="0">
                    <a:prstClr val="black">
                      <a:alpha val="40000"/>
                    </a:prstClr>
                  </a:outerShdw>
                </a:effectLst>
              </a:endParaRPr>
            </a:p>
          </p:txBody>
        </p:sp>
      </p:grpSp>
    </p:spTree>
    <p:extLst>
      <p:ext uri="{BB962C8B-B14F-4D97-AF65-F5344CB8AC3E}">
        <p14:creationId xmlns:p14="http://schemas.microsoft.com/office/powerpoint/2010/main" val="120277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74" y="572310"/>
            <a:ext cx="7883359" cy="4597616"/>
          </a:xfrm>
        </p:spPr>
        <p:txBody>
          <a:bodyPr anchor="ctr">
            <a:normAutofit lnSpcReduction="10000"/>
          </a:bodyPr>
          <a:lstStyle/>
          <a:p>
            <a:pPr marL="0" indent="0">
              <a:spcBef>
                <a:spcPts val="0"/>
              </a:spcBef>
              <a:buNone/>
            </a:pPr>
            <a:r>
              <a:rPr lang="en-US" b="1" dirty="0" smtClean="0"/>
              <a:t>Revelation 12</a:t>
            </a:r>
          </a:p>
          <a:p>
            <a:pPr marL="0" indent="0">
              <a:spcBef>
                <a:spcPts val="0"/>
              </a:spcBef>
              <a:buNone/>
            </a:pPr>
            <a:r>
              <a:rPr lang="en-US" b="1" dirty="0" smtClean="0">
                <a:solidFill>
                  <a:schemeClr val="bg1">
                    <a:lumMod val="65000"/>
                    <a:lumOff val="35000"/>
                  </a:schemeClr>
                </a:solidFill>
              </a:rPr>
              <a:t>1</a:t>
            </a:r>
            <a:r>
              <a:rPr lang="en-US" dirty="0" smtClean="0">
                <a:solidFill>
                  <a:schemeClr val="bg1">
                    <a:lumMod val="65000"/>
                    <a:lumOff val="35000"/>
                  </a:schemeClr>
                </a:solidFill>
              </a:rPr>
              <a:t> And </a:t>
            </a:r>
            <a:r>
              <a:rPr lang="en-US" dirty="0">
                <a:solidFill>
                  <a:schemeClr val="bg1">
                    <a:lumMod val="65000"/>
                    <a:lumOff val="35000"/>
                  </a:schemeClr>
                </a:solidFill>
              </a:rPr>
              <a:t>a great sign appeared in heaven: a woman clothed with the sun, with the moon under her feet, and on her head a crown of twelve stars. </a:t>
            </a:r>
            <a:r>
              <a:rPr lang="en-US" b="1" dirty="0"/>
              <a:t>2 </a:t>
            </a:r>
            <a:r>
              <a:rPr lang="en-US" dirty="0"/>
              <a:t>She was pregnant and was crying out in birth pains and the agony of giving birth. </a:t>
            </a:r>
            <a:r>
              <a:rPr lang="en-US" b="1" dirty="0"/>
              <a:t>3 </a:t>
            </a:r>
            <a:r>
              <a:rPr lang="en-US" dirty="0"/>
              <a:t>And another sign appeared in heaven: behold, a great red dragon, with seven heads and ten horns, and on his heads seven diadems</a:t>
            </a:r>
            <a:r>
              <a:rPr lang="en-US" dirty="0" smtClean="0"/>
              <a:t>.</a:t>
            </a:r>
          </a:p>
        </p:txBody>
      </p:sp>
    </p:spTree>
    <p:extLst>
      <p:ext uri="{BB962C8B-B14F-4D97-AF65-F5344CB8AC3E}">
        <p14:creationId xmlns:p14="http://schemas.microsoft.com/office/powerpoint/2010/main" val="236704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15557</TotalTime>
  <Words>794</Words>
  <Application>Microsoft Office PowerPoint</Application>
  <PresentationFormat>On-screen Show (16:10)</PresentationFormat>
  <Paragraphs>75</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Life Verse</dc:title>
  <dc:creator>David Maxson</dc:creator>
  <cp:lastModifiedBy>Northwood2</cp:lastModifiedBy>
  <cp:revision>157</cp:revision>
  <dcterms:created xsi:type="dcterms:W3CDTF">2015-08-21T17:51:49Z</dcterms:created>
  <dcterms:modified xsi:type="dcterms:W3CDTF">2015-12-13T14:44:49Z</dcterms:modified>
</cp:coreProperties>
</file>