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0" r:id="rId2"/>
    <p:sldId id="259" r:id="rId3"/>
    <p:sldId id="262" r:id="rId4"/>
    <p:sldId id="261" r:id="rId5"/>
    <p:sldId id="263" r:id="rId6"/>
    <p:sldId id="264" r:id="rId7"/>
    <p:sldId id="265" r:id="rId8"/>
    <p:sldId id="266" r:id="rId9"/>
    <p:sldId id="268" r:id="rId10"/>
    <p:sldId id="269" r:id="rId11"/>
    <p:sldId id="270" r:id="rId12"/>
    <p:sldId id="267" r:id="rId13"/>
    <p:sldId id="272" r:id="rId14"/>
    <p:sldId id="273" r:id="rId15"/>
    <p:sldId id="274" r:id="rId16"/>
    <p:sldId id="275" r:id="rId17"/>
    <p:sldId id="276" r:id="rId18"/>
    <p:sldId id="277" r:id="rId19"/>
    <p:sldId id="271"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1345" autoAdjust="0"/>
    <p:restoredTop sz="98397" autoAdjust="0"/>
  </p:normalViewPr>
  <p:slideViewPr>
    <p:cSldViewPr snapToGrid="0" snapToObjects="1" showGuides="1">
      <p:cViewPr varScale="1">
        <p:scale>
          <a:sx n="103" d="100"/>
          <a:sy n="103" d="100"/>
        </p:scale>
        <p:origin x="-1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E01A87-3890-5241-8910-0BD891F76620}" type="datetimeFigureOut">
              <a:rPr lang="en-US" smtClean="0"/>
              <a:t>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6D20F-DCC0-904C-8083-7D2B206AC1C8}"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01A87-3890-5241-8910-0BD891F76620}" type="datetimeFigureOut">
              <a:rPr lang="en-US" smtClean="0"/>
              <a:t>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6D20F-DCC0-904C-8083-7D2B206AC1C8}"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01A87-3890-5241-8910-0BD891F76620}" type="datetimeFigureOut">
              <a:rPr lang="en-US" smtClean="0"/>
              <a:t>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6D20F-DCC0-904C-8083-7D2B206AC1C8}"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01A87-3890-5241-8910-0BD891F76620}" type="datetimeFigureOut">
              <a:rPr lang="en-US" smtClean="0"/>
              <a:t>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6D20F-DCC0-904C-8083-7D2B206AC1C8}"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E01A87-3890-5241-8910-0BD891F76620}" type="datetimeFigureOut">
              <a:rPr lang="en-US" smtClean="0"/>
              <a:t>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6D20F-DCC0-904C-8083-7D2B206AC1C8}"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E01A87-3890-5241-8910-0BD891F76620}" type="datetimeFigureOut">
              <a:rPr lang="en-US" smtClean="0"/>
              <a:t>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6D20F-DCC0-904C-8083-7D2B206AC1C8}"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E01A87-3890-5241-8910-0BD891F76620}" type="datetimeFigureOut">
              <a:rPr lang="en-US" smtClean="0"/>
              <a:t>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6D20F-DCC0-904C-8083-7D2B206AC1C8}"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E01A87-3890-5241-8910-0BD891F76620}" type="datetimeFigureOut">
              <a:rPr lang="en-US" smtClean="0"/>
              <a:t>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36D20F-DCC0-904C-8083-7D2B206AC1C8}"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01A87-3890-5241-8910-0BD891F76620}" type="datetimeFigureOut">
              <a:rPr lang="en-US" smtClean="0"/>
              <a:t>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6D20F-DCC0-904C-8083-7D2B206AC1C8}"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01A87-3890-5241-8910-0BD891F76620}" type="datetimeFigureOut">
              <a:rPr lang="en-US" smtClean="0"/>
              <a:t>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6D20F-DCC0-904C-8083-7D2B206AC1C8}"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01A87-3890-5241-8910-0BD891F76620}" type="datetimeFigureOut">
              <a:rPr lang="en-US" smtClean="0"/>
              <a:t>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6D20F-DCC0-904C-8083-7D2B206AC1C8}"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01A87-3890-5241-8910-0BD891F76620}" type="datetimeFigureOut">
              <a:rPr lang="en-US" smtClean="0"/>
              <a:t>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6D20F-DCC0-904C-8083-7D2B206AC1C8}"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nter-sunshine-through-the-trees-16878-1920x10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itle 1"/>
          <p:cNvSpPr txBox="1">
            <a:spLocks/>
          </p:cNvSpPr>
          <p:nvPr/>
        </p:nvSpPr>
        <p:spPr>
          <a:xfrm>
            <a:off x="0" y="4046424"/>
            <a:ext cx="9144000" cy="1056103"/>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spc="-150" dirty="0" smtClean="0">
                <a:effectLst>
                  <a:outerShdw blurRad="50800" dist="38100" dir="2700000" algn="tl" rotWithShape="0">
                    <a:prstClr val="black">
                      <a:alpha val="40000"/>
                    </a:prstClr>
                  </a:outerShdw>
                </a:effectLst>
                <a:latin typeface="Century Gothic"/>
                <a:cs typeface="Century Gothic"/>
              </a:rPr>
              <a:t>  Welcome to Northwood</a:t>
            </a:r>
            <a:endParaRPr lang="en-US" sz="5400" spc="-150" dirty="0">
              <a:effectLst>
                <a:outerShdw blurRad="50800" dist="38100" dir="2700000" algn="tl" rotWithShape="0">
                  <a:prstClr val="black">
                    <a:alpha val="40000"/>
                  </a:prstClr>
                </a:outerShdw>
              </a:effectLst>
              <a:latin typeface="Century Gothic"/>
              <a:cs typeface="Century Gothic"/>
            </a:endParaRPr>
          </a:p>
        </p:txBody>
      </p:sp>
    </p:spTree>
    <p:extLst>
      <p:ext uri="{BB962C8B-B14F-4D97-AF65-F5344CB8AC3E}">
        <p14:creationId xmlns:p14="http://schemas.microsoft.com/office/powerpoint/2010/main" val="35777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lstStyle/>
          <a:p>
            <a:pPr marL="0" indent="0">
              <a:buNone/>
            </a:pPr>
            <a:r>
              <a:rPr lang="en-US" b="1" dirty="0" smtClean="0"/>
              <a:t>2 Chronicles 20:3</a:t>
            </a:r>
          </a:p>
          <a:p>
            <a:pPr marL="0" indent="0">
              <a:spcBef>
                <a:spcPts val="0"/>
              </a:spcBef>
              <a:buNone/>
              <a:tabLst>
                <a:tab pos="463550" algn="l"/>
              </a:tabLst>
            </a:pPr>
            <a:r>
              <a:rPr lang="en-US" dirty="0" smtClean="0"/>
              <a:t>Then Jehoshaphat was afraid and </a:t>
            </a:r>
            <a:r>
              <a:rPr lang="en-US" b="1" u="sng" dirty="0" smtClean="0">
                <a:solidFill>
                  <a:srgbClr val="FFFF00"/>
                </a:solidFill>
              </a:rPr>
              <a:t>set his face</a:t>
            </a:r>
            <a:r>
              <a:rPr lang="en-US" dirty="0" smtClean="0"/>
              <a:t> to  seek the LORD, and proclaimed a fast throughout all Judah.  </a:t>
            </a:r>
            <a:endParaRPr lang="en-US" dirty="0" smtClean="0">
              <a:solidFill>
                <a:srgbClr val="FFFFFF"/>
              </a:solidFill>
            </a:endParaRPr>
          </a:p>
        </p:txBody>
      </p:sp>
    </p:spTree>
    <p:extLst>
      <p:ext uri="{BB962C8B-B14F-4D97-AF65-F5344CB8AC3E}">
        <p14:creationId xmlns:p14="http://schemas.microsoft.com/office/powerpoint/2010/main" val="326980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lstStyle/>
          <a:p>
            <a:pPr marL="0" indent="0">
              <a:buNone/>
            </a:pPr>
            <a:r>
              <a:rPr lang="en-US" b="1" dirty="0" smtClean="0"/>
              <a:t>2 Chronicles 20:3</a:t>
            </a:r>
          </a:p>
          <a:p>
            <a:pPr marL="0" indent="0">
              <a:spcBef>
                <a:spcPts val="0"/>
              </a:spcBef>
              <a:buNone/>
              <a:tabLst>
                <a:tab pos="463550" algn="l"/>
              </a:tabLst>
            </a:pPr>
            <a:r>
              <a:rPr lang="en-US" dirty="0" smtClean="0"/>
              <a:t>Then Jehoshaphat was afraid and </a:t>
            </a:r>
            <a:r>
              <a:rPr lang="en-US" b="1" u="sng" dirty="0" smtClean="0">
                <a:solidFill>
                  <a:srgbClr val="FFFF00"/>
                </a:solidFill>
              </a:rPr>
              <a:t>set his face</a:t>
            </a:r>
            <a:r>
              <a:rPr lang="en-US" dirty="0" smtClean="0"/>
              <a:t> to  seek the LORD, and </a:t>
            </a:r>
            <a:r>
              <a:rPr lang="en-US" b="1" u="sng" dirty="0" smtClean="0">
                <a:solidFill>
                  <a:srgbClr val="FFFF00"/>
                </a:solidFill>
              </a:rPr>
              <a:t>proclaimed a fast</a:t>
            </a:r>
            <a:r>
              <a:rPr lang="en-US" dirty="0" smtClean="0"/>
              <a:t> throughout all Judah.  </a:t>
            </a:r>
            <a:endParaRPr lang="en-US" dirty="0" smtClean="0">
              <a:solidFill>
                <a:srgbClr val="FFFFFF"/>
              </a:solidFill>
            </a:endParaRPr>
          </a:p>
        </p:txBody>
      </p:sp>
    </p:spTree>
    <p:extLst>
      <p:ext uri="{BB962C8B-B14F-4D97-AF65-F5344CB8AC3E}">
        <p14:creationId xmlns:p14="http://schemas.microsoft.com/office/powerpoint/2010/main" val="139797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20:5-7</a:t>
            </a:r>
          </a:p>
          <a:p>
            <a:pPr marL="0" indent="0">
              <a:spcBef>
                <a:spcPts val="0"/>
              </a:spcBef>
              <a:buNone/>
              <a:tabLst>
                <a:tab pos="463550" algn="l"/>
              </a:tabLst>
            </a:pPr>
            <a:r>
              <a:rPr lang="en-US" dirty="0" smtClean="0"/>
              <a:t>And Jehoshaphat stood in the assembly of Judah and Jerusalem, in the house of the LORD, before the new court, and said, “O LORD, God of our fathers, are you not God in heaven? </a:t>
            </a:r>
            <a:r>
              <a:rPr lang="en-US" dirty="0" smtClean="0">
                <a:solidFill>
                  <a:schemeClr val="bg1"/>
                </a:solidFill>
              </a:rPr>
              <a:t>You rule over all the kingdoms of the nations. In your hand are power and might, so that none is able to withstand you. Did you not, our God, drive out the inhabitants of this land before your people Israel, and give it forever to the descendants of Abraham your friend?</a:t>
            </a:r>
          </a:p>
        </p:txBody>
      </p:sp>
    </p:spTree>
    <p:extLst>
      <p:ext uri="{BB962C8B-B14F-4D97-AF65-F5344CB8AC3E}">
        <p14:creationId xmlns:p14="http://schemas.microsoft.com/office/powerpoint/2010/main" val="123342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20:5-7</a:t>
            </a:r>
          </a:p>
          <a:p>
            <a:pPr marL="0" indent="0">
              <a:spcBef>
                <a:spcPts val="0"/>
              </a:spcBef>
              <a:buNone/>
              <a:tabLst>
                <a:tab pos="463550" algn="l"/>
              </a:tabLst>
            </a:pPr>
            <a:r>
              <a:rPr lang="en-US" dirty="0" smtClean="0"/>
              <a:t>And Jehoshaphat stood in the assembly of Judah and Jerusalem, in the house of the LORD, before the new court, and said, “O LORD, God of our fathers, are you not </a:t>
            </a:r>
            <a:r>
              <a:rPr lang="en-US" b="1" u="sng" dirty="0" smtClean="0">
                <a:solidFill>
                  <a:srgbClr val="FFFF00"/>
                </a:solidFill>
              </a:rPr>
              <a:t>God in heaven</a:t>
            </a:r>
            <a:r>
              <a:rPr lang="en-US" dirty="0" smtClean="0"/>
              <a:t>? </a:t>
            </a:r>
            <a:r>
              <a:rPr lang="en-US" dirty="0" smtClean="0">
                <a:solidFill>
                  <a:schemeClr val="bg1"/>
                </a:solidFill>
              </a:rPr>
              <a:t>You rule over all the kingdoms of the nations. In your hand are power and might, so that none is able to withstand you. Did you not, our God, drive out the inhabitants of this land before your people Israel, and give it forever to the descendants of Abraham your friend?</a:t>
            </a:r>
          </a:p>
        </p:txBody>
      </p:sp>
    </p:spTree>
    <p:extLst>
      <p:ext uri="{BB962C8B-B14F-4D97-AF65-F5344CB8AC3E}">
        <p14:creationId xmlns:p14="http://schemas.microsoft.com/office/powerpoint/2010/main" val="345002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20:5-7</a:t>
            </a:r>
          </a:p>
          <a:p>
            <a:pPr marL="0" indent="0">
              <a:spcBef>
                <a:spcPts val="0"/>
              </a:spcBef>
              <a:buNone/>
              <a:tabLst>
                <a:tab pos="463550" algn="l"/>
              </a:tabLst>
            </a:pPr>
            <a:r>
              <a:rPr lang="en-US" dirty="0" smtClean="0"/>
              <a:t>And Jehoshaphat stood in the assembly of Judah and Jerusalem, in the house of the LORD, before the new court, and said, “O LORD, God of our fathers, are you not </a:t>
            </a:r>
            <a:r>
              <a:rPr lang="en-US" b="1" u="sng" dirty="0" smtClean="0">
                <a:solidFill>
                  <a:srgbClr val="FFFF00"/>
                </a:solidFill>
              </a:rPr>
              <a:t>God in heaven</a:t>
            </a:r>
            <a:r>
              <a:rPr lang="en-US" dirty="0" smtClean="0"/>
              <a:t>? You rule over all the kingdoms of the nations. In your hand are power and might, so that none is able to withstand you. </a:t>
            </a:r>
            <a:r>
              <a:rPr lang="en-US" dirty="0" smtClean="0">
                <a:solidFill>
                  <a:srgbClr val="000000"/>
                </a:solidFill>
              </a:rPr>
              <a:t>Did you not, our God, drive out the inhabitants of this land before your people Israel, and give it forever to the descendants of Abraham your friend?</a:t>
            </a:r>
          </a:p>
        </p:txBody>
      </p:sp>
    </p:spTree>
    <p:extLst>
      <p:ext uri="{BB962C8B-B14F-4D97-AF65-F5344CB8AC3E}">
        <p14:creationId xmlns:p14="http://schemas.microsoft.com/office/powerpoint/2010/main" val="423159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20:5-7</a:t>
            </a:r>
          </a:p>
          <a:p>
            <a:pPr marL="0" indent="0">
              <a:spcBef>
                <a:spcPts val="0"/>
              </a:spcBef>
              <a:buNone/>
              <a:tabLst>
                <a:tab pos="463550" algn="l"/>
              </a:tabLst>
            </a:pPr>
            <a:r>
              <a:rPr lang="en-US" dirty="0" smtClean="0"/>
              <a:t>And Jehoshaphat stood in the assembly of Judah and Jerusalem, in the house of the LORD, before the new court, and said, “O LORD, God of our fathers, are you not </a:t>
            </a:r>
            <a:r>
              <a:rPr lang="en-US" b="1" u="sng" dirty="0" smtClean="0">
                <a:solidFill>
                  <a:srgbClr val="FFFF00"/>
                </a:solidFill>
              </a:rPr>
              <a:t>God in heaven</a:t>
            </a:r>
            <a:r>
              <a:rPr lang="en-US" dirty="0" smtClean="0"/>
              <a:t>? You rule over all the </a:t>
            </a:r>
            <a:r>
              <a:rPr lang="en-US" b="1" u="sng" dirty="0" smtClean="0">
                <a:solidFill>
                  <a:srgbClr val="FFFF00"/>
                </a:solidFill>
              </a:rPr>
              <a:t>kingdoms of the nations</a:t>
            </a:r>
            <a:r>
              <a:rPr lang="en-US" dirty="0" smtClean="0"/>
              <a:t>. In your hand are power and might, so that none is able to withstand you. </a:t>
            </a:r>
            <a:r>
              <a:rPr lang="en-US" dirty="0" smtClean="0">
                <a:solidFill>
                  <a:srgbClr val="000000"/>
                </a:solidFill>
              </a:rPr>
              <a:t>Did you not, our God, drive out the inhabitants of this land before your people Israel, and give it forever to the descendants of Abraham your friend?</a:t>
            </a:r>
          </a:p>
        </p:txBody>
      </p:sp>
    </p:spTree>
    <p:extLst>
      <p:ext uri="{BB962C8B-B14F-4D97-AF65-F5344CB8AC3E}">
        <p14:creationId xmlns:p14="http://schemas.microsoft.com/office/powerpoint/2010/main" val="147600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20:5-7</a:t>
            </a:r>
          </a:p>
          <a:p>
            <a:pPr marL="0" indent="0">
              <a:spcBef>
                <a:spcPts val="0"/>
              </a:spcBef>
              <a:buNone/>
              <a:tabLst>
                <a:tab pos="463550" algn="l"/>
              </a:tabLst>
            </a:pPr>
            <a:r>
              <a:rPr lang="en-US" dirty="0" smtClean="0"/>
              <a:t>And Jehoshaphat stood in the assembly of Judah and Jerusalem, in the house of the LORD, before the new court, and said, “O LORD, God of our fathers, are you not </a:t>
            </a:r>
            <a:r>
              <a:rPr lang="en-US" b="1" u="sng" dirty="0" smtClean="0">
                <a:solidFill>
                  <a:srgbClr val="FFFF00"/>
                </a:solidFill>
              </a:rPr>
              <a:t>God in heaven</a:t>
            </a:r>
            <a:r>
              <a:rPr lang="en-US" dirty="0" smtClean="0"/>
              <a:t>? You rule over all the </a:t>
            </a:r>
            <a:r>
              <a:rPr lang="en-US" b="1" u="sng" dirty="0" smtClean="0">
                <a:solidFill>
                  <a:srgbClr val="FFFF00"/>
                </a:solidFill>
              </a:rPr>
              <a:t>kingdoms of the nations</a:t>
            </a:r>
            <a:r>
              <a:rPr lang="en-US" dirty="0" smtClean="0"/>
              <a:t>. In your hand are </a:t>
            </a:r>
            <a:r>
              <a:rPr lang="en-US" b="1" u="sng" dirty="0" smtClean="0">
                <a:solidFill>
                  <a:srgbClr val="FFFF00"/>
                </a:solidFill>
              </a:rPr>
              <a:t>power and might</a:t>
            </a:r>
            <a:r>
              <a:rPr lang="en-US" dirty="0" smtClean="0"/>
              <a:t>, so that none is able to withstand you. </a:t>
            </a:r>
            <a:r>
              <a:rPr lang="en-US" dirty="0" smtClean="0">
                <a:solidFill>
                  <a:schemeClr val="bg1"/>
                </a:solidFill>
              </a:rPr>
              <a:t>Did you not, our God, drive out the inhabitants of this land before your people Israel, and give it forever to the descendants of Abraham your friend?</a:t>
            </a:r>
          </a:p>
        </p:txBody>
      </p:sp>
    </p:spTree>
    <p:extLst>
      <p:ext uri="{BB962C8B-B14F-4D97-AF65-F5344CB8AC3E}">
        <p14:creationId xmlns:p14="http://schemas.microsoft.com/office/powerpoint/2010/main" val="3323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20:5-7</a:t>
            </a:r>
          </a:p>
          <a:p>
            <a:pPr marL="0" indent="0">
              <a:spcBef>
                <a:spcPts val="0"/>
              </a:spcBef>
              <a:buNone/>
              <a:tabLst>
                <a:tab pos="463550" algn="l"/>
              </a:tabLst>
            </a:pPr>
            <a:r>
              <a:rPr lang="en-US" dirty="0" smtClean="0"/>
              <a:t>And Jehoshaphat stood in the assembly of Judah and Jerusalem, in the house of the LORD, before the new court, and said, “O LORD, God of our fathers, are you not </a:t>
            </a:r>
            <a:r>
              <a:rPr lang="en-US" b="1" u="sng" dirty="0" smtClean="0">
                <a:solidFill>
                  <a:srgbClr val="FFFF00"/>
                </a:solidFill>
              </a:rPr>
              <a:t>God in heaven</a:t>
            </a:r>
            <a:r>
              <a:rPr lang="en-US" dirty="0" smtClean="0"/>
              <a:t>? You rule over all the </a:t>
            </a:r>
            <a:r>
              <a:rPr lang="en-US" b="1" u="sng" dirty="0" smtClean="0">
                <a:solidFill>
                  <a:srgbClr val="FFFF00"/>
                </a:solidFill>
              </a:rPr>
              <a:t>kingdoms of the nations</a:t>
            </a:r>
            <a:r>
              <a:rPr lang="en-US" dirty="0" smtClean="0"/>
              <a:t>. In your hand are </a:t>
            </a:r>
            <a:r>
              <a:rPr lang="en-US" b="1" u="sng" dirty="0" smtClean="0">
                <a:solidFill>
                  <a:srgbClr val="FFFF00"/>
                </a:solidFill>
              </a:rPr>
              <a:t>power and might</a:t>
            </a:r>
            <a:r>
              <a:rPr lang="en-US" dirty="0" smtClean="0"/>
              <a:t>, so that none is able to withstand you. Did you not, our God, drive out the inhabitants of this land before your people Israel, and give it forever to the descendants of Abraham your friend?</a:t>
            </a:r>
          </a:p>
        </p:txBody>
      </p:sp>
    </p:spTree>
    <p:extLst>
      <p:ext uri="{BB962C8B-B14F-4D97-AF65-F5344CB8AC3E}">
        <p14:creationId xmlns:p14="http://schemas.microsoft.com/office/powerpoint/2010/main" val="276657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20:5-7</a:t>
            </a:r>
          </a:p>
          <a:p>
            <a:pPr marL="0" indent="0">
              <a:spcBef>
                <a:spcPts val="0"/>
              </a:spcBef>
              <a:buNone/>
              <a:tabLst>
                <a:tab pos="463550" algn="l"/>
              </a:tabLst>
            </a:pPr>
            <a:r>
              <a:rPr lang="en-US" dirty="0" smtClean="0"/>
              <a:t>And Jehoshaphat stood in the assembly of Judah and Jerusalem, in the house of the LORD, before the new court, and said, “O LORD, God of our fathers, are you not </a:t>
            </a:r>
            <a:r>
              <a:rPr lang="en-US" b="1" u="sng" dirty="0" smtClean="0">
                <a:solidFill>
                  <a:srgbClr val="FFFF00"/>
                </a:solidFill>
              </a:rPr>
              <a:t>God in heaven</a:t>
            </a:r>
            <a:r>
              <a:rPr lang="en-US" dirty="0" smtClean="0"/>
              <a:t>? You rule over all the </a:t>
            </a:r>
            <a:r>
              <a:rPr lang="en-US" b="1" u="sng" dirty="0" smtClean="0">
                <a:solidFill>
                  <a:srgbClr val="FFFF00"/>
                </a:solidFill>
              </a:rPr>
              <a:t>kingdoms of the nations</a:t>
            </a:r>
            <a:r>
              <a:rPr lang="en-US" dirty="0" smtClean="0"/>
              <a:t>. In your hand are </a:t>
            </a:r>
            <a:r>
              <a:rPr lang="en-US" b="1" u="sng" dirty="0" smtClean="0">
                <a:solidFill>
                  <a:srgbClr val="FFFF00"/>
                </a:solidFill>
              </a:rPr>
              <a:t>power and might</a:t>
            </a:r>
            <a:r>
              <a:rPr lang="en-US" dirty="0" smtClean="0"/>
              <a:t>, so that none is able to withstand you. Did you not, our God, </a:t>
            </a:r>
            <a:r>
              <a:rPr lang="en-US" b="1" u="sng" dirty="0" smtClean="0">
                <a:solidFill>
                  <a:srgbClr val="FFFF00"/>
                </a:solidFill>
              </a:rPr>
              <a:t>drive out the inhabitants of this land</a:t>
            </a:r>
            <a:r>
              <a:rPr lang="en-US" dirty="0" smtClean="0"/>
              <a:t> before your people Israel, and </a:t>
            </a:r>
            <a:r>
              <a:rPr lang="en-US" b="1" u="sng" dirty="0" smtClean="0">
                <a:solidFill>
                  <a:srgbClr val="FFFF00"/>
                </a:solidFill>
              </a:rPr>
              <a:t>give it forever</a:t>
            </a:r>
            <a:r>
              <a:rPr lang="en-US" dirty="0" smtClean="0"/>
              <a:t> to the descendants of Abraham your friend?</a:t>
            </a:r>
          </a:p>
        </p:txBody>
      </p:sp>
    </p:spTree>
    <p:extLst>
      <p:ext uri="{BB962C8B-B14F-4D97-AF65-F5344CB8AC3E}">
        <p14:creationId xmlns:p14="http://schemas.microsoft.com/office/powerpoint/2010/main" val="157431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20:8-9</a:t>
            </a:r>
          </a:p>
          <a:p>
            <a:pPr marL="0" indent="0">
              <a:spcBef>
                <a:spcPts val="0"/>
              </a:spcBef>
              <a:buNone/>
              <a:tabLst>
                <a:tab pos="463550" algn="l"/>
              </a:tabLst>
            </a:pPr>
            <a:r>
              <a:rPr lang="en-US" dirty="0" smtClean="0"/>
              <a:t>And they have lived in it and have built for you in it a sanctuary for your name, saying, “If disaster comes upon us, the sword, judgment, or pestilence, or famine, we will stand before this house and before you—for your name is in this house—and cry out to you in our affliction, and you will hear and save.”</a:t>
            </a:r>
            <a:endParaRPr lang="en-US" dirty="0" smtClean="0">
              <a:solidFill>
                <a:srgbClr val="FFFFFF"/>
              </a:solidFill>
            </a:endParaRPr>
          </a:p>
        </p:txBody>
      </p:sp>
    </p:spTree>
    <p:extLst>
      <p:ext uri="{BB962C8B-B14F-4D97-AF65-F5344CB8AC3E}">
        <p14:creationId xmlns:p14="http://schemas.microsoft.com/office/powerpoint/2010/main" val="306877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7" name="Rectangle 6"/>
          <p:cNvSpPr/>
          <p:nvPr/>
        </p:nvSpPr>
        <p:spPr>
          <a:xfrm>
            <a:off x="0" y="0"/>
            <a:ext cx="9144000" cy="6858000"/>
          </a:xfrm>
          <a:prstGeom prst="rect">
            <a:avLst/>
          </a:prstGeom>
          <a:solidFill>
            <a:srgbClr val="00000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3101226"/>
            <a:ext cx="9144000" cy="1056103"/>
          </a:xfrm>
          <a:noFill/>
        </p:spPr>
        <p:txBody>
          <a:bodyPr>
            <a:noAutofit/>
          </a:bodyPr>
          <a:lstStyle/>
          <a:p>
            <a:r>
              <a:rPr lang="en-US" sz="6600" b="1" spc="-150" dirty="0" smtClean="0">
                <a:effectLst>
                  <a:outerShdw blurRad="50800" dist="38100" dir="2700000" algn="tl" rotWithShape="0">
                    <a:prstClr val="black">
                      <a:alpha val="40000"/>
                    </a:prstClr>
                  </a:outerShdw>
                </a:effectLst>
                <a:latin typeface="Century Gothic"/>
                <a:cs typeface="Century Gothic"/>
              </a:rPr>
              <a:t>Our Eyes Are On You</a:t>
            </a:r>
            <a:endParaRPr lang="en-US" sz="6600" b="1" spc="-150" dirty="0">
              <a:effectLst>
                <a:outerShdw blurRad="50800" dist="38100" dir="2700000" algn="tl" rotWithShape="0">
                  <a:prstClr val="black">
                    <a:alpha val="40000"/>
                  </a:prstClr>
                </a:outerShdw>
              </a:effectLst>
              <a:latin typeface="Century Gothic"/>
              <a:cs typeface="Century Gothic"/>
            </a:endParaRPr>
          </a:p>
        </p:txBody>
      </p:sp>
      <p:sp>
        <p:nvSpPr>
          <p:cNvPr id="3" name="Subtitle 2"/>
          <p:cNvSpPr>
            <a:spLocks noGrp="1"/>
          </p:cNvSpPr>
          <p:nvPr>
            <p:ph type="subTitle" idx="1"/>
          </p:nvPr>
        </p:nvSpPr>
        <p:spPr>
          <a:xfrm>
            <a:off x="761999" y="4729489"/>
            <a:ext cx="7633369" cy="1752600"/>
          </a:xfrm>
        </p:spPr>
        <p:txBody>
          <a:bodyPr>
            <a:normAutofit/>
          </a:bodyPr>
          <a:lstStyle/>
          <a:p>
            <a:r>
              <a:rPr lang="en-US" sz="3600" spc="-150" dirty="0" smtClean="0">
                <a:solidFill>
                  <a:schemeClr val="tx1"/>
                </a:solidFill>
                <a:effectLst>
                  <a:outerShdw blurRad="50800" dist="38100" dir="2700000" algn="tl" rotWithShape="0">
                    <a:prstClr val="black">
                      <a:alpha val="40000"/>
                    </a:prstClr>
                  </a:outerShdw>
                </a:effectLst>
                <a:latin typeface="Century Gothic"/>
                <a:cs typeface="Century Gothic"/>
              </a:rPr>
              <a:t>Our Commitment to Prayer in 2016</a:t>
            </a:r>
            <a:endParaRPr lang="en-US" sz="3600" spc="-150" dirty="0">
              <a:solidFill>
                <a:schemeClr val="tx1"/>
              </a:solidFill>
              <a:effectLst>
                <a:outerShdw blurRad="50800" dist="38100" dir="2700000" algn="tl" rotWithShape="0">
                  <a:prstClr val="black">
                    <a:alpha val="40000"/>
                  </a:prstClr>
                </a:outerShdw>
              </a:effectLst>
              <a:latin typeface="Century Gothic"/>
              <a:cs typeface="Century Gothic"/>
            </a:endParaRPr>
          </a:p>
        </p:txBody>
      </p:sp>
      <p:cxnSp>
        <p:nvCxnSpPr>
          <p:cNvPr id="8" name="Straight Connector 7"/>
          <p:cNvCxnSpPr/>
          <p:nvPr/>
        </p:nvCxnSpPr>
        <p:spPr>
          <a:xfrm>
            <a:off x="910507" y="4401812"/>
            <a:ext cx="7319993" cy="2465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91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500"/>
                                        <p:tgtEl>
                                          <p:spTgt spid="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20:8-9</a:t>
            </a:r>
          </a:p>
          <a:p>
            <a:pPr marL="0" indent="0">
              <a:spcBef>
                <a:spcPts val="0"/>
              </a:spcBef>
              <a:buNone/>
              <a:tabLst>
                <a:tab pos="463550" algn="l"/>
              </a:tabLst>
            </a:pPr>
            <a:r>
              <a:rPr lang="en-US" dirty="0" smtClean="0"/>
              <a:t>And they have lived in it and have built for you in it a sanctuary for your name, saying, “If disaster comes upon us, the sword, judgment, or pestilence, or famine, we will stand before this house and before you—for your name is in this house—and cry out to you in our affliction, and </a:t>
            </a:r>
            <a:r>
              <a:rPr lang="en-US" b="1" u="sng" dirty="0" smtClean="0">
                <a:solidFill>
                  <a:srgbClr val="FFFF00"/>
                </a:solidFill>
              </a:rPr>
              <a:t>you will hear and save</a:t>
            </a:r>
            <a:r>
              <a:rPr lang="en-US" dirty="0" smtClean="0"/>
              <a:t>.”</a:t>
            </a:r>
            <a:endParaRPr lang="en-US" dirty="0" smtClean="0">
              <a:solidFill>
                <a:srgbClr val="FFFFFF"/>
              </a:solidFill>
            </a:endParaRPr>
          </a:p>
        </p:txBody>
      </p:sp>
    </p:spTree>
    <p:extLst>
      <p:ext uri="{BB962C8B-B14F-4D97-AF65-F5344CB8AC3E}">
        <p14:creationId xmlns:p14="http://schemas.microsoft.com/office/powerpoint/2010/main" val="368261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20:4</a:t>
            </a:r>
          </a:p>
          <a:p>
            <a:pPr marL="0" indent="0">
              <a:spcBef>
                <a:spcPts val="0"/>
              </a:spcBef>
              <a:buNone/>
              <a:tabLst>
                <a:tab pos="463550" algn="l"/>
              </a:tabLst>
            </a:pPr>
            <a:r>
              <a:rPr lang="en-US" dirty="0" smtClean="0"/>
              <a:t>And Judah assembled to seek help from the LORD; from all the cities of Judah they came to seek the LORD.</a:t>
            </a:r>
            <a:endParaRPr lang="en-US" dirty="0" smtClean="0">
              <a:solidFill>
                <a:srgbClr val="FFFFFF"/>
              </a:solidFill>
            </a:endParaRPr>
          </a:p>
        </p:txBody>
      </p:sp>
    </p:spTree>
    <p:extLst>
      <p:ext uri="{BB962C8B-B14F-4D97-AF65-F5344CB8AC3E}">
        <p14:creationId xmlns:p14="http://schemas.microsoft.com/office/powerpoint/2010/main" val="285798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20:4</a:t>
            </a:r>
          </a:p>
          <a:p>
            <a:pPr marL="0" indent="0">
              <a:spcBef>
                <a:spcPts val="0"/>
              </a:spcBef>
              <a:buNone/>
              <a:tabLst>
                <a:tab pos="463550" algn="l"/>
              </a:tabLst>
            </a:pPr>
            <a:r>
              <a:rPr lang="en-US" dirty="0" smtClean="0"/>
              <a:t>And </a:t>
            </a:r>
            <a:r>
              <a:rPr lang="en-US" b="1" u="sng" dirty="0" smtClean="0">
                <a:solidFill>
                  <a:srgbClr val="FFFF00"/>
                </a:solidFill>
              </a:rPr>
              <a:t>Judah assembled</a:t>
            </a:r>
            <a:r>
              <a:rPr lang="en-US" dirty="0" smtClean="0"/>
              <a:t> to seek help from the LORD; from all the cities of Judah they came to seek the LORD.</a:t>
            </a:r>
            <a:endParaRPr lang="en-US" dirty="0" smtClean="0">
              <a:solidFill>
                <a:srgbClr val="FFFFFF"/>
              </a:solidFill>
            </a:endParaRPr>
          </a:p>
        </p:txBody>
      </p:sp>
    </p:spTree>
    <p:extLst>
      <p:ext uri="{BB962C8B-B14F-4D97-AF65-F5344CB8AC3E}">
        <p14:creationId xmlns:p14="http://schemas.microsoft.com/office/powerpoint/2010/main" val="150490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20:4</a:t>
            </a:r>
          </a:p>
          <a:p>
            <a:pPr marL="0" indent="0">
              <a:spcBef>
                <a:spcPts val="0"/>
              </a:spcBef>
              <a:buNone/>
              <a:tabLst>
                <a:tab pos="463550" algn="l"/>
              </a:tabLst>
            </a:pPr>
            <a:r>
              <a:rPr lang="en-US" dirty="0" smtClean="0"/>
              <a:t>And </a:t>
            </a:r>
            <a:r>
              <a:rPr lang="en-US" b="1" u="sng" dirty="0" smtClean="0">
                <a:solidFill>
                  <a:srgbClr val="FFFF00"/>
                </a:solidFill>
              </a:rPr>
              <a:t>Judah assembled</a:t>
            </a:r>
            <a:r>
              <a:rPr lang="en-US" dirty="0" smtClean="0"/>
              <a:t> to seek help from the LORD; from </a:t>
            </a:r>
            <a:r>
              <a:rPr lang="en-US" b="1" u="sng" dirty="0" smtClean="0">
                <a:solidFill>
                  <a:srgbClr val="FFFF00"/>
                </a:solidFill>
              </a:rPr>
              <a:t>all the cities of Judah</a:t>
            </a:r>
            <a:r>
              <a:rPr lang="en-US" dirty="0" smtClean="0"/>
              <a:t> they came to seek the LORD.</a:t>
            </a:r>
            <a:endParaRPr lang="en-US" dirty="0" smtClean="0">
              <a:solidFill>
                <a:srgbClr val="FFFFFF"/>
              </a:solidFill>
            </a:endParaRPr>
          </a:p>
        </p:txBody>
      </p:sp>
    </p:spTree>
    <p:extLst>
      <p:ext uri="{BB962C8B-B14F-4D97-AF65-F5344CB8AC3E}">
        <p14:creationId xmlns:p14="http://schemas.microsoft.com/office/powerpoint/2010/main" val="301177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20:5</a:t>
            </a:r>
          </a:p>
          <a:p>
            <a:pPr marL="0" indent="0">
              <a:spcBef>
                <a:spcPts val="0"/>
              </a:spcBef>
              <a:buNone/>
              <a:tabLst>
                <a:tab pos="463550" algn="l"/>
              </a:tabLst>
            </a:pPr>
            <a:r>
              <a:rPr lang="en-US" dirty="0" smtClean="0"/>
              <a:t>And Jehoshaphat stood in the </a:t>
            </a:r>
            <a:r>
              <a:rPr lang="en-US" b="1" u="sng" dirty="0" smtClean="0">
                <a:solidFill>
                  <a:srgbClr val="FFFF00"/>
                </a:solidFill>
              </a:rPr>
              <a:t>assembly of Judah and Jerusalem</a:t>
            </a:r>
            <a:r>
              <a:rPr lang="en-US" dirty="0" smtClean="0"/>
              <a:t>, in the house of the LORD…</a:t>
            </a:r>
            <a:endParaRPr lang="en-US" dirty="0" smtClean="0">
              <a:solidFill>
                <a:srgbClr val="FFFFFF"/>
              </a:solidFill>
            </a:endParaRPr>
          </a:p>
        </p:txBody>
      </p:sp>
    </p:spTree>
    <p:extLst>
      <p:ext uri="{BB962C8B-B14F-4D97-AF65-F5344CB8AC3E}">
        <p14:creationId xmlns:p14="http://schemas.microsoft.com/office/powerpoint/2010/main" val="301177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20:13</a:t>
            </a:r>
          </a:p>
          <a:p>
            <a:pPr marL="0" indent="0">
              <a:spcBef>
                <a:spcPts val="0"/>
              </a:spcBef>
              <a:buNone/>
              <a:tabLst>
                <a:tab pos="463550" algn="l"/>
              </a:tabLst>
            </a:pPr>
            <a:r>
              <a:rPr lang="en-US" dirty="0" smtClean="0"/>
              <a:t>Meanwhile all Judah stood before the LORD, with their little ones, their wives, and their children.</a:t>
            </a:r>
            <a:endParaRPr lang="en-US" dirty="0" smtClean="0">
              <a:solidFill>
                <a:srgbClr val="FFFFFF"/>
              </a:solidFill>
            </a:endParaRPr>
          </a:p>
        </p:txBody>
      </p:sp>
    </p:spTree>
    <p:extLst>
      <p:ext uri="{BB962C8B-B14F-4D97-AF65-F5344CB8AC3E}">
        <p14:creationId xmlns:p14="http://schemas.microsoft.com/office/powerpoint/2010/main" val="312878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20:13</a:t>
            </a:r>
          </a:p>
          <a:p>
            <a:pPr marL="0" indent="0">
              <a:spcBef>
                <a:spcPts val="0"/>
              </a:spcBef>
              <a:buNone/>
              <a:tabLst>
                <a:tab pos="463550" algn="l"/>
              </a:tabLst>
            </a:pPr>
            <a:r>
              <a:rPr lang="en-US" dirty="0" smtClean="0"/>
              <a:t>Meanwhile </a:t>
            </a:r>
            <a:r>
              <a:rPr lang="en-US" b="1" u="sng" dirty="0" smtClean="0">
                <a:solidFill>
                  <a:srgbClr val="FFFF00"/>
                </a:solidFill>
              </a:rPr>
              <a:t>all Judah</a:t>
            </a:r>
            <a:r>
              <a:rPr lang="en-US" dirty="0" smtClean="0"/>
              <a:t> stood before the LORD, with their little ones, their wives, and their children.</a:t>
            </a:r>
            <a:endParaRPr lang="en-US" dirty="0" smtClean="0">
              <a:solidFill>
                <a:srgbClr val="FFFFFF"/>
              </a:solidFill>
            </a:endParaRPr>
          </a:p>
        </p:txBody>
      </p:sp>
    </p:spTree>
    <p:extLst>
      <p:ext uri="{BB962C8B-B14F-4D97-AF65-F5344CB8AC3E}">
        <p14:creationId xmlns:p14="http://schemas.microsoft.com/office/powerpoint/2010/main" val="231830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20:13</a:t>
            </a:r>
          </a:p>
          <a:p>
            <a:pPr marL="0" indent="0">
              <a:spcBef>
                <a:spcPts val="0"/>
              </a:spcBef>
              <a:buNone/>
              <a:tabLst>
                <a:tab pos="463550" algn="l"/>
              </a:tabLst>
            </a:pPr>
            <a:r>
              <a:rPr lang="en-US" dirty="0" smtClean="0"/>
              <a:t>Meanwhile </a:t>
            </a:r>
            <a:r>
              <a:rPr lang="en-US" b="1" u="sng" dirty="0" smtClean="0">
                <a:solidFill>
                  <a:srgbClr val="FFFF00"/>
                </a:solidFill>
              </a:rPr>
              <a:t>all Judah</a:t>
            </a:r>
            <a:r>
              <a:rPr lang="en-US" dirty="0" smtClean="0"/>
              <a:t> stood before the LORD, with their </a:t>
            </a:r>
            <a:r>
              <a:rPr lang="en-US" b="1" u="sng" dirty="0" smtClean="0">
                <a:solidFill>
                  <a:srgbClr val="FFFF00"/>
                </a:solidFill>
              </a:rPr>
              <a:t>little ones</a:t>
            </a:r>
            <a:r>
              <a:rPr lang="en-US" dirty="0" smtClean="0"/>
              <a:t>, their wives, and their children.</a:t>
            </a:r>
            <a:endParaRPr lang="en-US" dirty="0" smtClean="0">
              <a:solidFill>
                <a:srgbClr val="FFFFFF"/>
              </a:solidFill>
            </a:endParaRPr>
          </a:p>
        </p:txBody>
      </p:sp>
    </p:spTree>
    <p:extLst>
      <p:ext uri="{BB962C8B-B14F-4D97-AF65-F5344CB8AC3E}">
        <p14:creationId xmlns:p14="http://schemas.microsoft.com/office/powerpoint/2010/main" val="418821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20:13</a:t>
            </a:r>
          </a:p>
          <a:p>
            <a:pPr marL="0" indent="0">
              <a:spcBef>
                <a:spcPts val="0"/>
              </a:spcBef>
              <a:buNone/>
              <a:tabLst>
                <a:tab pos="463550" algn="l"/>
              </a:tabLst>
            </a:pPr>
            <a:r>
              <a:rPr lang="en-US" dirty="0" smtClean="0"/>
              <a:t>Meanwhile </a:t>
            </a:r>
            <a:r>
              <a:rPr lang="en-US" b="1" u="sng" dirty="0" smtClean="0">
                <a:solidFill>
                  <a:srgbClr val="FFFF00"/>
                </a:solidFill>
              </a:rPr>
              <a:t>all Judah</a:t>
            </a:r>
            <a:r>
              <a:rPr lang="en-US" dirty="0" smtClean="0"/>
              <a:t> stood before the LORD, with their </a:t>
            </a:r>
            <a:r>
              <a:rPr lang="en-US" b="1" u="sng" dirty="0" smtClean="0">
                <a:solidFill>
                  <a:srgbClr val="FFFF00"/>
                </a:solidFill>
              </a:rPr>
              <a:t>little ones</a:t>
            </a:r>
            <a:r>
              <a:rPr lang="en-US" dirty="0" smtClean="0"/>
              <a:t>, their </a:t>
            </a:r>
            <a:r>
              <a:rPr lang="en-US" b="1" u="sng" dirty="0" smtClean="0">
                <a:solidFill>
                  <a:srgbClr val="FFFF00"/>
                </a:solidFill>
              </a:rPr>
              <a:t>wives</a:t>
            </a:r>
            <a:r>
              <a:rPr lang="en-US" dirty="0" smtClean="0"/>
              <a:t>, and their children.</a:t>
            </a:r>
            <a:endParaRPr lang="en-US" dirty="0" smtClean="0">
              <a:solidFill>
                <a:srgbClr val="FFFFFF"/>
              </a:solidFill>
            </a:endParaRPr>
          </a:p>
        </p:txBody>
      </p:sp>
    </p:spTree>
    <p:extLst>
      <p:ext uri="{BB962C8B-B14F-4D97-AF65-F5344CB8AC3E}">
        <p14:creationId xmlns:p14="http://schemas.microsoft.com/office/powerpoint/2010/main" val="427587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20:13</a:t>
            </a:r>
          </a:p>
          <a:p>
            <a:pPr marL="0" indent="0">
              <a:spcBef>
                <a:spcPts val="0"/>
              </a:spcBef>
              <a:buNone/>
              <a:tabLst>
                <a:tab pos="463550" algn="l"/>
              </a:tabLst>
            </a:pPr>
            <a:r>
              <a:rPr lang="en-US" dirty="0" smtClean="0"/>
              <a:t>Meanwhile </a:t>
            </a:r>
            <a:r>
              <a:rPr lang="en-US" b="1" u="sng" dirty="0" smtClean="0">
                <a:solidFill>
                  <a:srgbClr val="FFFF00"/>
                </a:solidFill>
              </a:rPr>
              <a:t>all Judah</a:t>
            </a:r>
            <a:r>
              <a:rPr lang="en-US" dirty="0" smtClean="0"/>
              <a:t> stood before the LORD, with their </a:t>
            </a:r>
            <a:r>
              <a:rPr lang="en-US" b="1" u="sng" dirty="0" smtClean="0">
                <a:solidFill>
                  <a:srgbClr val="FFFF00"/>
                </a:solidFill>
              </a:rPr>
              <a:t>little ones</a:t>
            </a:r>
            <a:r>
              <a:rPr lang="en-US" dirty="0" smtClean="0"/>
              <a:t>, their </a:t>
            </a:r>
            <a:r>
              <a:rPr lang="en-US" b="1" u="sng" dirty="0" smtClean="0">
                <a:solidFill>
                  <a:srgbClr val="FFFF00"/>
                </a:solidFill>
              </a:rPr>
              <a:t>wives</a:t>
            </a:r>
            <a:r>
              <a:rPr lang="en-US" dirty="0" smtClean="0"/>
              <a:t>, and their </a:t>
            </a:r>
            <a:r>
              <a:rPr lang="en-US" b="1" u="sng" dirty="0" smtClean="0">
                <a:solidFill>
                  <a:srgbClr val="FFFF00"/>
                </a:solidFill>
              </a:rPr>
              <a:t>children</a:t>
            </a:r>
            <a:r>
              <a:rPr lang="en-US" dirty="0" smtClean="0"/>
              <a:t>.</a:t>
            </a:r>
            <a:endParaRPr lang="en-US" dirty="0" smtClean="0">
              <a:solidFill>
                <a:srgbClr val="FFFFFF"/>
              </a:solidFill>
            </a:endParaRPr>
          </a:p>
        </p:txBody>
      </p:sp>
    </p:spTree>
    <p:extLst>
      <p:ext uri="{BB962C8B-B14F-4D97-AF65-F5344CB8AC3E}">
        <p14:creationId xmlns:p14="http://schemas.microsoft.com/office/powerpoint/2010/main" val="81322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7" name="Rectangle 6"/>
          <p:cNvSpPr/>
          <p:nvPr/>
        </p:nvSpPr>
        <p:spPr>
          <a:xfrm>
            <a:off x="0" y="0"/>
            <a:ext cx="9144000" cy="6858000"/>
          </a:xfrm>
          <a:prstGeom prst="rect">
            <a:avLst/>
          </a:prstGeom>
          <a:solidFill>
            <a:srgbClr val="000000">
              <a:alpha val="7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2016" y="870109"/>
            <a:ext cx="7795665" cy="5138356"/>
          </a:xfrm>
        </p:spPr>
        <p:txBody>
          <a:bodyPr anchor="ctr">
            <a:normAutofit/>
          </a:bodyPr>
          <a:lstStyle/>
          <a:p>
            <a:pPr>
              <a:lnSpc>
                <a:spcPct val="150000"/>
              </a:lnSpc>
            </a:pPr>
            <a:r>
              <a:rPr lang="en-US" sz="3600" spc="-150" dirty="0" smtClean="0">
                <a:solidFill>
                  <a:schemeClr val="tx1"/>
                </a:solidFill>
                <a:effectLst>
                  <a:outerShdw blurRad="50800" dist="38100" dir="2700000" algn="tl" rotWithShape="0">
                    <a:prstClr val="black">
                      <a:alpha val="40000"/>
                    </a:prstClr>
                  </a:outerShdw>
                </a:effectLst>
                <a:latin typeface="Century Gothic"/>
                <a:cs typeface="Century Gothic"/>
              </a:rPr>
              <a:t>A definition of prayer</a:t>
            </a:r>
          </a:p>
          <a:p>
            <a:pPr>
              <a:lnSpc>
                <a:spcPct val="150000"/>
              </a:lnSpc>
            </a:pPr>
            <a:r>
              <a:rPr lang="en-US" sz="3600" spc="-150" dirty="0" smtClean="0">
                <a:solidFill>
                  <a:schemeClr val="tx1"/>
                </a:solidFill>
                <a:effectLst>
                  <a:outerShdw blurRad="50800" dist="38100" dir="2700000" algn="tl" rotWithShape="0">
                    <a:prstClr val="black">
                      <a:alpha val="40000"/>
                    </a:prstClr>
                  </a:outerShdw>
                </a:effectLst>
                <a:latin typeface="Century Gothic"/>
                <a:cs typeface="Century Gothic"/>
              </a:rPr>
              <a:t>Preparation for prayer</a:t>
            </a:r>
          </a:p>
          <a:p>
            <a:pPr>
              <a:lnSpc>
                <a:spcPct val="150000"/>
              </a:lnSpc>
            </a:pPr>
            <a:r>
              <a:rPr lang="en-US" sz="3600" spc="-150" dirty="0" smtClean="0">
                <a:solidFill>
                  <a:schemeClr val="tx1"/>
                </a:solidFill>
                <a:effectLst>
                  <a:outerShdw blurRad="50800" dist="38100" dir="2700000" algn="tl" rotWithShape="0">
                    <a:prstClr val="black">
                      <a:alpha val="40000"/>
                    </a:prstClr>
                  </a:outerShdw>
                </a:effectLst>
                <a:latin typeface="Century Gothic"/>
                <a:cs typeface="Century Gothic"/>
              </a:rPr>
              <a:t>A community in prayer</a:t>
            </a:r>
          </a:p>
          <a:p>
            <a:pPr>
              <a:lnSpc>
                <a:spcPct val="150000"/>
              </a:lnSpc>
            </a:pPr>
            <a:r>
              <a:rPr lang="en-US" sz="3600" spc="-150" dirty="0" smtClean="0">
                <a:solidFill>
                  <a:schemeClr val="tx1"/>
                </a:solidFill>
                <a:effectLst>
                  <a:outerShdw blurRad="50800" dist="38100" dir="2700000" algn="tl" rotWithShape="0">
                    <a:prstClr val="black">
                      <a:alpha val="40000"/>
                    </a:prstClr>
                  </a:outerShdw>
                </a:effectLst>
                <a:latin typeface="Century Gothic"/>
                <a:cs typeface="Century Gothic"/>
              </a:rPr>
              <a:t>The results of prayer</a:t>
            </a:r>
          </a:p>
          <a:p>
            <a:pPr>
              <a:lnSpc>
                <a:spcPct val="150000"/>
              </a:lnSpc>
            </a:pPr>
            <a:r>
              <a:rPr lang="en-US" sz="3600" spc="-150" dirty="0" smtClean="0">
                <a:solidFill>
                  <a:schemeClr val="tx1"/>
                </a:solidFill>
                <a:effectLst>
                  <a:outerShdw blurRad="50800" dist="38100" dir="2700000" algn="tl" rotWithShape="0">
                    <a:prstClr val="black">
                      <a:alpha val="40000"/>
                    </a:prstClr>
                  </a:outerShdw>
                </a:effectLst>
                <a:latin typeface="Century Gothic"/>
                <a:cs typeface="Century Gothic"/>
              </a:rPr>
              <a:t>How to use a prayer journal</a:t>
            </a:r>
            <a:endParaRPr lang="en-US" sz="3600" spc="-150" dirty="0">
              <a:solidFill>
                <a:schemeClr val="tx1"/>
              </a:solidFill>
              <a:effectLst>
                <a:outerShdw blurRad="50800" dist="38100" dir="2700000" algn="tl" rotWithShape="0">
                  <a:prstClr val="black">
                    <a:alpha val="40000"/>
                  </a:prstClr>
                </a:outerShdw>
              </a:effectLst>
              <a:latin typeface="Century Gothic"/>
              <a:cs typeface="Century Gothic"/>
            </a:endParaRPr>
          </a:p>
        </p:txBody>
      </p:sp>
    </p:spTree>
    <p:extLst>
      <p:ext uri="{BB962C8B-B14F-4D97-AF65-F5344CB8AC3E}">
        <p14:creationId xmlns:p14="http://schemas.microsoft.com/office/powerpoint/2010/main" val="311474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500"/>
                                        <p:tgtEl>
                                          <p:spTgt spid="3">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500"/>
                                        <p:tgtEl>
                                          <p:spTgt spid="3">
                                            <p:txEl>
                                              <p:pRg st="2" end="2"/>
                                            </p:txEl>
                                          </p:spTgt>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500"/>
                                        <p:tgtEl>
                                          <p:spTgt spid="3">
                                            <p:txEl>
                                              <p:pRg st="3" end="3"/>
                                            </p:txEl>
                                          </p:spTgt>
                                        </p:tgtEl>
                                      </p:cBhvr>
                                    </p:animEffect>
                                  </p:childTnLst>
                                </p:cTn>
                              </p:par>
                            </p:childTnLst>
                          </p:cTn>
                        </p:par>
                        <p:par>
                          <p:cTn id="20" fill="hold">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20:18</a:t>
            </a:r>
          </a:p>
          <a:p>
            <a:pPr marL="0" indent="0">
              <a:spcBef>
                <a:spcPts val="0"/>
              </a:spcBef>
              <a:buNone/>
              <a:tabLst>
                <a:tab pos="463550" algn="l"/>
              </a:tabLst>
            </a:pPr>
            <a:r>
              <a:rPr lang="en-US" dirty="0" smtClean="0"/>
              <a:t>Then Jehoshaphat bowed his head with his face to the ground, and </a:t>
            </a:r>
            <a:r>
              <a:rPr lang="en-US" b="1" u="sng" dirty="0" smtClean="0">
                <a:solidFill>
                  <a:srgbClr val="FFFF00"/>
                </a:solidFill>
              </a:rPr>
              <a:t>all Judah</a:t>
            </a:r>
            <a:r>
              <a:rPr lang="en-US" dirty="0" smtClean="0"/>
              <a:t> and </a:t>
            </a:r>
            <a:r>
              <a:rPr lang="en-US" b="1" u="sng" dirty="0" smtClean="0">
                <a:solidFill>
                  <a:srgbClr val="FFFF00"/>
                </a:solidFill>
              </a:rPr>
              <a:t>the inhabitants of Jerusalem</a:t>
            </a:r>
            <a:r>
              <a:rPr lang="en-US" dirty="0" smtClean="0"/>
              <a:t> fell down before the LORD, worshiping the LORD.</a:t>
            </a:r>
            <a:endParaRPr lang="en-US" dirty="0" smtClean="0">
              <a:solidFill>
                <a:srgbClr val="FFFFFF"/>
              </a:solidFill>
            </a:endParaRPr>
          </a:p>
        </p:txBody>
      </p:sp>
    </p:spTree>
    <p:extLst>
      <p:ext uri="{BB962C8B-B14F-4D97-AF65-F5344CB8AC3E}">
        <p14:creationId xmlns:p14="http://schemas.microsoft.com/office/powerpoint/2010/main" val="343953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20:12</a:t>
            </a:r>
          </a:p>
          <a:p>
            <a:pPr marL="0" indent="0">
              <a:spcBef>
                <a:spcPts val="0"/>
              </a:spcBef>
              <a:buNone/>
              <a:tabLst>
                <a:tab pos="463550" algn="l"/>
              </a:tabLst>
            </a:pPr>
            <a:r>
              <a:rPr lang="en-US" dirty="0" smtClean="0"/>
              <a:t>“For we are powerless against this great horde that is coming against us. We do not know what to do, but our eyes are on you.”</a:t>
            </a:r>
            <a:endParaRPr lang="en-US" dirty="0" smtClean="0">
              <a:solidFill>
                <a:srgbClr val="FFFFFF"/>
              </a:solidFill>
            </a:endParaRPr>
          </a:p>
        </p:txBody>
      </p:sp>
    </p:spTree>
    <p:extLst>
      <p:ext uri="{BB962C8B-B14F-4D97-AF65-F5344CB8AC3E}">
        <p14:creationId xmlns:p14="http://schemas.microsoft.com/office/powerpoint/2010/main" val="251814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20:12</a:t>
            </a:r>
          </a:p>
          <a:p>
            <a:pPr marL="0" indent="0">
              <a:spcBef>
                <a:spcPts val="0"/>
              </a:spcBef>
              <a:buNone/>
              <a:tabLst>
                <a:tab pos="463550" algn="l"/>
              </a:tabLst>
            </a:pPr>
            <a:r>
              <a:rPr lang="en-US" dirty="0" smtClean="0"/>
              <a:t>“For we are powerless against this great horde that is coming against us. We do not know what to do, </a:t>
            </a:r>
            <a:r>
              <a:rPr lang="en-US" b="1" u="sng" dirty="0" smtClean="0">
                <a:solidFill>
                  <a:srgbClr val="FFFF00"/>
                </a:solidFill>
              </a:rPr>
              <a:t>but our eyes are on you</a:t>
            </a:r>
            <a:r>
              <a:rPr lang="en-US" dirty="0" smtClean="0"/>
              <a:t>.”</a:t>
            </a:r>
            <a:endParaRPr lang="en-US" dirty="0" smtClean="0">
              <a:solidFill>
                <a:srgbClr val="FFFFFF"/>
              </a:solidFill>
            </a:endParaRPr>
          </a:p>
        </p:txBody>
      </p:sp>
    </p:spTree>
    <p:extLst>
      <p:ext uri="{BB962C8B-B14F-4D97-AF65-F5344CB8AC3E}">
        <p14:creationId xmlns:p14="http://schemas.microsoft.com/office/powerpoint/2010/main" val="283705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20:18</a:t>
            </a:r>
          </a:p>
          <a:p>
            <a:pPr marL="0" indent="0">
              <a:spcBef>
                <a:spcPts val="0"/>
              </a:spcBef>
              <a:buNone/>
              <a:tabLst>
                <a:tab pos="463550" algn="l"/>
              </a:tabLst>
            </a:pPr>
            <a:r>
              <a:rPr lang="en-US" dirty="0" smtClean="0"/>
              <a:t>Then Jehoshaphat bowed his head with his face to the ground, and all Judah and the inhabitants of Jerusalem fell down before the LORD, worshiping the LORD.</a:t>
            </a:r>
            <a:endParaRPr lang="en-US" dirty="0" smtClean="0">
              <a:solidFill>
                <a:srgbClr val="FFFFFF"/>
              </a:solidFill>
            </a:endParaRPr>
          </a:p>
        </p:txBody>
      </p:sp>
    </p:spTree>
    <p:extLst>
      <p:ext uri="{BB962C8B-B14F-4D97-AF65-F5344CB8AC3E}">
        <p14:creationId xmlns:p14="http://schemas.microsoft.com/office/powerpoint/2010/main" val="373776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20:18</a:t>
            </a:r>
          </a:p>
          <a:p>
            <a:pPr marL="0" indent="0">
              <a:spcBef>
                <a:spcPts val="0"/>
              </a:spcBef>
              <a:buNone/>
              <a:tabLst>
                <a:tab pos="463550" algn="l"/>
              </a:tabLst>
            </a:pPr>
            <a:r>
              <a:rPr lang="en-US" dirty="0" smtClean="0"/>
              <a:t>Then Jehoshaphat </a:t>
            </a:r>
            <a:r>
              <a:rPr lang="en-US" b="1" u="sng" dirty="0" smtClean="0">
                <a:solidFill>
                  <a:srgbClr val="FFFF00"/>
                </a:solidFill>
              </a:rPr>
              <a:t>bowed his head with his face to the ground</a:t>
            </a:r>
            <a:r>
              <a:rPr lang="en-US" dirty="0" smtClean="0"/>
              <a:t>, and all Judah and the inhabitants of Jerusalem fell down before the LORD, worshiping the LORD.</a:t>
            </a:r>
            <a:endParaRPr lang="en-US" dirty="0" smtClean="0">
              <a:solidFill>
                <a:srgbClr val="FFFFFF"/>
              </a:solidFill>
            </a:endParaRPr>
          </a:p>
        </p:txBody>
      </p:sp>
    </p:spTree>
    <p:extLst>
      <p:ext uri="{BB962C8B-B14F-4D97-AF65-F5344CB8AC3E}">
        <p14:creationId xmlns:p14="http://schemas.microsoft.com/office/powerpoint/2010/main" val="236932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20:18</a:t>
            </a:r>
          </a:p>
          <a:p>
            <a:pPr marL="0" indent="0">
              <a:spcBef>
                <a:spcPts val="0"/>
              </a:spcBef>
              <a:buNone/>
              <a:tabLst>
                <a:tab pos="463550" algn="l"/>
              </a:tabLst>
            </a:pPr>
            <a:r>
              <a:rPr lang="en-US" dirty="0" smtClean="0"/>
              <a:t>Then Jehoshaphat </a:t>
            </a:r>
            <a:r>
              <a:rPr lang="en-US" b="1" u="sng" dirty="0" smtClean="0">
                <a:solidFill>
                  <a:srgbClr val="FFFF00"/>
                </a:solidFill>
              </a:rPr>
              <a:t>bowed his head with his face to the ground</a:t>
            </a:r>
            <a:r>
              <a:rPr lang="en-US" dirty="0" smtClean="0"/>
              <a:t>, and all Judah and the inhabitants of Jerusalem </a:t>
            </a:r>
            <a:r>
              <a:rPr lang="en-US" b="1" u="sng" dirty="0" smtClean="0">
                <a:solidFill>
                  <a:srgbClr val="FFFF00"/>
                </a:solidFill>
              </a:rPr>
              <a:t>fell down before the LORD</a:t>
            </a:r>
            <a:r>
              <a:rPr lang="en-US" dirty="0" smtClean="0"/>
              <a:t>, worshiping the LORD.</a:t>
            </a:r>
            <a:endParaRPr lang="en-US" dirty="0" smtClean="0">
              <a:solidFill>
                <a:srgbClr val="FFFFFF"/>
              </a:solidFill>
            </a:endParaRPr>
          </a:p>
        </p:txBody>
      </p:sp>
    </p:spTree>
    <p:extLst>
      <p:ext uri="{BB962C8B-B14F-4D97-AF65-F5344CB8AC3E}">
        <p14:creationId xmlns:p14="http://schemas.microsoft.com/office/powerpoint/2010/main" val="68013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20:18</a:t>
            </a:r>
          </a:p>
          <a:p>
            <a:pPr marL="0" indent="0">
              <a:spcBef>
                <a:spcPts val="0"/>
              </a:spcBef>
              <a:buNone/>
              <a:tabLst>
                <a:tab pos="463550" algn="l"/>
              </a:tabLst>
            </a:pPr>
            <a:r>
              <a:rPr lang="en-US" dirty="0" smtClean="0"/>
              <a:t>Then Jehoshaphat </a:t>
            </a:r>
            <a:r>
              <a:rPr lang="en-US" b="1" u="sng" dirty="0" smtClean="0">
                <a:solidFill>
                  <a:srgbClr val="FFFF00"/>
                </a:solidFill>
              </a:rPr>
              <a:t>bowed his head with his face to the ground</a:t>
            </a:r>
            <a:r>
              <a:rPr lang="en-US" dirty="0" smtClean="0"/>
              <a:t>, and all Judah and the inhabitants of Jerusalem </a:t>
            </a:r>
            <a:r>
              <a:rPr lang="en-US" b="1" u="sng" dirty="0" smtClean="0">
                <a:solidFill>
                  <a:srgbClr val="FFFF00"/>
                </a:solidFill>
              </a:rPr>
              <a:t>fell down before the LORD</a:t>
            </a:r>
            <a:r>
              <a:rPr lang="en-US" dirty="0" smtClean="0"/>
              <a:t>, </a:t>
            </a:r>
            <a:r>
              <a:rPr lang="en-US" b="1" u="sng" dirty="0" smtClean="0">
                <a:solidFill>
                  <a:srgbClr val="FFFF00"/>
                </a:solidFill>
              </a:rPr>
              <a:t>worshiping the LORD</a:t>
            </a:r>
            <a:r>
              <a:rPr lang="en-US" dirty="0" smtClean="0"/>
              <a:t>.</a:t>
            </a:r>
            <a:endParaRPr lang="en-US" dirty="0" smtClean="0">
              <a:solidFill>
                <a:srgbClr val="FFFFFF"/>
              </a:solidFill>
            </a:endParaRPr>
          </a:p>
        </p:txBody>
      </p:sp>
    </p:spTree>
    <p:extLst>
      <p:ext uri="{BB962C8B-B14F-4D97-AF65-F5344CB8AC3E}">
        <p14:creationId xmlns:p14="http://schemas.microsoft.com/office/powerpoint/2010/main" val="317968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20:21</a:t>
            </a:r>
          </a:p>
          <a:p>
            <a:pPr marL="0" indent="0">
              <a:spcBef>
                <a:spcPts val="0"/>
              </a:spcBef>
              <a:buNone/>
              <a:tabLst>
                <a:tab pos="463550" algn="l"/>
              </a:tabLst>
            </a:pPr>
            <a:r>
              <a:rPr lang="en-US" dirty="0" smtClean="0"/>
              <a:t>And when he had taken counsel with the people, he appointed those who were to </a:t>
            </a:r>
            <a:r>
              <a:rPr lang="en-US" b="1" u="sng" dirty="0" smtClean="0">
                <a:solidFill>
                  <a:srgbClr val="FFFF00"/>
                </a:solidFill>
              </a:rPr>
              <a:t>sing to the LORD and praise him in holy attire</a:t>
            </a:r>
            <a:r>
              <a:rPr lang="en-US" dirty="0" smtClean="0"/>
              <a:t>, as they went before the army…</a:t>
            </a:r>
            <a:endParaRPr lang="en-US" dirty="0" smtClean="0">
              <a:solidFill>
                <a:srgbClr val="FFFFFF"/>
              </a:solidFill>
            </a:endParaRPr>
          </a:p>
        </p:txBody>
      </p:sp>
    </p:spTree>
    <p:extLst>
      <p:ext uri="{BB962C8B-B14F-4D97-AF65-F5344CB8AC3E}">
        <p14:creationId xmlns:p14="http://schemas.microsoft.com/office/powerpoint/2010/main" val="150564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20:23</a:t>
            </a:r>
          </a:p>
          <a:p>
            <a:pPr marL="0" indent="0">
              <a:spcBef>
                <a:spcPts val="0"/>
              </a:spcBef>
              <a:buNone/>
              <a:tabLst>
                <a:tab pos="463550" algn="l"/>
              </a:tabLst>
            </a:pPr>
            <a:r>
              <a:rPr lang="en-US" dirty="0" smtClean="0"/>
              <a:t>For the men of Ammon and Moab rose against the inhabitants of Mount </a:t>
            </a:r>
            <a:r>
              <a:rPr lang="en-US" dirty="0" err="1" smtClean="0"/>
              <a:t>Seir</a:t>
            </a:r>
            <a:r>
              <a:rPr lang="en-US" dirty="0" smtClean="0"/>
              <a:t>, devoting them to destruction and when they had made an end of the inhabitants of </a:t>
            </a:r>
            <a:r>
              <a:rPr lang="en-US" dirty="0" err="1" smtClean="0"/>
              <a:t>Seir</a:t>
            </a:r>
            <a:r>
              <a:rPr lang="en-US" dirty="0" smtClean="0"/>
              <a:t>, they all helped to destroy one another. </a:t>
            </a:r>
            <a:endParaRPr lang="en-US" dirty="0" smtClean="0">
              <a:solidFill>
                <a:srgbClr val="FFFFFF"/>
              </a:solidFill>
            </a:endParaRPr>
          </a:p>
        </p:txBody>
      </p:sp>
    </p:spTree>
    <p:extLst>
      <p:ext uri="{BB962C8B-B14F-4D97-AF65-F5344CB8AC3E}">
        <p14:creationId xmlns:p14="http://schemas.microsoft.com/office/powerpoint/2010/main" val="94598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20:23</a:t>
            </a:r>
          </a:p>
          <a:p>
            <a:pPr marL="0" indent="0">
              <a:spcBef>
                <a:spcPts val="0"/>
              </a:spcBef>
              <a:buNone/>
              <a:tabLst>
                <a:tab pos="463550" algn="l"/>
              </a:tabLst>
            </a:pPr>
            <a:r>
              <a:rPr lang="en-US" dirty="0" smtClean="0"/>
              <a:t>For the men of Ammon and Moab rose against the inhabitants of Mount </a:t>
            </a:r>
            <a:r>
              <a:rPr lang="en-US" dirty="0" err="1" smtClean="0"/>
              <a:t>Seir</a:t>
            </a:r>
            <a:r>
              <a:rPr lang="en-US" dirty="0" smtClean="0"/>
              <a:t>, </a:t>
            </a:r>
            <a:r>
              <a:rPr lang="en-US" b="1" u="sng" dirty="0" smtClean="0">
                <a:solidFill>
                  <a:srgbClr val="FFFF00"/>
                </a:solidFill>
              </a:rPr>
              <a:t>devoting them to destruction</a:t>
            </a:r>
            <a:r>
              <a:rPr lang="en-US" dirty="0" smtClean="0"/>
              <a:t> and when they had made an end of the inhabitants of </a:t>
            </a:r>
            <a:r>
              <a:rPr lang="en-US" dirty="0" err="1" smtClean="0"/>
              <a:t>Seir</a:t>
            </a:r>
            <a:r>
              <a:rPr lang="en-US" dirty="0" smtClean="0"/>
              <a:t>, they all helped to destroy one another. </a:t>
            </a:r>
            <a:endParaRPr lang="en-US" dirty="0" smtClean="0">
              <a:solidFill>
                <a:srgbClr val="FFFFFF"/>
              </a:solidFill>
            </a:endParaRPr>
          </a:p>
        </p:txBody>
      </p:sp>
    </p:spTree>
    <p:extLst>
      <p:ext uri="{BB962C8B-B14F-4D97-AF65-F5344CB8AC3E}">
        <p14:creationId xmlns:p14="http://schemas.microsoft.com/office/powerpoint/2010/main" val="88499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lstStyle/>
          <a:p>
            <a:pPr marL="0" indent="0">
              <a:buNone/>
            </a:pPr>
            <a:r>
              <a:rPr lang="en-US" b="1" dirty="0" smtClean="0"/>
              <a:t>2 Chronicles 20:1-2</a:t>
            </a:r>
          </a:p>
          <a:p>
            <a:pPr marL="0" indent="0">
              <a:spcBef>
                <a:spcPts val="0"/>
              </a:spcBef>
              <a:buNone/>
              <a:tabLst>
                <a:tab pos="463550" algn="l"/>
              </a:tabLst>
            </a:pPr>
            <a:r>
              <a:rPr lang="en-US" dirty="0" smtClean="0"/>
              <a:t>After this the Moabites and Ammonites, and with them some of the </a:t>
            </a:r>
            <a:r>
              <a:rPr lang="en-US" dirty="0" err="1" smtClean="0"/>
              <a:t>Meunites</a:t>
            </a:r>
            <a:r>
              <a:rPr lang="en-US" dirty="0" smtClean="0"/>
              <a:t>, came against Jehoshaphat for battle. Some men came and told Jehoshaphat, “A great multitude is coming against you from Edom, from beyond the sea; and, behold, they are in </a:t>
            </a:r>
            <a:r>
              <a:rPr lang="en-US" dirty="0" err="1" smtClean="0"/>
              <a:t>Hazazon-tamar</a:t>
            </a:r>
            <a:r>
              <a:rPr lang="en-US" dirty="0" smtClean="0"/>
              <a:t>” (that is, </a:t>
            </a:r>
            <a:r>
              <a:rPr lang="en-US" dirty="0" err="1" smtClean="0"/>
              <a:t>Engedi</a:t>
            </a:r>
            <a:r>
              <a:rPr lang="en-US" dirty="0" smtClean="0"/>
              <a:t>). </a:t>
            </a:r>
            <a:endParaRPr lang="en-US" dirty="0" smtClean="0">
              <a:solidFill>
                <a:srgbClr val="FFFFFF"/>
              </a:solidFill>
            </a:endParaRPr>
          </a:p>
        </p:txBody>
      </p:sp>
    </p:spTree>
    <p:extLst>
      <p:ext uri="{BB962C8B-B14F-4D97-AF65-F5344CB8AC3E}">
        <p14:creationId xmlns:p14="http://schemas.microsoft.com/office/powerpoint/2010/main" val="409739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20:23</a:t>
            </a:r>
          </a:p>
          <a:p>
            <a:pPr marL="0" indent="0">
              <a:spcBef>
                <a:spcPts val="0"/>
              </a:spcBef>
              <a:buNone/>
              <a:tabLst>
                <a:tab pos="463550" algn="l"/>
              </a:tabLst>
            </a:pPr>
            <a:r>
              <a:rPr lang="en-US" dirty="0" smtClean="0"/>
              <a:t>For the men of Ammon and Moab rose against the inhabitants of Mount </a:t>
            </a:r>
            <a:r>
              <a:rPr lang="en-US" dirty="0" err="1" smtClean="0"/>
              <a:t>Seir</a:t>
            </a:r>
            <a:r>
              <a:rPr lang="en-US" dirty="0" smtClean="0"/>
              <a:t>, </a:t>
            </a:r>
            <a:r>
              <a:rPr lang="en-US" b="1" u="sng" dirty="0" smtClean="0">
                <a:solidFill>
                  <a:srgbClr val="FFFF00"/>
                </a:solidFill>
              </a:rPr>
              <a:t>devoting them to destruction</a:t>
            </a:r>
            <a:r>
              <a:rPr lang="en-US" dirty="0" smtClean="0"/>
              <a:t> and when they had made an end of the inhabitants of </a:t>
            </a:r>
            <a:r>
              <a:rPr lang="en-US" dirty="0" err="1" smtClean="0"/>
              <a:t>Seir</a:t>
            </a:r>
            <a:r>
              <a:rPr lang="en-US" dirty="0" smtClean="0"/>
              <a:t>, </a:t>
            </a:r>
            <a:r>
              <a:rPr lang="en-US" b="1" u="sng" dirty="0" smtClean="0">
                <a:solidFill>
                  <a:srgbClr val="FFFF00"/>
                </a:solidFill>
              </a:rPr>
              <a:t>they all helped to destroy one another</a:t>
            </a:r>
            <a:r>
              <a:rPr lang="en-US" dirty="0" smtClean="0"/>
              <a:t>. </a:t>
            </a:r>
            <a:endParaRPr lang="en-US" dirty="0" smtClean="0">
              <a:solidFill>
                <a:srgbClr val="FFFFFF"/>
              </a:solidFill>
            </a:endParaRPr>
          </a:p>
        </p:txBody>
      </p:sp>
    </p:spTree>
    <p:extLst>
      <p:ext uri="{BB962C8B-B14F-4D97-AF65-F5344CB8AC3E}">
        <p14:creationId xmlns:p14="http://schemas.microsoft.com/office/powerpoint/2010/main" val="108081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20:26</a:t>
            </a:r>
          </a:p>
          <a:p>
            <a:pPr marL="0" indent="0">
              <a:spcBef>
                <a:spcPts val="0"/>
              </a:spcBef>
              <a:buNone/>
              <a:tabLst>
                <a:tab pos="463550" algn="l"/>
              </a:tabLst>
            </a:pPr>
            <a:r>
              <a:rPr lang="en-US" dirty="0" smtClean="0"/>
              <a:t>On the fourth day they assembled in the Valley of </a:t>
            </a:r>
            <a:r>
              <a:rPr lang="en-US" dirty="0" err="1" smtClean="0"/>
              <a:t>Beracah</a:t>
            </a:r>
            <a:r>
              <a:rPr lang="en-US" dirty="0" smtClean="0"/>
              <a:t>, for there they blessed the LORD. Therefore the place has been called the Valley of </a:t>
            </a:r>
            <a:r>
              <a:rPr lang="en-US" dirty="0" err="1" smtClean="0"/>
              <a:t>Beracah</a:t>
            </a:r>
            <a:r>
              <a:rPr lang="en-US" dirty="0" smtClean="0"/>
              <a:t> to this day. </a:t>
            </a:r>
            <a:endParaRPr lang="en-US" dirty="0" smtClean="0">
              <a:solidFill>
                <a:srgbClr val="FFFFFF"/>
              </a:solidFill>
            </a:endParaRPr>
          </a:p>
        </p:txBody>
      </p:sp>
    </p:spTree>
    <p:extLst>
      <p:ext uri="{BB962C8B-B14F-4D97-AF65-F5344CB8AC3E}">
        <p14:creationId xmlns:p14="http://schemas.microsoft.com/office/powerpoint/2010/main" val="416004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20:26</a:t>
            </a:r>
          </a:p>
          <a:p>
            <a:pPr marL="0" indent="0">
              <a:spcBef>
                <a:spcPts val="0"/>
              </a:spcBef>
              <a:buNone/>
              <a:tabLst>
                <a:tab pos="463550" algn="l"/>
              </a:tabLst>
            </a:pPr>
            <a:r>
              <a:rPr lang="en-US" dirty="0" smtClean="0"/>
              <a:t>On the fourth day they assembled in the Valley of </a:t>
            </a:r>
            <a:r>
              <a:rPr lang="en-US" dirty="0" err="1" smtClean="0"/>
              <a:t>Beracah</a:t>
            </a:r>
            <a:r>
              <a:rPr lang="en-US" dirty="0" smtClean="0"/>
              <a:t>, </a:t>
            </a:r>
            <a:r>
              <a:rPr lang="en-US" b="1" u="sng" dirty="0" smtClean="0">
                <a:solidFill>
                  <a:srgbClr val="FFFF00"/>
                </a:solidFill>
              </a:rPr>
              <a:t>for there they blessed the LORD</a:t>
            </a:r>
            <a:r>
              <a:rPr lang="en-US" dirty="0" smtClean="0"/>
              <a:t>. Therefore the place has been called the Valley of </a:t>
            </a:r>
            <a:r>
              <a:rPr lang="en-US" dirty="0" err="1" smtClean="0"/>
              <a:t>Beracah</a:t>
            </a:r>
            <a:r>
              <a:rPr lang="en-US" dirty="0" smtClean="0"/>
              <a:t> to this day. </a:t>
            </a:r>
            <a:endParaRPr lang="en-US" dirty="0" smtClean="0">
              <a:solidFill>
                <a:srgbClr val="FFFFFF"/>
              </a:solidFill>
            </a:endParaRPr>
          </a:p>
        </p:txBody>
      </p:sp>
    </p:spTree>
    <p:extLst>
      <p:ext uri="{BB962C8B-B14F-4D97-AF65-F5344CB8AC3E}">
        <p14:creationId xmlns:p14="http://schemas.microsoft.com/office/powerpoint/2010/main" val="84324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27351"/>
            <a:ext cx="8229600" cy="6232760"/>
          </a:xfrm>
        </p:spPr>
        <p:txBody>
          <a:bodyPr anchor="ctr">
            <a:normAutofit/>
          </a:bodyPr>
          <a:lstStyle/>
          <a:p>
            <a:pPr marL="0" indent="0">
              <a:buNone/>
            </a:pPr>
            <a:r>
              <a:rPr lang="en-US" b="1" dirty="0" smtClean="0"/>
              <a:t>2 Chronicles 20:29</a:t>
            </a:r>
          </a:p>
          <a:p>
            <a:pPr marL="0" indent="0">
              <a:spcBef>
                <a:spcPts val="0"/>
              </a:spcBef>
              <a:buNone/>
              <a:tabLst>
                <a:tab pos="463550" algn="l"/>
              </a:tabLst>
            </a:pPr>
            <a:r>
              <a:rPr lang="en-US" dirty="0" smtClean="0"/>
              <a:t>And the </a:t>
            </a:r>
            <a:r>
              <a:rPr lang="en-US" b="1" u="sng" dirty="0" smtClean="0">
                <a:solidFill>
                  <a:srgbClr val="FFFF00"/>
                </a:solidFill>
              </a:rPr>
              <a:t>fear of God</a:t>
            </a:r>
            <a:r>
              <a:rPr lang="en-US" dirty="0" smtClean="0"/>
              <a:t> came on all the kingdoms of the countries when they heard that the LORD had fought against the enemies of Israel.</a:t>
            </a:r>
            <a:endParaRPr lang="en-US" dirty="0" smtClean="0">
              <a:solidFill>
                <a:srgbClr val="FFFFFF"/>
              </a:solidFill>
            </a:endParaRPr>
          </a:p>
        </p:txBody>
      </p:sp>
    </p:spTree>
    <p:extLst>
      <p:ext uri="{BB962C8B-B14F-4D97-AF65-F5344CB8AC3E}">
        <p14:creationId xmlns:p14="http://schemas.microsoft.com/office/powerpoint/2010/main" val="349336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30662" b="38673"/>
          <a:stretch/>
        </p:blipFill>
        <p:spPr>
          <a:xfrm>
            <a:off x="0" y="-218"/>
            <a:ext cx="9144000" cy="2103120"/>
          </a:xfrm>
          <a:prstGeom prst="rect">
            <a:avLst/>
          </a:prstGeom>
        </p:spPr>
      </p:pic>
      <p:sp>
        <p:nvSpPr>
          <p:cNvPr id="9" name="Subtitle 2"/>
          <p:cNvSpPr>
            <a:spLocks noGrp="1"/>
          </p:cNvSpPr>
          <p:nvPr>
            <p:ph type="subTitle" idx="1"/>
          </p:nvPr>
        </p:nvSpPr>
        <p:spPr>
          <a:xfrm>
            <a:off x="1492631" y="2383114"/>
            <a:ext cx="549916" cy="3900324"/>
          </a:xfrm>
        </p:spPr>
        <p:txBody>
          <a:bodyPr anchor="ctr">
            <a:normAutofit/>
          </a:bodyPr>
          <a:lstStyle/>
          <a:p>
            <a:pPr>
              <a:lnSpc>
                <a:spcPct val="150000"/>
              </a:lnSpc>
            </a:pPr>
            <a:r>
              <a:rPr lang="en-US" sz="3600" b="1" spc="-150" dirty="0" smtClean="0">
                <a:solidFill>
                  <a:srgbClr val="FFFF00"/>
                </a:solidFill>
                <a:effectLst>
                  <a:outerShdw blurRad="50800" dist="38100" dir="2700000" algn="tl" rotWithShape="0">
                    <a:prstClr val="black">
                      <a:alpha val="40000"/>
                    </a:prstClr>
                  </a:outerShdw>
                </a:effectLst>
                <a:latin typeface="Century Gothic"/>
                <a:cs typeface="Century Gothic"/>
              </a:rPr>
              <a:t>A</a:t>
            </a:r>
            <a:endParaRPr lang="en-US" sz="3600" spc="-150" dirty="0" smtClean="0">
              <a:solidFill>
                <a:schemeClr val="tx1"/>
              </a:solidFill>
              <a:effectLst>
                <a:outerShdw blurRad="50800" dist="38100" dir="2700000" algn="tl" rotWithShape="0">
                  <a:prstClr val="black">
                    <a:alpha val="40000"/>
                  </a:prstClr>
                </a:outerShdw>
              </a:effectLst>
              <a:latin typeface="Century Gothic"/>
              <a:cs typeface="Century Gothic"/>
            </a:endParaRPr>
          </a:p>
          <a:p>
            <a:pPr>
              <a:lnSpc>
                <a:spcPct val="150000"/>
              </a:lnSpc>
            </a:pPr>
            <a:r>
              <a:rPr lang="en-US" sz="3600" b="1" spc="-150" dirty="0" smtClean="0">
                <a:solidFill>
                  <a:srgbClr val="FFFF00"/>
                </a:solidFill>
                <a:effectLst>
                  <a:outerShdw blurRad="50800" dist="38100" dir="2700000" algn="tl" rotWithShape="0">
                    <a:prstClr val="black">
                      <a:alpha val="40000"/>
                    </a:prstClr>
                  </a:outerShdw>
                </a:effectLst>
                <a:latin typeface="Century Gothic"/>
                <a:cs typeface="Century Gothic"/>
              </a:rPr>
              <a:t>C</a:t>
            </a:r>
            <a:endParaRPr lang="en-US" sz="3600" spc="-150" dirty="0" smtClean="0">
              <a:solidFill>
                <a:schemeClr val="tx1"/>
              </a:solidFill>
              <a:effectLst>
                <a:outerShdw blurRad="50800" dist="38100" dir="2700000" algn="tl" rotWithShape="0">
                  <a:prstClr val="black">
                    <a:alpha val="40000"/>
                  </a:prstClr>
                </a:outerShdw>
              </a:effectLst>
              <a:latin typeface="Century Gothic"/>
              <a:cs typeface="Century Gothic"/>
            </a:endParaRPr>
          </a:p>
          <a:p>
            <a:pPr>
              <a:lnSpc>
                <a:spcPct val="150000"/>
              </a:lnSpc>
            </a:pPr>
            <a:r>
              <a:rPr lang="en-US" sz="3600" b="1" spc="-150" dirty="0" smtClean="0">
                <a:solidFill>
                  <a:srgbClr val="FFFF00"/>
                </a:solidFill>
                <a:effectLst>
                  <a:outerShdw blurRad="50800" dist="38100" dir="2700000" algn="tl" rotWithShape="0">
                    <a:prstClr val="black">
                      <a:alpha val="40000"/>
                    </a:prstClr>
                  </a:outerShdw>
                </a:effectLst>
                <a:latin typeface="Century Gothic"/>
                <a:cs typeface="Century Gothic"/>
              </a:rPr>
              <a:t>T</a:t>
            </a:r>
            <a:endParaRPr lang="en-US" sz="3600" spc="-150" dirty="0" smtClean="0">
              <a:solidFill>
                <a:schemeClr val="tx1"/>
              </a:solidFill>
              <a:effectLst>
                <a:outerShdw blurRad="50800" dist="38100" dir="2700000" algn="tl" rotWithShape="0">
                  <a:prstClr val="black">
                    <a:alpha val="40000"/>
                  </a:prstClr>
                </a:outerShdw>
              </a:effectLst>
              <a:latin typeface="Century Gothic"/>
              <a:cs typeface="Century Gothic"/>
            </a:endParaRPr>
          </a:p>
          <a:p>
            <a:pPr>
              <a:lnSpc>
                <a:spcPct val="150000"/>
              </a:lnSpc>
            </a:pPr>
            <a:r>
              <a:rPr lang="en-US" sz="3600" b="1" spc="-150" dirty="0" smtClean="0">
                <a:solidFill>
                  <a:srgbClr val="FFFF00"/>
                </a:solidFill>
                <a:effectLst>
                  <a:outerShdw blurRad="50800" dist="38100" dir="2700000" algn="tl" rotWithShape="0">
                    <a:prstClr val="black">
                      <a:alpha val="40000"/>
                    </a:prstClr>
                  </a:outerShdw>
                </a:effectLst>
                <a:latin typeface="Century Gothic"/>
                <a:cs typeface="Century Gothic"/>
              </a:rPr>
              <a:t>S</a:t>
            </a:r>
            <a:endParaRPr lang="en-US" sz="3600" spc="-150" dirty="0">
              <a:solidFill>
                <a:schemeClr val="tx1"/>
              </a:solidFill>
              <a:effectLst>
                <a:outerShdw blurRad="50800" dist="38100" dir="2700000" algn="tl" rotWithShape="0">
                  <a:prstClr val="black">
                    <a:alpha val="40000"/>
                  </a:prstClr>
                </a:outerShdw>
              </a:effectLst>
              <a:latin typeface="Century Gothic"/>
              <a:cs typeface="Century Gothic"/>
            </a:endParaRPr>
          </a:p>
        </p:txBody>
      </p:sp>
      <p:sp>
        <p:nvSpPr>
          <p:cNvPr id="10" name="Subtitle 2"/>
          <p:cNvSpPr txBox="1">
            <a:spLocks/>
          </p:cNvSpPr>
          <p:nvPr/>
        </p:nvSpPr>
        <p:spPr>
          <a:xfrm>
            <a:off x="2396048" y="2383114"/>
            <a:ext cx="5839590" cy="3900324"/>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pPr>
            <a:r>
              <a:rPr lang="en-US" sz="3600" spc="-150" dirty="0" smtClean="0">
                <a:solidFill>
                  <a:schemeClr val="tx1"/>
                </a:solidFill>
                <a:effectLst>
                  <a:outerShdw blurRad="50800" dist="38100" dir="2700000" algn="tl" rotWithShape="0">
                    <a:prstClr val="black">
                      <a:alpha val="40000"/>
                    </a:prstClr>
                  </a:outerShdw>
                </a:effectLst>
                <a:latin typeface="Century Gothic"/>
                <a:cs typeface="Century Gothic"/>
              </a:rPr>
              <a:t>-    ADORATION</a:t>
            </a:r>
          </a:p>
          <a:p>
            <a:pPr algn="l">
              <a:lnSpc>
                <a:spcPct val="150000"/>
              </a:lnSpc>
            </a:pPr>
            <a:r>
              <a:rPr lang="en-US" sz="3600" spc="-150" dirty="0" smtClean="0">
                <a:solidFill>
                  <a:schemeClr val="tx1"/>
                </a:solidFill>
                <a:effectLst>
                  <a:outerShdw blurRad="50800" dist="38100" dir="2700000" algn="tl" rotWithShape="0">
                    <a:prstClr val="black">
                      <a:alpha val="40000"/>
                    </a:prstClr>
                  </a:outerShdw>
                </a:effectLst>
                <a:latin typeface="Century Gothic"/>
                <a:cs typeface="Century Gothic"/>
              </a:rPr>
              <a:t>-    CONFESSION</a:t>
            </a:r>
          </a:p>
          <a:p>
            <a:pPr algn="l">
              <a:lnSpc>
                <a:spcPct val="150000"/>
              </a:lnSpc>
            </a:pPr>
            <a:r>
              <a:rPr lang="en-US" sz="3600" spc="-150" dirty="0" smtClean="0">
                <a:solidFill>
                  <a:schemeClr val="tx1"/>
                </a:solidFill>
                <a:effectLst>
                  <a:outerShdw blurRad="50800" dist="38100" dir="2700000" algn="tl" rotWithShape="0">
                    <a:prstClr val="black">
                      <a:alpha val="40000"/>
                    </a:prstClr>
                  </a:outerShdw>
                </a:effectLst>
                <a:latin typeface="Century Gothic"/>
                <a:cs typeface="Century Gothic"/>
              </a:rPr>
              <a:t>-    THANKSGIVING</a:t>
            </a:r>
          </a:p>
          <a:p>
            <a:pPr algn="l">
              <a:lnSpc>
                <a:spcPct val="150000"/>
              </a:lnSpc>
            </a:pPr>
            <a:r>
              <a:rPr lang="en-US" sz="3600" spc="-150" dirty="0" smtClean="0">
                <a:solidFill>
                  <a:schemeClr val="tx1"/>
                </a:solidFill>
                <a:effectLst>
                  <a:outerShdw blurRad="50800" dist="38100" dir="2700000" algn="tl" rotWithShape="0">
                    <a:prstClr val="black">
                      <a:alpha val="40000"/>
                    </a:prstClr>
                  </a:outerShdw>
                </a:effectLst>
                <a:latin typeface="Century Gothic"/>
                <a:cs typeface="Century Gothic"/>
              </a:rPr>
              <a:t>-    SUPPLICATION</a:t>
            </a:r>
            <a:endParaRPr lang="en-US" sz="3600" spc="-150" dirty="0">
              <a:solidFill>
                <a:schemeClr val="tx1"/>
              </a:solidFill>
              <a:effectLst>
                <a:outerShdw blurRad="50800" dist="38100" dir="2700000" algn="tl" rotWithShape="0">
                  <a:prstClr val="black">
                    <a:alpha val="40000"/>
                  </a:prstClr>
                </a:outerShdw>
              </a:effectLst>
              <a:latin typeface="Century Gothic"/>
              <a:cs typeface="Century Gothic"/>
            </a:endParaRPr>
          </a:p>
        </p:txBody>
      </p:sp>
    </p:spTree>
    <p:extLst>
      <p:ext uri="{BB962C8B-B14F-4D97-AF65-F5344CB8AC3E}">
        <p14:creationId xmlns:p14="http://schemas.microsoft.com/office/powerpoint/2010/main" val="256379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1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1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1500"/>
                                        <p:tgtEl>
                                          <p:spTgt spid="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1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1500"/>
                                        <p:tgtEl>
                                          <p:spTgt spid="1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fade">
                                      <p:cBhvr>
                                        <p:cTn id="36" dur="1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lstStyle/>
          <a:p>
            <a:pPr marL="0" indent="0">
              <a:buNone/>
            </a:pPr>
            <a:r>
              <a:rPr lang="en-US" b="1" dirty="0" smtClean="0"/>
              <a:t>2 Chronicles 20:3-4</a:t>
            </a:r>
          </a:p>
          <a:p>
            <a:pPr marL="0" indent="0">
              <a:spcBef>
                <a:spcPts val="0"/>
              </a:spcBef>
              <a:buNone/>
              <a:tabLst>
                <a:tab pos="463550" algn="l"/>
              </a:tabLst>
            </a:pPr>
            <a:r>
              <a:rPr lang="en-US" dirty="0" smtClean="0"/>
              <a:t>Then Jehoshaphat was afraid and set his face to  </a:t>
            </a:r>
            <a:r>
              <a:rPr lang="en-US" b="1" u="sng" dirty="0" smtClean="0">
                <a:solidFill>
                  <a:srgbClr val="FFFF00"/>
                </a:solidFill>
              </a:rPr>
              <a:t>seek the LORD</a:t>
            </a:r>
            <a:r>
              <a:rPr lang="en-US" dirty="0" smtClean="0"/>
              <a:t>, and proclaimed a fast throughout all Judah.  </a:t>
            </a:r>
            <a:r>
              <a:rPr lang="en-US" dirty="0" smtClean="0">
                <a:solidFill>
                  <a:schemeClr val="bg1"/>
                </a:solidFill>
              </a:rPr>
              <a:t>And Judah assembled to seek help from the LORD; from all the cities of Judah they came to seek the LORD.</a:t>
            </a:r>
          </a:p>
        </p:txBody>
      </p:sp>
    </p:spTree>
    <p:extLst>
      <p:ext uri="{BB962C8B-B14F-4D97-AF65-F5344CB8AC3E}">
        <p14:creationId xmlns:p14="http://schemas.microsoft.com/office/powerpoint/2010/main" val="405593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lstStyle/>
          <a:p>
            <a:pPr marL="0" indent="0">
              <a:buNone/>
            </a:pPr>
            <a:r>
              <a:rPr lang="en-US" b="1" dirty="0" smtClean="0"/>
              <a:t>2 Chronicles 20:3-4</a:t>
            </a:r>
          </a:p>
          <a:p>
            <a:pPr marL="0" indent="0">
              <a:spcBef>
                <a:spcPts val="0"/>
              </a:spcBef>
              <a:buNone/>
              <a:tabLst>
                <a:tab pos="463550" algn="l"/>
              </a:tabLst>
            </a:pPr>
            <a:r>
              <a:rPr lang="en-US" dirty="0" smtClean="0"/>
              <a:t>Then Jehoshaphat was afraid and set his face to  </a:t>
            </a:r>
            <a:r>
              <a:rPr lang="en-US" b="1" u="sng" dirty="0" smtClean="0">
                <a:solidFill>
                  <a:srgbClr val="FFFF00"/>
                </a:solidFill>
              </a:rPr>
              <a:t>seek the LORD</a:t>
            </a:r>
            <a:r>
              <a:rPr lang="en-US" dirty="0" smtClean="0"/>
              <a:t>, and proclaimed a fast throughout all Judah.  And Judah assembled to </a:t>
            </a:r>
            <a:r>
              <a:rPr lang="en-US" b="1" u="sng" dirty="0" smtClean="0">
                <a:solidFill>
                  <a:srgbClr val="FFFF00"/>
                </a:solidFill>
              </a:rPr>
              <a:t>seek help from the LORD</a:t>
            </a:r>
            <a:r>
              <a:rPr lang="en-US" dirty="0" smtClean="0"/>
              <a:t>; from all the cities of Judah they came to seek the LORD.</a:t>
            </a:r>
            <a:endParaRPr lang="en-US" dirty="0" smtClean="0">
              <a:solidFill>
                <a:srgbClr val="FFFFFF"/>
              </a:solidFill>
            </a:endParaRPr>
          </a:p>
        </p:txBody>
      </p:sp>
    </p:spTree>
    <p:extLst>
      <p:ext uri="{BB962C8B-B14F-4D97-AF65-F5344CB8AC3E}">
        <p14:creationId xmlns:p14="http://schemas.microsoft.com/office/powerpoint/2010/main" val="365238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lstStyle/>
          <a:p>
            <a:pPr marL="0" indent="0">
              <a:buNone/>
            </a:pPr>
            <a:r>
              <a:rPr lang="en-US" b="1" dirty="0" smtClean="0"/>
              <a:t>2 Chronicles 20:3-4</a:t>
            </a:r>
          </a:p>
          <a:p>
            <a:pPr marL="0" indent="0">
              <a:spcBef>
                <a:spcPts val="0"/>
              </a:spcBef>
              <a:buNone/>
              <a:tabLst>
                <a:tab pos="463550" algn="l"/>
              </a:tabLst>
            </a:pPr>
            <a:r>
              <a:rPr lang="en-US" dirty="0" smtClean="0"/>
              <a:t>Then Jehoshaphat was afraid and set his face to  </a:t>
            </a:r>
            <a:r>
              <a:rPr lang="en-US" b="1" u="sng" dirty="0" smtClean="0">
                <a:solidFill>
                  <a:srgbClr val="FFFF00"/>
                </a:solidFill>
              </a:rPr>
              <a:t>seek the LORD</a:t>
            </a:r>
            <a:r>
              <a:rPr lang="en-US" dirty="0" smtClean="0"/>
              <a:t>, and proclaimed a fast throughout all Judah.  And Judah assembled to </a:t>
            </a:r>
            <a:r>
              <a:rPr lang="en-US" b="1" u="sng" dirty="0" smtClean="0">
                <a:solidFill>
                  <a:srgbClr val="FFFF00"/>
                </a:solidFill>
              </a:rPr>
              <a:t>seek help from the LORD</a:t>
            </a:r>
            <a:r>
              <a:rPr lang="en-US" dirty="0" smtClean="0"/>
              <a:t>; from all the cities of Judah they came to </a:t>
            </a:r>
            <a:r>
              <a:rPr lang="en-US" b="1" u="sng" dirty="0" smtClean="0">
                <a:solidFill>
                  <a:srgbClr val="FFFF00"/>
                </a:solidFill>
              </a:rPr>
              <a:t>seek the LORD</a:t>
            </a:r>
            <a:r>
              <a:rPr lang="en-US" dirty="0" smtClean="0"/>
              <a:t>.</a:t>
            </a:r>
            <a:endParaRPr lang="en-US" dirty="0" smtClean="0">
              <a:solidFill>
                <a:srgbClr val="FFFFFF"/>
              </a:solidFill>
            </a:endParaRPr>
          </a:p>
        </p:txBody>
      </p:sp>
    </p:spTree>
    <p:extLst>
      <p:ext uri="{BB962C8B-B14F-4D97-AF65-F5344CB8AC3E}">
        <p14:creationId xmlns:p14="http://schemas.microsoft.com/office/powerpoint/2010/main" val="11140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lstStyle/>
          <a:p>
            <a:pPr marL="0" indent="0">
              <a:buNone/>
            </a:pPr>
            <a:r>
              <a:rPr lang="en-US" b="1" dirty="0" smtClean="0"/>
              <a:t>2 Chronicles 7:14</a:t>
            </a:r>
          </a:p>
          <a:p>
            <a:pPr marL="0" indent="0">
              <a:spcBef>
                <a:spcPts val="0"/>
              </a:spcBef>
              <a:buNone/>
              <a:tabLst>
                <a:tab pos="463550" algn="l"/>
              </a:tabLst>
            </a:pPr>
            <a:r>
              <a:rPr lang="en-US" dirty="0" smtClean="0"/>
              <a:t>“if my people who are called by my name humble themselves, and pray and </a:t>
            </a:r>
            <a:r>
              <a:rPr lang="en-US" b="1" u="sng" dirty="0" smtClean="0">
                <a:solidFill>
                  <a:srgbClr val="FFFF00"/>
                </a:solidFill>
              </a:rPr>
              <a:t>seek my face</a:t>
            </a:r>
            <a:r>
              <a:rPr lang="en-US" dirty="0" smtClean="0"/>
              <a:t> and turn from their wicked way, then I will hear from heaven and will forgive their sin and heal their land.” </a:t>
            </a:r>
            <a:endParaRPr lang="en-US" dirty="0" smtClean="0">
              <a:solidFill>
                <a:srgbClr val="FFFFFF"/>
              </a:solidFill>
            </a:endParaRPr>
          </a:p>
        </p:txBody>
      </p:sp>
    </p:spTree>
    <p:extLst>
      <p:ext uri="{BB962C8B-B14F-4D97-AF65-F5344CB8AC3E}">
        <p14:creationId xmlns:p14="http://schemas.microsoft.com/office/powerpoint/2010/main" val="235083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lstStyle/>
          <a:p>
            <a:pPr marL="0" indent="0">
              <a:buNone/>
            </a:pPr>
            <a:r>
              <a:rPr lang="en-US" b="1" dirty="0" smtClean="0"/>
              <a:t>2 Chronicles 20:3</a:t>
            </a:r>
          </a:p>
          <a:p>
            <a:pPr marL="0" indent="0">
              <a:spcBef>
                <a:spcPts val="0"/>
              </a:spcBef>
              <a:buNone/>
              <a:tabLst>
                <a:tab pos="463550" algn="l"/>
              </a:tabLst>
            </a:pPr>
            <a:r>
              <a:rPr lang="en-US" dirty="0" smtClean="0"/>
              <a:t>Then Jehoshaphat was afraid and set his face to  seek the LORD, and proclaimed a fast throughout all Judah.  </a:t>
            </a:r>
            <a:endParaRPr lang="en-US" dirty="0" smtClean="0">
              <a:solidFill>
                <a:srgbClr val="FFFFFF"/>
              </a:solidFill>
            </a:endParaRPr>
          </a:p>
        </p:txBody>
      </p:sp>
    </p:spTree>
    <p:extLst>
      <p:ext uri="{BB962C8B-B14F-4D97-AF65-F5344CB8AC3E}">
        <p14:creationId xmlns:p14="http://schemas.microsoft.com/office/powerpoint/2010/main" val="298420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868</TotalTime>
  <Words>2068</Words>
  <Application>Microsoft Macintosh PowerPoint</Application>
  <PresentationFormat>On-screen Show (4:3)</PresentationFormat>
  <Paragraphs>96</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Black</vt:lpstr>
      <vt:lpstr>PowerPoint Presentation</vt:lpstr>
      <vt:lpstr>Our Eyes Are On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Eyes Are On You</dc:title>
  <dc:creator>David Maxson</dc:creator>
  <cp:lastModifiedBy>David Maxson</cp:lastModifiedBy>
  <cp:revision>14</cp:revision>
  <dcterms:created xsi:type="dcterms:W3CDTF">2016-01-02T23:29:46Z</dcterms:created>
  <dcterms:modified xsi:type="dcterms:W3CDTF">2016-01-03T13:59:57Z</dcterms:modified>
</cp:coreProperties>
</file>