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8" r:id="rId2"/>
    <p:sldId id="256" r:id="rId3"/>
    <p:sldId id="285" r:id="rId4"/>
    <p:sldId id="286" r:id="rId5"/>
    <p:sldId id="327" r:id="rId6"/>
    <p:sldId id="280" r:id="rId7"/>
    <p:sldId id="291" r:id="rId8"/>
    <p:sldId id="292" r:id="rId9"/>
    <p:sldId id="303" r:id="rId10"/>
    <p:sldId id="294" r:id="rId11"/>
    <p:sldId id="297" r:id="rId12"/>
    <p:sldId id="298" r:id="rId13"/>
    <p:sldId id="299" r:id="rId14"/>
    <p:sldId id="300" r:id="rId15"/>
    <p:sldId id="301" r:id="rId16"/>
    <p:sldId id="293" r:id="rId17"/>
    <p:sldId id="305" r:id="rId18"/>
    <p:sldId id="306" r:id="rId19"/>
    <p:sldId id="308" r:id="rId20"/>
    <p:sldId id="309" r:id="rId21"/>
    <p:sldId id="310" r:id="rId22"/>
    <p:sldId id="311" r:id="rId23"/>
    <p:sldId id="295" r:id="rId24"/>
    <p:sldId id="312" r:id="rId25"/>
    <p:sldId id="313" r:id="rId26"/>
    <p:sldId id="314" r:id="rId27"/>
    <p:sldId id="315" r:id="rId28"/>
    <p:sldId id="316" r:id="rId29"/>
    <p:sldId id="318" r:id="rId30"/>
    <p:sldId id="320" r:id="rId31"/>
    <p:sldId id="321" r:id="rId32"/>
    <p:sldId id="322" r:id="rId33"/>
    <p:sldId id="323" r:id="rId34"/>
    <p:sldId id="324" r:id="rId35"/>
    <p:sldId id="317" r:id="rId36"/>
    <p:sldId id="325" r:id="rId37"/>
    <p:sldId id="326" r:id="rId38"/>
    <p:sldId id="28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12" autoAdjust="0"/>
  </p:normalViewPr>
  <p:slideViewPr>
    <p:cSldViewPr snapToGrid="0" snapToObjects="1">
      <p:cViewPr varScale="1">
        <p:scale>
          <a:sx n="102" d="100"/>
          <a:sy n="102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888" y="3210592"/>
            <a:ext cx="860672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dirty="0" smtClean="0">
                <a:latin typeface="Century Gothic"/>
                <a:cs typeface="Century Gothic"/>
              </a:rPr>
              <a:t>Welcome to </a:t>
            </a:r>
          </a:p>
          <a:p>
            <a:pPr>
              <a:lnSpc>
                <a:spcPct val="80000"/>
              </a:lnSpc>
            </a:pPr>
            <a:r>
              <a:rPr lang="en-US" sz="7200" b="1" dirty="0" smtClean="0">
                <a:latin typeface="Century Gothic"/>
                <a:cs typeface="Century Gothic"/>
              </a:rPr>
              <a:t>Northwood</a:t>
            </a:r>
            <a:endParaRPr lang="en-US" sz="72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915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</a:t>
            </a:r>
            <a:r>
              <a:rPr lang="en-US" b="1" u="sng" dirty="0" smtClean="0">
                <a:solidFill>
                  <a:srgbClr val="FFFF00"/>
                </a:solidFill>
              </a:rPr>
              <a:t>full of troubles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</a:t>
            </a:r>
            <a:r>
              <a:rPr lang="en-US" b="1" u="sng" dirty="0" smtClean="0">
                <a:solidFill>
                  <a:srgbClr val="FFFF00"/>
                </a:solidFill>
              </a:rPr>
              <a:t>near to </a:t>
            </a:r>
            <a:r>
              <a:rPr lang="en-US" b="1" u="sng" dirty="0" err="1" smtClean="0">
                <a:solidFill>
                  <a:srgbClr val="FFFF00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2210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For my soul is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full of troubles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	and my life draws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near to </a:t>
            </a:r>
            <a:r>
              <a:rPr lang="en-US" b="1" u="sng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Sheol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I am counted among those who </a:t>
            </a:r>
            <a:r>
              <a:rPr lang="en-US" b="1" u="sng" dirty="0" smtClean="0">
                <a:solidFill>
                  <a:srgbClr val="FFFF00"/>
                </a:solidFill>
              </a:rPr>
              <a:t>go down to</a:t>
            </a:r>
            <a:r>
              <a:rPr lang="en-US" b="1" dirty="0" smtClean="0">
                <a:solidFill>
                  <a:srgbClr val="FFFF00"/>
                </a:solidFill>
              </a:rPr>
              <a:t> 		</a:t>
            </a:r>
            <a:r>
              <a:rPr lang="en-US" b="1" u="sng" dirty="0" smtClean="0">
                <a:solidFill>
                  <a:srgbClr val="FFFF00"/>
                </a:solidFill>
              </a:rPr>
              <a:t>the pit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11773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I am counted among those who </a:t>
            </a:r>
            <a:r>
              <a:rPr lang="en-US" b="1" u="sng" dirty="0" smtClean="0">
                <a:solidFill>
                  <a:srgbClr val="FFFF00"/>
                </a:solidFill>
              </a:rPr>
              <a:t>go down to</a:t>
            </a:r>
            <a:r>
              <a:rPr lang="en-US" b="1" dirty="0" smtClean="0">
                <a:solidFill>
                  <a:srgbClr val="FFFF00"/>
                </a:solidFill>
              </a:rPr>
              <a:t> 		</a:t>
            </a:r>
            <a:r>
              <a:rPr lang="en-US" b="1" u="sng" dirty="0" smtClean="0">
                <a:solidFill>
                  <a:srgbClr val="FFFF00"/>
                </a:solidFill>
              </a:rPr>
              <a:t>the pit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am a man who has </a:t>
            </a:r>
            <a:r>
              <a:rPr lang="en-US" b="1" u="sng" dirty="0" smtClean="0">
                <a:solidFill>
                  <a:srgbClr val="FFFF00"/>
                </a:solidFill>
              </a:rPr>
              <a:t>no strength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8293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35175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</a:t>
            </a:r>
            <a:r>
              <a:rPr lang="en-US" b="1" u="sng" dirty="0" smtClean="0">
                <a:solidFill>
                  <a:srgbClr val="FFFF00"/>
                </a:solidFill>
              </a:rPr>
              <a:t>in the grave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1261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</a:t>
            </a:r>
            <a:r>
              <a:rPr lang="en-US" b="1" u="sng" dirty="0" smtClean="0">
                <a:solidFill>
                  <a:srgbClr val="FFFF00"/>
                </a:solidFill>
              </a:rPr>
              <a:t>in the grave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</a:t>
            </a:r>
            <a:r>
              <a:rPr lang="en-US" b="1" u="sng" dirty="0" smtClean="0">
                <a:solidFill>
                  <a:srgbClr val="FFFF00"/>
                </a:solidFill>
              </a:rPr>
              <a:t>you remember no more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28398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/>
              <a:t>6</a:t>
            </a:r>
            <a:r>
              <a:rPr lang="en-US" dirty="0" smtClean="0"/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regions dark and deep.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and you overwhelm me with all your waves.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0307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/>
              <a:t>6</a:t>
            </a:r>
            <a:r>
              <a:rPr lang="en-US" dirty="0" smtClean="0"/>
              <a:t> You have put me in the </a:t>
            </a:r>
            <a:r>
              <a:rPr lang="en-US" dirty="0" smtClean="0">
                <a:solidFill>
                  <a:srgbClr val="FFFFFF"/>
                </a:solidFill>
              </a:rPr>
              <a:t>depths of the pit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</a:t>
            </a:r>
            <a:r>
              <a:rPr lang="en-US" b="1" u="sng" dirty="0" smtClean="0">
                <a:solidFill>
                  <a:srgbClr val="FFFF00"/>
                </a:solidFill>
              </a:rPr>
              <a:t>regions dark and deep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and you overwhelm me with all your waves.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4233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and you </a:t>
            </a:r>
            <a:r>
              <a:rPr lang="en-US" b="1" u="sng" dirty="0" smtClean="0">
                <a:solidFill>
                  <a:srgbClr val="FFFF00"/>
                </a:solidFill>
              </a:rPr>
              <a:t>overwhelm me with all your waves</a:t>
            </a:r>
            <a:r>
              <a:rPr lang="en-US" dirty="0" smtClean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17360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0872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5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6807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</a:t>
            </a:r>
            <a:r>
              <a:rPr lang="en-US" b="1" u="sng" dirty="0" smtClean="0">
                <a:solidFill>
                  <a:srgbClr val="FFFF00"/>
                </a:solidFill>
              </a:rPr>
              <a:t>I cannot escape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40642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</a:t>
            </a:r>
            <a:r>
              <a:rPr lang="en-US" b="1" u="sng" dirty="0" smtClean="0">
                <a:solidFill>
                  <a:srgbClr val="FFFF00"/>
                </a:solidFill>
              </a:rPr>
              <a:t>I cannot escape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</a:t>
            </a:r>
            <a:r>
              <a:rPr lang="en-US" b="1" u="sng" dirty="0" smtClean="0">
                <a:solidFill>
                  <a:srgbClr val="FFFF00"/>
                </a:solidFill>
              </a:rPr>
              <a:t>my eye grows dim through sorrow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2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God of my salvation;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cry out day and night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26859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</a:t>
            </a:r>
            <a:r>
              <a:rPr lang="en-US" b="1" u="sng" dirty="0" smtClean="0">
                <a:solidFill>
                  <a:srgbClr val="FFFF00"/>
                </a:solidFill>
              </a:rPr>
              <a:t>God of my salvation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cry out day and night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524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</a:t>
            </a:r>
            <a:r>
              <a:rPr lang="en-US" b="1" u="sng" dirty="0" smtClean="0">
                <a:solidFill>
                  <a:srgbClr val="FFFF00"/>
                </a:solidFill>
              </a:rPr>
              <a:t>God of my salvation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I cry out day and night</a:t>
            </a:r>
            <a:r>
              <a:rPr lang="en-US" dirty="0" smtClean="0">
                <a:solidFill>
                  <a:srgbClr val="FFFFFF"/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15424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 LORD,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God of my salvation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cry out day and night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15706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 LORD,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God of my salvation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cry out day and night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2 </a:t>
            </a:r>
            <a:r>
              <a:rPr lang="en-US" b="1" u="sng" dirty="0" smtClean="0">
                <a:solidFill>
                  <a:srgbClr val="FFFF00"/>
                </a:solidFill>
              </a:rPr>
              <a:t>Let my prayer come before you</a:t>
            </a:r>
            <a:r>
              <a:rPr lang="en-US" dirty="0" smtClean="0">
                <a:solidFill>
                  <a:srgbClr val="FFFFF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2795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Every day I call upon you,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Do you work wonders for the dead?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Do the departed rise up to praise you?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en-US" dirty="0" smtClean="0">
                <a:solidFill>
                  <a:schemeClr val="bg1"/>
                </a:solidFill>
              </a:rPr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faithfulness in </a:t>
            </a:r>
            <a:r>
              <a:rPr lang="en-US" dirty="0" err="1" smtClean="0">
                <a:solidFill>
                  <a:schemeClr val="bg1"/>
                </a:solidFill>
              </a:rPr>
              <a:t>Abaddon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7595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Every day I call upon you</a:t>
            </a:r>
            <a:r>
              <a:rPr lang="en-US" dirty="0" smtClean="0"/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Do you work wonders for the dead?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Do the departed rise up to praise you?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en-US" dirty="0" smtClean="0">
                <a:solidFill>
                  <a:schemeClr val="bg1"/>
                </a:solidFill>
              </a:rPr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faithfulness in </a:t>
            </a:r>
            <a:r>
              <a:rPr lang="en-US" dirty="0" err="1" smtClean="0">
                <a:solidFill>
                  <a:schemeClr val="bg1"/>
                </a:solidFill>
              </a:rPr>
              <a:t>Abaddon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31454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10" y="0"/>
            <a:ext cx="5637046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Jan: 	</a:t>
            </a:r>
            <a:r>
              <a:rPr lang="en-US" sz="2700" b="1" dirty="0" smtClean="0"/>
              <a:t>Depression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88)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Feb: 	</a:t>
            </a:r>
            <a:r>
              <a:rPr lang="en-US" sz="2700" b="1" dirty="0" smtClean="0"/>
              <a:t>Sin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51)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Mar: 	</a:t>
            </a:r>
            <a:r>
              <a:rPr lang="en-US" sz="2700" b="1" dirty="0" smtClean="0"/>
              <a:t>Expansion (</a:t>
            </a:r>
            <a:r>
              <a:rPr lang="en-US" sz="2700" b="1" dirty="0" err="1" smtClean="0"/>
              <a:t>Neh</a:t>
            </a:r>
            <a:r>
              <a:rPr lang="en-US" sz="2700" b="1" dirty="0" smtClean="0"/>
              <a:t> 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Apr: 	</a:t>
            </a:r>
            <a:r>
              <a:rPr lang="en-US" sz="2700" b="1" dirty="0" smtClean="0"/>
              <a:t>Separation </a:t>
            </a:r>
            <a:r>
              <a:rPr lang="en-US" sz="2700" b="1" dirty="0"/>
              <a:t>(</a:t>
            </a:r>
            <a:r>
              <a:rPr lang="en-US" sz="2700" b="1" dirty="0" err="1"/>
              <a:t>Jn</a:t>
            </a:r>
            <a:r>
              <a:rPr lang="en-US" sz="2700" b="1" dirty="0"/>
              <a:t> 17) </a:t>
            </a:r>
            <a:endParaRPr lang="en-US" sz="2700" b="1" dirty="0" smtClean="0"/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May: 	</a:t>
            </a:r>
            <a:r>
              <a:rPr lang="en-US" sz="2700" b="1" dirty="0" smtClean="0"/>
              <a:t>Loss (1 Tim 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June: 	</a:t>
            </a:r>
            <a:r>
              <a:rPr lang="en-US" sz="2700" b="1" dirty="0" smtClean="0"/>
              <a:t>Anger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94)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July: 	</a:t>
            </a:r>
            <a:r>
              <a:rPr lang="en-US" sz="2700" b="1" dirty="0" smtClean="0"/>
              <a:t>Dryness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90)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Aug: 	</a:t>
            </a:r>
            <a:r>
              <a:rPr lang="en-US" sz="2700" b="1" dirty="0" smtClean="0"/>
              <a:t>Worry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139)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Sept: 	</a:t>
            </a:r>
            <a:r>
              <a:rPr lang="en-US" sz="2700" b="1" dirty="0" smtClean="0"/>
              <a:t>Envy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73)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Oct: 	</a:t>
            </a:r>
            <a:r>
              <a:rPr lang="en-US" sz="2700" b="1" dirty="0" smtClean="0"/>
              <a:t>Weariness (political, </a:t>
            </a:r>
            <a:r>
              <a:rPr lang="en-US" sz="2700" b="1" dirty="0" err="1" smtClean="0"/>
              <a:t>Jer</a:t>
            </a:r>
            <a:r>
              <a:rPr lang="en-US" sz="2700" b="1" dirty="0" smtClean="0"/>
              <a:t> 29)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Nov: 	</a:t>
            </a:r>
            <a:r>
              <a:rPr lang="en-US" sz="2700" b="1" dirty="0" smtClean="0"/>
              <a:t>Loneliness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42)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/>
              <a:t>Dec: 	</a:t>
            </a:r>
            <a:r>
              <a:rPr lang="en-US" sz="2700" b="1" dirty="0" smtClean="0"/>
              <a:t>Blessing (</a:t>
            </a:r>
            <a:r>
              <a:rPr lang="en-US" sz="2700" b="1" dirty="0" err="1" smtClean="0"/>
              <a:t>Psa</a:t>
            </a:r>
            <a:r>
              <a:rPr lang="en-US" sz="2700" b="1" dirty="0" smtClean="0"/>
              <a:t> 136)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75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faithfulness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27228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faithfulness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18535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4138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</a:t>
            </a:r>
            <a:r>
              <a:rPr lang="en-US" b="1" u="sng" dirty="0" smtClean="0">
                <a:solidFill>
                  <a:srgbClr val="FFFF00"/>
                </a:solidFill>
              </a:rPr>
              <a:t>wonders</a:t>
            </a:r>
            <a:r>
              <a:rPr lang="en-US" dirty="0" smtClean="0"/>
              <a:t>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12574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</a:t>
            </a:r>
            <a:r>
              <a:rPr lang="en-US" b="1" u="sng" dirty="0" smtClean="0">
                <a:solidFill>
                  <a:srgbClr val="FFFF00"/>
                </a:solidFill>
              </a:rPr>
              <a:t>wonders</a:t>
            </a:r>
            <a:r>
              <a:rPr lang="en-US" dirty="0" smtClean="0"/>
              <a:t>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righteousness</a:t>
            </a:r>
            <a:r>
              <a:rPr lang="en-US" dirty="0" smtClean="0"/>
              <a:t>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26569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But I, O LORD, cry to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40603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I, O LORD, cry to you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151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I, O LORD, cry to you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6090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0" y="2032"/>
            <a:ext cx="9144000" cy="2066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2654300"/>
            <a:ext cx="8013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Write a letter to God describing how you really feel.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Make a list of the titles and descriptions of God that give you comfort. 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Copy Psalm 88 in your journal and then read it out loud (with emotion).</a:t>
            </a:r>
            <a:endParaRPr lang="en-US" sz="3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069" y="2439221"/>
            <a:ext cx="6566637" cy="207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400" b="1" dirty="0" smtClean="0">
                <a:latin typeface="Century Gothic"/>
                <a:cs typeface="Century Gothic"/>
              </a:rPr>
              <a:t>Depression</a:t>
            </a:r>
          </a:p>
          <a:p>
            <a:pPr>
              <a:lnSpc>
                <a:spcPct val="90000"/>
              </a:lnSpc>
            </a:pPr>
            <a:r>
              <a:rPr lang="en-US" sz="4800" dirty="0" smtClean="0">
                <a:latin typeface="Century Gothic"/>
                <a:cs typeface="Century Gothic"/>
              </a:rPr>
              <a:t>Psalm 88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23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8869" y="1506645"/>
            <a:ext cx="802713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Evidence of depression</a:t>
            </a:r>
          </a:p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Response to depression</a:t>
            </a:r>
          </a:p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A strategy to help you battle depression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03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full of troubles,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near to </a:t>
            </a:r>
            <a:r>
              <a:rPr lang="en-US" dirty="0" err="1" smtClean="0">
                <a:solidFill>
                  <a:srgbClr val="FFFFFF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42356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</a:t>
            </a:r>
            <a:r>
              <a:rPr lang="en-US" b="1" u="sng" dirty="0" smtClean="0">
                <a:solidFill>
                  <a:srgbClr val="FFFF00"/>
                </a:solidFill>
              </a:rPr>
              <a:t>full of troubles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near to </a:t>
            </a:r>
            <a:r>
              <a:rPr lang="en-US" dirty="0" err="1" smtClean="0">
                <a:solidFill>
                  <a:srgbClr val="FFFFFF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33947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2694</TotalTime>
  <Words>428</Words>
  <Application>Microsoft Office PowerPoint</Application>
  <PresentationFormat>On-screen Show (4:3)</PresentationFormat>
  <Paragraphs>281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Northwood2</cp:lastModifiedBy>
  <cp:revision>44</cp:revision>
  <dcterms:created xsi:type="dcterms:W3CDTF">2015-10-29T03:17:02Z</dcterms:created>
  <dcterms:modified xsi:type="dcterms:W3CDTF">2016-01-17T13:57:52Z</dcterms:modified>
</cp:coreProperties>
</file>