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</p:sldMasterIdLst>
  <p:notesMasterIdLst>
    <p:notesMasterId r:id="rId12"/>
  </p:notesMasterIdLst>
  <p:sldIdLst>
    <p:sldId id="372" r:id="rId3"/>
    <p:sldId id="265" r:id="rId4"/>
    <p:sldId id="269" r:id="rId5"/>
    <p:sldId id="266" r:id="rId6"/>
    <p:sldId id="282" r:id="rId7"/>
    <p:sldId id="283" r:id="rId8"/>
    <p:sldId id="280" r:id="rId9"/>
    <p:sldId id="361" r:id="rId10"/>
    <p:sldId id="28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  <a:srgbClr val="FFCC00"/>
    <a:srgbClr val="FF0000"/>
    <a:srgbClr val="0000CC"/>
    <a:srgbClr val="FF9900"/>
    <a:srgbClr val="CC9900"/>
    <a:srgbClr val="3366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25" autoAdjust="0"/>
    <p:restoredTop sz="86323" autoAdjust="0"/>
  </p:normalViewPr>
  <p:slideViewPr>
    <p:cSldViewPr>
      <p:cViewPr>
        <p:scale>
          <a:sx n="50" d="100"/>
          <a:sy n="50" d="100"/>
        </p:scale>
        <p:origin x="-1194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0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115D3-E3B1-4954-9177-79A90D0676A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E1D02-EAC8-4AD0-9176-2BE7D087D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050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ACF5D-1DFB-4FD8-831E-BE568E09E646}" type="slidenum">
              <a:rPr lang="en-US" smtClean="0">
                <a:solidFill>
                  <a:prstClr val="black"/>
                </a:solidFill>
                <a:latin typeface="Times New Roman" pitchFamily="18" charset="0"/>
              </a:rPr>
              <a:pPr/>
              <a:t>1</a:t>
            </a:fld>
            <a:endParaRPr lang="en-US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FECDB-CE51-4A6C-BA70-BAFBA7232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4C64-2896-4C0D-9EEB-10067C10D6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227D1-C619-4388-8799-A0D99A652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FECDB-CE51-4A6C-BA70-BAFBA72320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657677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19631-AAA6-4708-9128-18184F721D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12719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0F0B1-9104-4E38-BAEC-115D87B496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355829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EEB1F-9BAD-48CA-9A26-E8AED5C316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43565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87B1E-5FA4-4275-B7D9-CF50888DD9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13724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AC7D0-177A-465A-8A16-068022F8BB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81449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9BD3C-1C7A-40B9-BE93-AAFB321DE8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8016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07B4E-FB5D-44AC-BC6F-107E8B53F6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26817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19631-AAA6-4708-9128-18184F721D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EDC84-7A18-4765-B913-3EC45498B9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99561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4C64-2896-4C0D-9EEB-10067C10D6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46292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227D1-C619-4388-8799-A0D99A6524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3405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0F0B1-9104-4E38-BAEC-115D87B49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EEB1F-9BAD-48CA-9A26-E8AED5C316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87B1E-5FA4-4275-B7D9-CF50888DD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AC7D0-177A-465A-8A16-068022F8BB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9BD3C-1C7A-40B9-BE93-AAFB321DE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07B4E-FB5D-44AC-BC6F-107E8B53F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EDC84-7A18-4765-B913-3EC45498B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73B5F6E-8D9E-4407-878F-6D42A47B6D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73B5F6E-8D9E-4407-878F-6D42A47B6D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05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r>
              <a:rPr lang="en-US" sz="8000" b="1" dirty="0" smtClean="0">
                <a:solidFill>
                  <a:schemeClr val="bg1"/>
                </a:solidFill>
                <a:latin typeface="Arial" pitchFamily="34" charset="0"/>
              </a:rPr>
              <a:t>Sat. morning #2</a:t>
            </a:r>
            <a:br>
              <a:rPr lang="en-US" sz="8000" b="1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US" sz="5400" b="1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Discipline </a:t>
            </a:r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&amp; </a:t>
            </a:r>
            <a:r>
              <a:rPr lang="en-US" sz="5400" b="1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Consistency</a:t>
            </a:r>
            <a:br>
              <a:rPr lang="en-US" sz="5400" b="1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endParaRPr lang="en-US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29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924800" cy="2895600"/>
          </a:xfrm>
          <a:solidFill>
            <a:srgbClr val="0000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some common 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mistakes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to avoid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 rot="765648">
            <a:off x="533400" y="4719267"/>
            <a:ext cx="7772400" cy="1219200"/>
          </a:xfrm>
          <a:noFill/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parenting pitfalls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1.  failing to discipline...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5720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He who spares his rod hates his son, but he who loves him disciplines him diligently           							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Prov.13.24</a:t>
            </a:r>
          </a:p>
          <a:p>
            <a:r>
              <a:rPr lang="en-US" sz="2800" dirty="0">
                <a:latin typeface="Arial" charset="0"/>
              </a:rPr>
              <a:t>Discipline your son while there is hope, and do not desire his death				             						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Prov. 19.18</a:t>
            </a:r>
          </a:p>
          <a:p>
            <a:r>
              <a:rPr lang="en-US" sz="2800" dirty="0">
                <a:latin typeface="Arial" charset="0"/>
              </a:rPr>
              <a:t>Foolishness is bound up in the heart of a child; the rod of discipline will drive it far from him </a:t>
            </a: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           					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Prov. 22.15</a:t>
            </a:r>
            <a:endParaRPr lang="en-US" sz="2600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solidFill>
            <a:srgbClr val="0000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1.  failing to discipline...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7244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Do not hold back discipline from the child, Although you strike him with the rod, he will not die                               					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Prov. 23.13</a:t>
            </a:r>
          </a:p>
          <a:p>
            <a:r>
              <a:rPr lang="en-US" sz="2800" dirty="0">
                <a:latin typeface="Arial" charset="0"/>
              </a:rPr>
              <a:t>The rod and reproof bring wisdom, but a child who gets his own way brings shame to his mother </a:t>
            </a: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  						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Prov. 29.15</a:t>
            </a:r>
          </a:p>
          <a:p>
            <a:r>
              <a:rPr lang="en-US" sz="2800" dirty="0">
                <a:latin typeface="Arial" charset="0"/>
              </a:rPr>
              <a:t>Correct your son, and he will give you comfort;    he will also delight your soul		            						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Prov. 29.17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600" b="1" dirty="0">
                <a:latin typeface="Arial" charset="0"/>
              </a:rPr>
              <a:t> </a:t>
            </a:r>
            <a:endParaRPr lang="en-US" sz="2600" b="1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i="1" dirty="0" smtClean="0">
                <a:latin typeface="Arial" charset="0"/>
              </a:rPr>
              <a:t>					         (illustration / 4 yr. old)</a:t>
            </a:r>
            <a:endParaRPr lang="en-US" sz="2400" i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solidFill>
            <a:srgbClr val="0000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2.  Rewarding misbehavior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50292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Why do children throw tantrums? </a:t>
            </a:r>
          </a:p>
          <a:p>
            <a:r>
              <a:rPr lang="en-US" sz="2800" dirty="0">
                <a:latin typeface="Arial" charset="0"/>
              </a:rPr>
              <a:t>lowering the bar / </a:t>
            </a:r>
            <a:r>
              <a:rPr lang="en-US" sz="2800" dirty="0" err="1">
                <a:latin typeface="Arial" charset="0"/>
              </a:rPr>
              <a:t>accom</a:t>
            </a:r>
            <a:r>
              <a:rPr lang="en-US" sz="2800" dirty="0">
                <a:latin typeface="Arial" charset="0"/>
              </a:rPr>
              <a:t>. &amp; facilitating misbehavior</a:t>
            </a:r>
          </a:p>
          <a:p>
            <a:r>
              <a:rPr lang="en-US" sz="2800" dirty="0">
                <a:latin typeface="Arial" charset="0"/>
              </a:rPr>
              <a:t>letting a child get “his way” is not doing him a favor, it will spoil him</a:t>
            </a:r>
          </a:p>
          <a:p>
            <a:r>
              <a:rPr lang="en-US" sz="2800" dirty="0">
                <a:latin typeface="Arial" charset="0"/>
              </a:rPr>
              <a:t>letting a child get his way will not satisfy him, it will spoil him [</a:t>
            </a:r>
            <a:r>
              <a:rPr lang="en-US" sz="2800" dirty="0" err="1">
                <a:latin typeface="Arial" charset="0"/>
              </a:rPr>
              <a:t>imp.of</a:t>
            </a:r>
            <a:r>
              <a:rPr lang="en-US" sz="2800" dirty="0">
                <a:latin typeface="Arial" charset="0"/>
              </a:rPr>
              <a:t> boundaries/ </a:t>
            </a:r>
            <a:r>
              <a:rPr lang="en-US" sz="2800" dirty="0" err="1">
                <a:latin typeface="Arial" charset="0"/>
              </a:rPr>
              <a:t>playground.ex</a:t>
            </a:r>
            <a:r>
              <a:rPr lang="en-US" sz="2800" dirty="0">
                <a:latin typeface="Arial" charset="0"/>
              </a:rPr>
              <a:t>.]</a:t>
            </a:r>
          </a:p>
          <a:p>
            <a:r>
              <a:rPr lang="en-US" sz="2800" dirty="0">
                <a:latin typeface="Arial" charset="0"/>
              </a:rPr>
              <a:t>the difference between a boy and a pig</a:t>
            </a:r>
          </a:p>
          <a:p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“The rod and reproof bring wisdom,                         </a:t>
            </a:r>
            <a:r>
              <a:rPr lang="en-US" sz="2800" b="1" u="sng" dirty="0">
                <a:solidFill>
                  <a:schemeClr val="accent2"/>
                </a:solidFill>
                <a:latin typeface="Arial" charset="0"/>
              </a:rPr>
              <a:t>but a child who gets his own way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              brings 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shame to his mother”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	Prov. 29.15</a:t>
            </a:r>
            <a:r>
              <a:rPr lang="en-US" sz="2800" b="1" dirty="0">
                <a:latin typeface="Arial" charset="0"/>
              </a:rPr>
              <a:t>            </a:t>
            </a:r>
            <a:endParaRPr lang="en-US" sz="2800" b="1" dirty="0">
              <a:solidFill>
                <a:schemeClr val="accent2"/>
              </a:solidFill>
              <a:latin typeface="Arial" charset="0"/>
            </a:endParaRPr>
          </a:p>
          <a:p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solidFill>
            <a:srgbClr val="0000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3.  Expecting misbehavior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Not talking about </a:t>
            </a:r>
            <a:r>
              <a:rPr lang="en-US" sz="2800" i="1" dirty="0">
                <a:latin typeface="Arial" charset="0"/>
              </a:rPr>
              <a:t>wanting</a:t>
            </a:r>
            <a:r>
              <a:rPr lang="en-US" sz="2800" dirty="0">
                <a:latin typeface="Arial" charset="0"/>
              </a:rPr>
              <a:t> misbehavior, hoping for, or preferring misbehavior… </a:t>
            </a:r>
          </a:p>
          <a:p>
            <a:r>
              <a:rPr lang="en-US" sz="2800" dirty="0">
                <a:latin typeface="Arial" charset="0"/>
              </a:rPr>
              <a:t>but </a:t>
            </a:r>
            <a:r>
              <a:rPr lang="en-US" sz="2800" i="1" u="sng" dirty="0">
                <a:latin typeface="Arial" charset="0"/>
              </a:rPr>
              <a:t>expecting</a:t>
            </a:r>
            <a:r>
              <a:rPr lang="en-US" sz="2800" dirty="0">
                <a:latin typeface="Arial" charset="0"/>
              </a:rPr>
              <a:t> misbehavior</a:t>
            </a:r>
          </a:p>
          <a:p>
            <a:pPr lvl="1"/>
            <a:r>
              <a:rPr lang="en-US" sz="2600" dirty="0">
                <a:latin typeface="Arial" charset="0"/>
              </a:rPr>
              <a:t>“Oh, we can’t take him to the restaurant”</a:t>
            </a:r>
          </a:p>
          <a:p>
            <a:pPr lvl="1"/>
            <a:r>
              <a:rPr lang="en-US" sz="2600" dirty="0">
                <a:latin typeface="Arial" charset="0"/>
              </a:rPr>
              <a:t>“There’s no way </a:t>
            </a:r>
            <a:r>
              <a:rPr lang="en-US" sz="2600" dirty="0" err="1">
                <a:latin typeface="Arial" charset="0"/>
              </a:rPr>
              <a:t>Jr’s</a:t>
            </a:r>
            <a:r>
              <a:rPr lang="en-US" sz="2600" dirty="0">
                <a:latin typeface="Arial" charset="0"/>
              </a:rPr>
              <a:t> going to sit still for an hour”</a:t>
            </a:r>
          </a:p>
          <a:p>
            <a:pPr lvl="1"/>
            <a:r>
              <a:rPr lang="en-US" sz="2600" dirty="0">
                <a:latin typeface="Arial" charset="0"/>
              </a:rPr>
              <a:t>“Well after that sugar, he’s going to be impossible”</a:t>
            </a:r>
          </a:p>
          <a:p>
            <a:pPr lvl="1"/>
            <a:r>
              <a:rPr lang="en-US" sz="2600" dirty="0">
                <a:latin typeface="Arial" charset="0"/>
              </a:rPr>
              <a:t>“Oh, I’ll never get him to eat that”</a:t>
            </a:r>
          </a:p>
          <a:p>
            <a:pPr lvl="1"/>
            <a:r>
              <a:rPr lang="en-US" sz="2600" dirty="0">
                <a:latin typeface="Arial" charset="0"/>
              </a:rPr>
              <a:t>“Sorry, my son’s not much of a sharer”</a:t>
            </a:r>
          </a:p>
          <a:p>
            <a:r>
              <a:rPr lang="en-US" sz="2800" b="1" dirty="0">
                <a:solidFill>
                  <a:srgbClr val="7030A0"/>
                </a:solidFill>
                <a:latin typeface="Arial" charset="0"/>
              </a:rPr>
              <a:t>“Foolishness is bound up in the heart of a child; the rod of discipline will drive it far from him”  </a:t>
            </a:r>
            <a:r>
              <a:rPr lang="en-US" sz="2800" b="1" dirty="0">
                <a:solidFill>
                  <a:schemeClr val="tx2"/>
                </a:solidFill>
                <a:latin typeface="Arial" charset="0"/>
              </a:rPr>
              <a:t>Pr.22.15</a:t>
            </a: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 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solidFill>
            <a:srgbClr val="0000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4.  failing to be consistent...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800600"/>
          </a:xfrm>
        </p:spPr>
        <p:txBody>
          <a:bodyPr/>
          <a:lstStyle/>
          <a:p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“He who spares his rod hates his son, but he who loves him disciplines him diligently”           </a:t>
            </a:r>
            <a:r>
              <a:rPr lang="en-US" sz="2800" dirty="0">
                <a:latin typeface="Arial" charset="0"/>
              </a:rPr>
              <a:t>							</a:t>
            </a:r>
            <a:r>
              <a:rPr lang="en-US" sz="2800" b="1" dirty="0" smtClean="0">
                <a:latin typeface="Arial Black" pitchFamily="34" charset="0"/>
              </a:rPr>
              <a:t>Pr.13.24</a:t>
            </a:r>
            <a:endParaRPr lang="en-US" sz="2800" b="1" dirty="0">
              <a:latin typeface="Arial Black" pitchFamily="34" charset="0"/>
            </a:endParaRPr>
          </a:p>
          <a:p>
            <a:r>
              <a:rPr lang="en-US" sz="2800" dirty="0">
                <a:latin typeface="Arial" charset="0"/>
              </a:rPr>
              <a:t>child </a:t>
            </a:r>
            <a:r>
              <a:rPr lang="en-US" sz="2800" dirty="0" err="1">
                <a:latin typeface="Arial" charset="0"/>
              </a:rPr>
              <a:t>pscyh</a:t>
            </a:r>
            <a:r>
              <a:rPr lang="en-US" sz="2800" dirty="0">
                <a:latin typeface="Arial" charset="0"/>
              </a:rPr>
              <a:t>. on playing the odds</a:t>
            </a:r>
          </a:p>
          <a:p>
            <a:r>
              <a:rPr lang="en-US" sz="2800" dirty="0">
                <a:latin typeface="Arial" charset="0"/>
              </a:rPr>
              <a:t>lottery </a:t>
            </a:r>
            <a:r>
              <a:rPr lang="en-US" sz="2800" dirty="0" smtClean="0">
                <a:latin typeface="Arial" charset="0"/>
              </a:rPr>
              <a:t>analogy: people keep buying tickets when there’s a chance of it paying off. Eliminate all lottery winnings, and people would quit buying tickets. Eliminate occasional “pay-offs,” and let the child realize the lottery is shut down.</a:t>
            </a:r>
          </a:p>
          <a:p>
            <a:r>
              <a:rPr lang="en-US" sz="2800" dirty="0" smtClean="0">
                <a:latin typeface="Arial" charset="0"/>
              </a:rPr>
              <a:t>“No parking” illustration (next slide)												</a:t>
            </a:r>
            <a:endParaRPr lang="en-US" sz="2800" b="1" dirty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-Directional No Parking Any Time Traffic 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" y="1407886"/>
            <a:ext cx="12954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2954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sz="2800" b="1" dirty="0" smtClean="0">
                <a:latin typeface="Arial" charset="0"/>
              </a:rPr>
              <a:t>   </a:t>
            </a:r>
            <a:r>
              <a:rPr lang="en-US" sz="2600" b="1" dirty="0" smtClean="0">
                <a:solidFill>
                  <a:schemeClr val="bg1"/>
                </a:solidFill>
                <a:latin typeface="Arial" charset="0"/>
              </a:rPr>
              <a:t>Imagine a city that treated “No Parking” violations with the following sequence of responses                                     (and everyone knew how the system worked):</a:t>
            </a:r>
          </a:p>
          <a:p>
            <a:pPr>
              <a:buNone/>
            </a:pPr>
            <a:endParaRPr lang="en-US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What would those no parking areas be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filled with?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398467">
            <a:off x="1460819" y="1893676"/>
            <a:ext cx="1905000" cy="2123658"/>
          </a:xfrm>
          <a:prstGeom prst="rect">
            <a:avLst/>
          </a:prstGeom>
          <a:solidFill>
            <a:srgbClr val="3366FF"/>
          </a:soli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</a:rPr>
              <a:t>10 minutes: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FFFF"/>
                </a:solidFill>
              </a:rPr>
              <a:t>Please       do not     park        here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 rot="479243">
            <a:off x="2551625" y="1874654"/>
            <a:ext cx="1905000" cy="2123658"/>
          </a:xfrm>
          <a:prstGeom prst="rect">
            <a:avLst/>
          </a:prstGeom>
          <a:solidFill>
            <a:srgbClr val="0000CC"/>
          </a:soli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</a:rPr>
              <a:t>20 minutes: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</a:rPr>
              <a:t>We </a:t>
            </a:r>
            <a:r>
              <a:rPr lang="en-US" dirty="0" smtClean="0">
                <a:solidFill>
                  <a:srgbClr val="FFFFFF"/>
                </a:solidFill>
              </a:rPr>
              <a:t>asked you not      to </a:t>
            </a:r>
            <a:r>
              <a:rPr lang="en-US" dirty="0">
                <a:solidFill>
                  <a:srgbClr val="FFFFFF"/>
                </a:solidFill>
              </a:rPr>
              <a:t>park </a:t>
            </a:r>
            <a:r>
              <a:rPr lang="en-US" dirty="0" smtClean="0">
                <a:solidFill>
                  <a:srgbClr val="FFFFFF"/>
                </a:solidFill>
              </a:rPr>
              <a:t>    here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 rot="451468">
            <a:off x="3837455" y="1906230"/>
            <a:ext cx="1905000" cy="2123658"/>
          </a:xfrm>
          <a:prstGeom prst="rect">
            <a:avLst/>
          </a:prstGeom>
          <a:solidFill>
            <a:srgbClr val="002060"/>
          </a:soli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</a:rPr>
              <a:t>30minutes: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</a:rPr>
              <a:t>I </a:t>
            </a:r>
            <a:r>
              <a:rPr lang="en-US" dirty="0" smtClean="0">
                <a:solidFill>
                  <a:srgbClr val="FFFFFF"/>
                </a:solidFill>
              </a:rPr>
              <a:t>really   mean it,    do not            </a:t>
            </a:r>
            <a:r>
              <a:rPr lang="en-US" dirty="0">
                <a:solidFill>
                  <a:srgbClr val="FFFFFF"/>
                </a:solidFill>
              </a:rPr>
              <a:t>park </a:t>
            </a:r>
            <a:r>
              <a:rPr lang="en-US" dirty="0" smtClean="0">
                <a:solidFill>
                  <a:srgbClr val="FFFFFF"/>
                </a:solidFill>
              </a:rPr>
              <a:t>here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 rot="555342">
            <a:off x="4953564" y="1893676"/>
            <a:ext cx="1799140" cy="2123658"/>
          </a:xfrm>
          <a:prstGeom prst="rect">
            <a:avLst/>
          </a:prstGeom>
          <a:solidFill>
            <a:srgbClr val="FFCC00"/>
          </a:soli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40 minutes: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Don’t     make me       tell you </a:t>
            </a:r>
            <a:r>
              <a:rPr lang="en-US" dirty="0">
                <a:solidFill>
                  <a:srgbClr val="000000"/>
                </a:solidFill>
              </a:rPr>
              <a:t>again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 rot="419875">
            <a:off x="6294607" y="1961427"/>
            <a:ext cx="1868530" cy="2123658"/>
          </a:xfrm>
          <a:prstGeom prst="rect">
            <a:avLst/>
          </a:prstGeom>
          <a:solidFill>
            <a:srgbClr val="CC0000"/>
          </a:soli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</a:rPr>
              <a:t>50 minutes: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</a:rPr>
              <a:t>I’m </a:t>
            </a:r>
            <a:r>
              <a:rPr lang="en-US" dirty="0" smtClean="0">
                <a:solidFill>
                  <a:srgbClr val="FFFFFF"/>
                </a:solidFill>
              </a:rPr>
              <a:t>going    to start counting    to </a:t>
            </a:r>
            <a:r>
              <a:rPr lang="en-US" dirty="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 rot="486928">
            <a:off x="6857770" y="3810043"/>
            <a:ext cx="2057400" cy="2308324"/>
          </a:xfrm>
          <a:prstGeom prst="rect">
            <a:avLst/>
          </a:prstGeom>
          <a:solidFill>
            <a:srgbClr val="A50021"/>
          </a:soli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 minutes: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OK,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you’re in trouble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endParaRPr lang="en-US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$ 25 TICKET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 autoUpdateAnimBg="0"/>
      <p:bldP spid="11" grpId="0" animBg="1" autoUpdateAnimBg="0"/>
      <p:bldP spid="12" grpId="0" animBg="1" autoUpdateAnimBg="0"/>
      <p:bldP spid="14" grpId="0" animBg="1" autoUpdateAnimBg="0"/>
      <p:bldP spid="15" grpId="0" animBg="1" autoUpdateAnimBg="0"/>
      <p:bldP spid="1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5.  Thinking “I don’t have time…”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800600"/>
          </a:xfrm>
        </p:spPr>
        <p:txBody>
          <a:bodyPr/>
          <a:lstStyle/>
          <a:p>
            <a:r>
              <a:rPr lang="en-US" sz="2800">
                <a:latin typeface="Arial" charset="0"/>
              </a:rPr>
              <a:t>Like saying “I don’t have time to get rid of lice”</a:t>
            </a:r>
            <a:endParaRPr lang="en-US">
              <a:latin typeface="Arial" charset="0"/>
            </a:endParaRPr>
          </a:p>
          <a:p>
            <a:r>
              <a:rPr lang="en-US" sz="2800">
                <a:latin typeface="Arial" charset="0"/>
              </a:rPr>
              <a:t>Child training time is well invested time, and saves time</a:t>
            </a:r>
          </a:p>
          <a:p>
            <a:r>
              <a:rPr lang="en-US" sz="2800">
                <a:solidFill>
                  <a:schemeClr val="accent2"/>
                </a:solidFill>
                <a:latin typeface="Arial" charset="0"/>
              </a:rPr>
              <a:t>“All discipline for the moment seems not joyful, but sorrowful, yet … afterwards it yields the peaceful fruit…”</a:t>
            </a:r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 					</a:t>
            </a:r>
            <a:r>
              <a:rPr lang="en-US" sz="2800">
                <a:solidFill>
                  <a:schemeClr val="tx2"/>
                </a:solidFill>
                <a:latin typeface="Arial" charset="0"/>
              </a:rPr>
              <a:t>Heb.12.11</a:t>
            </a:r>
            <a:r>
              <a:rPr lang="en-US" sz="2800">
                <a:latin typeface="Arial" charset="0"/>
              </a:rPr>
              <a:t> </a:t>
            </a:r>
          </a:p>
          <a:p>
            <a:r>
              <a:rPr lang="en-US" sz="2800">
                <a:solidFill>
                  <a:schemeClr val="accent2"/>
                </a:solidFill>
                <a:latin typeface="Arial" charset="0"/>
              </a:rPr>
              <a:t>“He who spares his rod hates his son, but he who loves him disciplines him diligently”</a:t>
            </a:r>
            <a:r>
              <a:rPr lang="en-US" sz="2800">
                <a:latin typeface="Arial" charset="0"/>
              </a:rPr>
              <a:t>  		</a:t>
            </a:r>
            <a:r>
              <a:rPr lang="en-US" sz="2800">
                <a:solidFill>
                  <a:schemeClr val="tx2"/>
                </a:solidFill>
                <a:latin typeface="Arial" charset="0"/>
              </a:rPr>
              <a:t>Prov.13.24</a:t>
            </a:r>
            <a:endParaRPr lang="en-US" sz="280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theme/theme1.xml><?xml version="1.0" encoding="utf-8"?>
<a:theme xmlns:a="http://schemas.openxmlformats.org/drawingml/2006/main" name="Blank Presentation.pot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8413</TotalTime>
  <Words>437</Words>
  <Application>Microsoft Office PowerPoint</Application>
  <PresentationFormat>On-screen Show (4:3)</PresentationFormat>
  <Paragraphs>62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Blank Presentation.pot</vt:lpstr>
      <vt:lpstr>1_Blank Presentation</vt:lpstr>
      <vt:lpstr>Sat. morning #2  Discipline &amp; Consistency  </vt:lpstr>
      <vt:lpstr>some common  mistakes  to avoid </vt:lpstr>
      <vt:lpstr>1.  failing to discipline...</vt:lpstr>
      <vt:lpstr>1.  failing to discipline...</vt:lpstr>
      <vt:lpstr>2.  Rewarding misbehavior</vt:lpstr>
      <vt:lpstr>3.  Expecting misbehavior</vt:lpstr>
      <vt:lpstr>4.  failing to be consistent...</vt:lpstr>
      <vt:lpstr>Slide 8</vt:lpstr>
      <vt:lpstr>5.  Thinking “I don’t have time…”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&amp; Family</dc:title>
  <dc:creator>Scott Smelser</dc:creator>
  <cp:lastModifiedBy>Northwood2</cp:lastModifiedBy>
  <cp:revision>165</cp:revision>
  <dcterms:created xsi:type="dcterms:W3CDTF">2005-05-16T18:11:24Z</dcterms:created>
  <dcterms:modified xsi:type="dcterms:W3CDTF">2016-01-24T01:11:25Z</dcterms:modified>
</cp:coreProperties>
</file>