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13"/>
  </p:notesMasterIdLst>
  <p:sldIdLst>
    <p:sldId id="373" r:id="rId3"/>
    <p:sldId id="274" r:id="rId4"/>
    <p:sldId id="362" r:id="rId5"/>
    <p:sldId id="451" r:id="rId6"/>
    <p:sldId id="325" r:id="rId7"/>
    <p:sldId id="281" r:id="rId8"/>
    <p:sldId id="324" r:id="rId9"/>
    <p:sldId id="272" r:id="rId10"/>
    <p:sldId id="331" r:id="rId11"/>
    <p:sldId id="35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CC00"/>
    <a:srgbClr val="FF0000"/>
    <a:srgbClr val="0000CC"/>
    <a:srgbClr val="FF9900"/>
    <a:srgbClr val="CC9900"/>
    <a:srgbClr val="3366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25" autoAdjust="0"/>
    <p:restoredTop sz="86323" autoAdjust="0"/>
  </p:normalViewPr>
  <p:slideViewPr>
    <p:cSldViewPr>
      <p:cViewPr>
        <p:scale>
          <a:sx n="50" d="100"/>
          <a:sy n="50" d="100"/>
        </p:scale>
        <p:origin x="-119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15D3-E3B1-4954-9177-79A90D0676A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1D02-EAC8-4AD0-9176-2BE7D087D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5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ACF5D-1DFB-4FD8-831E-BE568E09E646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11830-370B-4640-815D-D62F7AB6D323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CF127-BA13-4A68-9948-6059F161F593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5767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2719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55829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356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13724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8144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8016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681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9956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4629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40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0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itchFamily="34" charset="0"/>
              </a:rPr>
              <a:t>Sat. morning #3</a:t>
            </a:r>
            <a:br>
              <a:rPr lang="en-US" sz="8000" b="1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Self-Control</a:t>
            </a:r>
            <a:b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&amp;</a:t>
            </a:r>
            <a:b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Effective Training</a:t>
            </a:r>
            <a:endParaRPr lang="en-US" sz="54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9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accent2"/>
          </a:solidFill>
          <a:ln>
            <a:solidFill>
              <a:schemeClr val="tx2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PARENTS</a:t>
            </a:r>
            <a:endParaRPr lang="en-US" sz="4800" b="1" smtClean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chemeClr val="tx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Take the time…</a:t>
            </a:r>
          </a:p>
          <a:p>
            <a:pPr>
              <a:buFontTx/>
              <a:buNone/>
            </a:pPr>
            <a:endParaRPr lang="en-US" sz="3600" b="1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      Teach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 them to do right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      Train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 them to do right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Arial Black" pitchFamily="34" charset="0"/>
              </a:rPr>
              <a:t>      </a:t>
            </a:r>
            <a:r>
              <a:rPr lang="en-US" sz="3600" b="1" i="1" u="sng" dirty="0" smtClean="0">
                <a:solidFill>
                  <a:srgbClr val="00B0F0"/>
                </a:solidFill>
                <a:latin typeface="Arial Black" pitchFamily="34" charset="0"/>
              </a:rPr>
              <a:t>EXPECT</a:t>
            </a:r>
            <a:r>
              <a:rPr lang="en-US" sz="3600" b="1" dirty="0" smtClean="0">
                <a:solidFill>
                  <a:srgbClr val="00B0F0"/>
                </a:solidFill>
                <a:latin typeface="Arial" charset="0"/>
              </a:rPr>
              <a:t>  </a:t>
            </a:r>
            <a:r>
              <a:rPr lang="en-US" sz="3600" b="1" i="1" dirty="0" smtClean="0">
                <a:solidFill>
                  <a:srgbClr val="00B0F0"/>
                </a:solidFill>
                <a:latin typeface="Arial" charset="0"/>
              </a:rPr>
              <a:t>THEM TO DO RIGHT</a:t>
            </a:r>
            <a:endParaRPr lang="en-US" sz="3600" b="1" dirty="0" smtClean="0">
              <a:solidFill>
                <a:srgbClr val="00B0F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6.  failing to control self...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5181600"/>
          </a:xfrm>
        </p:spPr>
        <p:txBody>
          <a:bodyPr/>
          <a:lstStyle/>
          <a:p>
            <a:r>
              <a:rPr lang="en-US" sz="2900" b="1" dirty="0">
                <a:latin typeface="Arial" charset="0"/>
              </a:rPr>
              <a:t>proper motivation:  </a:t>
            </a:r>
            <a:r>
              <a:rPr lang="en-US" sz="2900" b="1" dirty="0" smtClean="0">
                <a:latin typeface="Arial" charset="0"/>
              </a:rPr>
              <a:t>    </a:t>
            </a:r>
            <a:r>
              <a:rPr lang="en-US" sz="2900" b="1" dirty="0" smtClean="0">
                <a:solidFill>
                  <a:schemeClr val="accent2"/>
                </a:solidFill>
                <a:latin typeface="Arial" charset="0"/>
              </a:rPr>
              <a:t>Prov.13.24</a:t>
            </a:r>
            <a:r>
              <a:rPr lang="en-US" sz="2900" b="1" dirty="0" smtClean="0">
                <a:latin typeface="Arial" charset="0"/>
              </a:rPr>
              <a:t>                                  </a:t>
            </a:r>
            <a:r>
              <a:rPr lang="en-US" sz="2900" b="1" dirty="0" smtClean="0">
                <a:solidFill>
                  <a:srgbClr val="0000CC"/>
                </a:solidFill>
                <a:latin typeface="Arial" charset="0"/>
              </a:rPr>
              <a:t>“</a:t>
            </a:r>
            <a:r>
              <a:rPr lang="en-US" sz="2900" b="1" dirty="0">
                <a:solidFill>
                  <a:srgbClr val="0000CC"/>
                </a:solidFill>
                <a:latin typeface="Arial" charset="0"/>
              </a:rPr>
              <a:t>h</a:t>
            </a:r>
            <a:r>
              <a:rPr lang="en-US" sz="2900" b="1" dirty="0">
                <a:solidFill>
                  <a:schemeClr val="accent2"/>
                </a:solidFill>
                <a:latin typeface="Arial" charset="0"/>
              </a:rPr>
              <a:t>e who</a:t>
            </a:r>
            <a:r>
              <a:rPr lang="en-US" sz="2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900" b="1" u="sng" dirty="0">
                <a:solidFill>
                  <a:srgbClr val="0000CC"/>
                </a:solidFill>
                <a:latin typeface="Arial Black" pitchFamily="34" charset="0"/>
              </a:rPr>
              <a:t>loves</a:t>
            </a:r>
            <a:r>
              <a:rPr lang="en-US" sz="2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900" b="1" dirty="0">
                <a:solidFill>
                  <a:schemeClr val="accent2"/>
                </a:solidFill>
                <a:latin typeface="Arial" charset="0"/>
              </a:rPr>
              <a:t>him disciplines him </a:t>
            </a:r>
            <a:r>
              <a:rPr lang="en-US" sz="2900" b="1" dirty="0" smtClean="0">
                <a:solidFill>
                  <a:schemeClr val="accent2"/>
                </a:solidFill>
                <a:latin typeface="Arial" charset="0"/>
              </a:rPr>
              <a:t>diligently”</a:t>
            </a:r>
            <a:r>
              <a:rPr lang="en-US" sz="2900" b="1" dirty="0" smtClean="0">
                <a:latin typeface="Arial" charset="0"/>
              </a:rPr>
              <a:t>  </a:t>
            </a:r>
            <a:endParaRPr lang="en-US" sz="2900" b="1" dirty="0">
              <a:solidFill>
                <a:schemeClr val="accent2"/>
              </a:solidFill>
              <a:latin typeface="Arial" charset="0"/>
            </a:endParaRPr>
          </a:p>
          <a:p>
            <a:r>
              <a:rPr lang="en-US" sz="2900" b="1" dirty="0">
                <a:latin typeface="Arial" charset="0"/>
              </a:rPr>
              <a:t>discipline vs. abuse</a:t>
            </a:r>
            <a:endParaRPr lang="en-US" sz="2900" b="1" dirty="0">
              <a:solidFill>
                <a:schemeClr val="accent2"/>
              </a:solidFill>
              <a:latin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en-US" sz="2900" b="1" dirty="0">
                <a:latin typeface="Arial" charset="0"/>
              </a:rPr>
              <a:t>discipline vs. YELLING</a:t>
            </a:r>
            <a:r>
              <a:rPr lang="en-US" sz="2900" b="1" dirty="0" smtClean="0">
                <a:latin typeface="Arial" charset="0"/>
              </a:rPr>
              <a:t>!! </a:t>
            </a:r>
          </a:p>
          <a:p>
            <a:pPr marL="1200150" lvl="3" indent="-342900"/>
            <a:r>
              <a:rPr lang="en-US" sz="2900" b="1" dirty="0" smtClean="0">
                <a:latin typeface="Arial" charset="0"/>
              </a:rPr>
              <a:t>“expert” advice [?]</a:t>
            </a:r>
          </a:p>
          <a:p>
            <a:r>
              <a:rPr lang="en-US" sz="2900" b="1" dirty="0" smtClean="0">
                <a:latin typeface="Arial" charset="0"/>
              </a:rPr>
              <a:t>Why won’t </a:t>
            </a:r>
            <a:r>
              <a:rPr lang="en-US" sz="2900" b="1" dirty="0">
                <a:latin typeface="Arial" charset="0"/>
              </a:rPr>
              <a:t>he obey??? </a:t>
            </a:r>
            <a:r>
              <a:rPr lang="en-US" sz="2900" b="1" dirty="0">
                <a:solidFill>
                  <a:schemeClr val="bg1"/>
                </a:solidFill>
                <a:latin typeface="Arial" charset="0"/>
              </a:rPr>
              <a:t>[ </a:t>
            </a:r>
          </a:p>
          <a:p>
            <a:pPr lvl="1"/>
            <a:r>
              <a:rPr lang="en-US" sz="2900" b="1" i="1" dirty="0">
                <a:latin typeface="Arial" charset="0"/>
              </a:rPr>
              <a:t>“What’s wrong with you</a:t>
            </a:r>
            <a:r>
              <a:rPr lang="en-US" sz="2900" b="1" i="1" dirty="0" smtClean="0">
                <a:latin typeface="Arial" charset="0"/>
              </a:rPr>
              <a:t>?”                                                   “I </a:t>
            </a:r>
            <a:r>
              <a:rPr lang="en-US" sz="2900" b="1" i="1" dirty="0">
                <a:latin typeface="Arial" charset="0"/>
              </a:rPr>
              <a:t>don’t know why you won’t do right!”</a:t>
            </a:r>
            <a:endParaRPr lang="en-US" sz="2900" b="1" dirty="0">
              <a:latin typeface="Arial" charset="0"/>
            </a:endParaRPr>
          </a:p>
          <a:p>
            <a:r>
              <a:rPr lang="en-US" sz="2900" b="1" dirty="0">
                <a:latin typeface="Arial" charset="0"/>
              </a:rPr>
              <a:t>the vase </a:t>
            </a:r>
            <a:r>
              <a:rPr lang="en-US" sz="2900" b="1" dirty="0" smtClean="0">
                <a:latin typeface="Arial" charset="0"/>
              </a:rPr>
              <a:t>test  </a:t>
            </a:r>
            <a:r>
              <a:rPr lang="en-US" sz="2900" i="1" dirty="0" smtClean="0">
                <a:latin typeface="Arial" charset="0"/>
              </a:rPr>
              <a:t>(see next slide)</a:t>
            </a:r>
            <a:endParaRPr lang="en-US" sz="2900" i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algn="l"/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THE VASE TEST      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set up:  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a.) Jr. bounces a ball off the wall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b.) Mom says: “Jr., don’t throw that ball in the house”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c.) Jr. looks at mom, heard her; throws the ball again anyway.</a:t>
            </a:r>
            <a:endParaRPr lang="en-US" sz="28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52400" y="2895600"/>
            <a:ext cx="1828800" cy="2971800"/>
          </a:xfrm>
          <a:prstGeom prst="wedgeRectCallout">
            <a:avLst>
              <a:gd name="adj1" fmla="val 33286"/>
              <a:gd name="adj2" fmla="val -57928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 big deal.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Mom says,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“Jr., I asked you not to do that.”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209800" y="2895600"/>
            <a:ext cx="2209800" cy="3886200"/>
          </a:xfrm>
          <a:prstGeom prst="wedgeRectCallout">
            <a:avLst>
              <a:gd name="adj1" fmla="val -36285"/>
              <a:gd name="adj2" fmla="val -57097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Seeing her son’s willful   defiance &amp; disobedience, Mom takes this very serious and he is punished.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 WHY?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00600" y="2971800"/>
            <a:ext cx="1828800" cy="2895600"/>
          </a:xfrm>
          <a:prstGeom prst="wedgeRectCallout">
            <a:avLst>
              <a:gd name="adj1" fmla="val 34068"/>
              <a:gd name="adj2" fmla="val -59348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 big deal. Mom says, “Jr., I asked you not to do that” </a:t>
            </a:r>
            <a:r>
              <a:rPr lang="en-US" sz="2800" b="1" dirty="0" smtClean="0">
                <a:latin typeface="Arial Black" panose="020B0A04020102020204" pitchFamily="34" charset="0"/>
              </a:rPr>
              <a:t>?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58000" y="2971800"/>
            <a:ext cx="2057400" cy="3810000"/>
          </a:xfrm>
          <a:prstGeom prst="wedgeRectCallout">
            <a:avLst>
              <a:gd name="adj1" fmla="val -37026"/>
              <a:gd name="adj2" fmla="val -57993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Jr’s</a:t>
            </a:r>
            <a:r>
              <a:rPr lang="en-US" dirty="0" smtClean="0">
                <a:solidFill>
                  <a:schemeClr val="bg1"/>
                </a:solidFill>
              </a:rPr>
              <a:t> in BIG trouble!! </a:t>
            </a:r>
            <a:r>
              <a:rPr lang="en-US" b="1" dirty="0" smtClean="0">
                <a:solidFill>
                  <a:schemeClr val="bg1"/>
                </a:solidFill>
              </a:rPr>
              <a:t>NOW</a:t>
            </a:r>
            <a:r>
              <a:rPr lang="en-US" dirty="0" smtClean="0">
                <a:solidFill>
                  <a:schemeClr val="bg1"/>
                </a:solidFill>
              </a:rPr>
              <a:t> he’s going to get it! This is VERY serious.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WHY?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04800" y="1752600"/>
            <a:ext cx="3962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scenario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A: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nothing broken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95800" y="1752600"/>
            <a:ext cx="44196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scenario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antique vase is shattered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371600" y="2667000"/>
            <a:ext cx="3733800" cy="41910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900" b="1" dirty="0" smtClean="0">
                <a:solidFill>
                  <a:srgbClr val="3333CC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900" b="1" dirty="0" smtClean="0">
                <a:solidFill>
                  <a:srgbClr val="3333CC"/>
                </a:solidFill>
                <a:latin typeface="Arial" charset="0"/>
                <a:ea typeface="+mn-ea"/>
                <a:cs typeface="+mn-cs"/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3 C’s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en-US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CALM, CONSISTENT, 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&amp;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IN CONTROL   </a:t>
            </a: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US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214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029200"/>
          </a:xfrm>
        </p:spPr>
        <p:txBody>
          <a:bodyPr/>
          <a:lstStyle/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illustration:  junior &amp;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bedtime                                              (Jr. ignores first few instructions, only obeys once she looses her temper and yells)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Mom has a talk with Jr.: apologizes (for yelling) &gt; 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inform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Jr. of new policy (instruction given in normal voice, punishment if not obeyed) &gt; 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follow through</a:t>
            </a:r>
          </a:p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The parents’ choice: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never obey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obey after you scream</a:t>
            </a:r>
          </a:p>
          <a:p>
            <a:pPr lvl="1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Or only after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saying it over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over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over</a:t>
            </a:r>
          </a:p>
          <a:p>
            <a:pPr lvl="1"/>
            <a:r>
              <a:rPr lang="en-US" sz="25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Or the 1st </a:t>
            </a:r>
            <a:r>
              <a:rPr lang="en-US" sz="25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time, </a:t>
            </a:r>
            <a:r>
              <a:rPr lang="en-US" sz="25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5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 calm instructions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w/o yelling, nagging, badgering, etc.)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8153400" cy="1295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Tahoma" pitchFamily="34" charset="0"/>
              </a:rPr>
              <a:t>7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.  Training them to disrespect instructions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given calmly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371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8.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fathers “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discouraging,”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			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“provoking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to 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wrath”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39200" cy="4800600"/>
          </a:xfrm>
        </p:spPr>
        <p:txBody>
          <a:bodyPr/>
          <a:lstStyle/>
          <a:p>
            <a:r>
              <a:rPr lang="en-US" sz="3000" b="1" dirty="0">
                <a:latin typeface="Arial" charset="0"/>
              </a:rPr>
              <a:t>“Fathers, provoke not your children, that they be not discouraged”           	</a:t>
            </a:r>
            <a:r>
              <a:rPr lang="en-US" sz="3000" b="1" dirty="0">
                <a:solidFill>
                  <a:schemeClr val="accent2"/>
                </a:solidFill>
                <a:latin typeface="Arial" charset="0"/>
              </a:rPr>
              <a:t>-Col. 3.21</a:t>
            </a:r>
          </a:p>
          <a:p>
            <a:r>
              <a:rPr lang="en-US" sz="3000" b="1" dirty="0">
                <a:latin typeface="Arial" charset="0"/>
              </a:rPr>
              <a:t>“fathers, provoke not your children to wrath: but nurture them in the </a:t>
            </a:r>
            <a:r>
              <a:rPr lang="en-US" sz="3000" b="1" dirty="0" smtClean="0">
                <a:latin typeface="Arial" charset="0"/>
              </a:rPr>
              <a:t>chastening </a:t>
            </a:r>
            <a:r>
              <a:rPr lang="en-US" sz="3000" b="1" dirty="0">
                <a:latin typeface="Arial" charset="0"/>
              </a:rPr>
              <a:t>and admonition of the Lord”    	</a:t>
            </a:r>
            <a:r>
              <a:rPr lang="en-US" sz="3000" b="1" dirty="0" smtClean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sz="3000" b="1" dirty="0">
                <a:solidFill>
                  <a:schemeClr val="accent2"/>
                </a:solidFill>
                <a:latin typeface="Arial" charset="0"/>
              </a:rPr>
              <a:t>Eph.6.4</a:t>
            </a:r>
          </a:p>
          <a:p>
            <a:r>
              <a:rPr lang="en-US" sz="3000" b="1" dirty="0">
                <a:solidFill>
                  <a:srgbClr val="FF0000"/>
                </a:solidFill>
                <a:latin typeface="Arial" charset="0"/>
              </a:rPr>
              <a:t>criticism … or nothing</a:t>
            </a:r>
          </a:p>
          <a:p>
            <a:r>
              <a:rPr lang="en-US" sz="3000" b="1" dirty="0">
                <a:solidFill>
                  <a:srgbClr val="FF0000"/>
                </a:solidFill>
                <a:latin typeface="Arial" charset="0"/>
              </a:rPr>
              <a:t>expecting talents beyond their capacity</a:t>
            </a:r>
          </a:p>
          <a:p>
            <a:r>
              <a:rPr lang="en-US" sz="3000" b="1" dirty="0">
                <a:solidFill>
                  <a:srgbClr val="FF0000"/>
                </a:solidFill>
                <a:latin typeface="Arial" charset="0"/>
              </a:rPr>
              <a:t>fluctuating boundaries based on your mood [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</a:rPr>
              <a:t>Illust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</a:rPr>
              <a:t>.: cattle fence]</a:t>
            </a:r>
            <a:endParaRPr lang="en-US" sz="3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rejoice</a:t>
            </a:r>
            <a:r>
              <a:rPr lang="en-US" sz="2800" b="1" dirty="0" smtClean="0">
                <a:latin typeface="Arial Narrow" pitchFamily="34" charset="0"/>
              </a:rPr>
              <a:t> in the wife of your youth.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 Narrow" pitchFamily="34" charset="0"/>
              </a:rPr>
              <a:t>Prov. 5.18</a:t>
            </a:r>
          </a:p>
          <a:p>
            <a:r>
              <a:rPr lang="en-US" sz="2800" b="1" dirty="0" smtClean="0">
                <a:latin typeface="Arial Narrow" pitchFamily="34" charset="0"/>
              </a:rPr>
              <a:t>The father of the righteous will greatly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rejoice</a:t>
            </a:r>
            <a:r>
              <a:rPr lang="en-US" sz="2800" b="1" dirty="0" smtClean="0">
                <a:latin typeface="Arial Narrow" pitchFamily="34" charset="0"/>
              </a:rPr>
              <a:t>; And he ...will have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joy</a:t>
            </a:r>
            <a:r>
              <a:rPr lang="en-US" sz="2800" b="1" dirty="0" smtClean="0">
                <a:latin typeface="Arial Narrow" pitchFamily="34" charset="0"/>
              </a:rPr>
              <a:t> of him. Let your father and your mother be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glad</a:t>
            </a:r>
            <a:r>
              <a:rPr lang="en-US" sz="2800" b="1" dirty="0" smtClean="0">
                <a:latin typeface="Arial Narrow" pitchFamily="34" charset="0"/>
              </a:rPr>
              <a:t>, And let her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rejoice </a:t>
            </a:r>
            <a:r>
              <a:rPr lang="en-US" sz="2800" b="1" dirty="0" smtClean="0">
                <a:latin typeface="Arial Narrow" pitchFamily="34" charset="0"/>
              </a:rPr>
              <a:t>who gave birth to you. </a:t>
            </a:r>
            <a:r>
              <a:rPr lang="en-US" sz="2800" b="1" dirty="0" smtClean="0">
                <a:solidFill>
                  <a:schemeClr val="accent2"/>
                </a:solidFill>
                <a:latin typeface="Arial Narrow" pitchFamily="34" charset="0"/>
              </a:rPr>
              <a:t>Prov. 23.24-25</a:t>
            </a:r>
          </a:p>
          <a:p>
            <a:r>
              <a:rPr lang="en-US" sz="2800" b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joyful </a:t>
            </a:r>
            <a:r>
              <a:rPr lang="en-US" sz="2800" b="1" dirty="0" smtClean="0">
                <a:latin typeface="Arial Narrow" pitchFamily="34" charset="0"/>
              </a:rPr>
              <a:t>heart makes a cheerful face, But when the heart is sad, the spirit is broken... a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cheerful</a:t>
            </a:r>
            <a:r>
              <a:rPr lang="en-US" sz="2800" b="1" dirty="0" smtClean="0">
                <a:latin typeface="Arial Narrow" pitchFamily="34" charset="0"/>
              </a:rPr>
              <a:t> heart </a:t>
            </a:r>
            <a:r>
              <a:rPr lang="en-US" sz="2800" b="1" i="1" dirty="0" smtClean="0">
                <a:latin typeface="Arial Narrow" pitchFamily="34" charset="0"/>
              </a:rPr>
              <a:t>has</a:t>
            </a:r>
            <a:r>
              <a:rPr lang="en-US" sz="2800" b="1" dirty="0" smtClean="0">
                <a:latin typeface="Arial Narrow" pitchFamily="34" charset="0"/>
              </a:rPr>
              <a:t> a continual feast…  Better is a dish of vegetables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where love is</a:t>
            </a:r>
            <a:r>
              <a:rPr lang="en-US" sz="2800" b="1" dirty="0" smtClean="0">
                <a:latin typeface="Arial Narrow" pitchFamily="34" charset="0"/>
              </a:rPr>
              <a:t> Than a fattened ox </a:t>
            </a:r>
            <a:r>
              <a:rPr lang="en-US" sz="2800" b="1" i="1" dirty="0" smtClean="0">
                <a:latin typeface="Arial Narrow" pitchFamily="34" charset="0"/>
              </a:rPr>
              <a:t>served</a:t>
            </a:r>
            <a:r>
              <a:rPr lang="en-US" sz="2800" b="1" dirty="0" smtClean="0">
                <a:latin typeface="Arial Narrow" pitchFamily="34" charset="0"/>
              </a:rPr>
              <a:t> with hatred. </a:t>
            </a:r>
            <a:r>
              <a:rPr lang="en-US" sz="2800" b="1" dirty="0" smtClean="0">
                <a:solidFill>
                  <a:schemeClr val="accent2"/>
                </a:solidFill>
                <a:latin typeface="Arial Narrow" pitchFamily="34" charset="0"/>
              </a:rPr>
              <a:t>Prov. 13.15-17</a:t>
            </a:r>
            <a:r>
              <a:rPr lang="en-US" sz="1600" b="1" dirty="0" smtClean="0">
                <a:solidFill>
                  <a:schemeClr val="accent2"/>
                </a:solidFill>
                <a:latin typeface="Arial Narrow" pitchFamily="34" charset="0"/>
              </a:rPr>
              <a:t>nasb</a:t>
            </a:r>
            <a:endParaRPr lang="en-US" sz="28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latin typeface="Arial Narrow" pitchFamily="34" charset="0"/>
              </a:rPr>
              <a:t>the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law of kindness</a:t>
            </a:r>
            <a:r>
              <a:rPr lang="en-US" sz="2800" b="1" dirty="0" smtClean="0">
                <a:latin typeface="Arial Narrow" pitchFamily="34" charset="0"/>
              </a:rPr>
              <a:t> is on her tongue. 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Prov.31.26</a:t>
            </a:r>
            <a:endParaRPr lang="en-US" sz="28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latin typeface="Arial Narrow" pitchFamily="34" charset="0"/>
              </a:rPr>
              <a:t>A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joyful</a:t>
            </a:r>
            <a:r>
              <a:rPr lang="en-US" sz="2800" b="1" dirty="0" smtClean="0">
                <a:latin typeface="Arial Narrow" pitchFamily="34" charset="0"/>
              </a:rPr>
              <a:t> heart is good medicine, but a crushed spirit dries up the bones.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 Narrow" pitchFamily="34" charset="0"/>
              </a:rPr>
              <a:t>Prov. 17.22</a:t>
            </a:r>
            <a:r>
              <a:rPr lang="en-US" sz="1600" b="1" dirty="0" smtClean="0">
                <a:solidFill>
                  <a:schemeClr val="accent2"/>
                </a:solidFill>
                <a:latin typeface="Arial Narrow" pitchFamily="34" charset="0"/>
              </a:rPr>
              <a:t>esv</a:t>
            </a:r>
            <a:endParaRPr lang="en-US" sz="2800" b="1" dirty="0" smtClean="0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3962400" y="6172200"/>
            <a:ext cx="5029200" cy="533400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Ga.5.22   Love, Joy, Peace…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153400" cy="1066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9.  failing to parent with joy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10.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failing to use rod AND reproof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Just rod? [learns… what?]</a:t>
            </a:r>
          </a:p>
          <a:p>
            <a:r>
              <a:rPr lang="en-US" b="1" dirty="0">
                <a:latin typeface="Arial" charset="0"/>
              </a:rPr>
              <a:t>Just reproof? [kid at </a:t>
            </a:r>
            <a:r>
              <a:rPr lang="en-US" b="1" dirty="0" err="1">
                <a:latin typeface="Arial" charset="0"/>
              </a:rPr>
              <a:t>walmart</a:t>
            </a:r>
            <a:r>
              <a:rPr lang="en-US" b="1" dirty="0">
                <a:latin typeface="Arial" charset="0"/>
              </a:rPr>
              <a:t>]</a:t>
            </a:r>
          </a:p>
          <a:p>
            <a:r>
              <a:rPr lang="en-US" b="1" dirty="0">
                <a:latin typeface="Arial" charset="0"/>
              </a:rPr>
              <a:t>value in “the lecture” </a:t>
            </a:r>
          </a:p>
          <a:p>
            <a:pPr lvl="1"/>
            <a:r>
              <a:rPr lang="en-US" sz="3200" b="1" dirty="0">
                <a:latin typeface="Arial" charset="0"/>
              </a:rPr>
              <a:t>conscience</a:t>
            </a:r>
          </a:p>
          <a:p>
            <a:pPr lvl="1"/>
            <a:r>
              <a:rPr lang="en-US" sz="3200" b="1" dirty="0">
                <a:latin typeface="Arial" charset="0"/>
              </a:rPr>
              <a:t>anticipation</a:t>
            </a:r>
          </a:p>
          <a:p>
            <a:r>
              <a:rPr lang="en-US" b="1" dirty="0">
                <a:latin typeface="Arial" charset="0"/>
              </a:rPr>
              <a:t>“The </a:t>
            </a:r>
            <a:r>
              <a:rPr lang="en-US" b="1" dirty="0">
                <a:solidFill>
                  <a:schemeClr val="accent2"/>
                </a:solidFill>
                <a:latin typeface="Arial Black" pitchFamily="34" charset="0"/>
              </a:rPr>
              <a:t>rod </a:t>
            </a:r>
            <a:r>
              <a:rPr lang="en-US" b="1" u="sng" dirty="0">
                <a:solidFill>
                  <a:schemeClr val="accent2"/>
                </a:solidFill>
                <a:latin typeface="Arial Black" pitchFamily="34" charset="0"/>
              </a:rPr>
              <a:t>and</a:t>
            </a:r>
            <a:r>
              <a:rPr lang="en-US" b="1" dirty="0">
                <a:solidFill>
                  <a:schemeClr val="accent2"/>
                </a:solidFill>
                <a:latin typeface="Arial Black" pitchFamily="34" charset="0"/>
              </a:rPr>
              <a:t> reproof</a:t>
            </a:r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>
                <a:latin typeface="Arial" charset="0"/>
              </a:rPr>
              <a:t>bring wisdom, but a child who gets his own way brings shame to his mother”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 	</a:t>
            </a:r>
            <a:r>
              <a:rPr lang="en-US" b="1" dirty="0">
                <a:solidFill>
                  <a:schemeClr val="accent2"/>
                </a:solidFill>
                <a:latin typeface="Arial Black" pitchFamily="34" charset="0"/>
              </a:rPr>
              <a:t>Prov. 29.15</a:t>
            </a:r>
            <a:r>
              <a:rPr lang="en-US" b="1" dirty="0">
                <a:latin typeface="Arial Black" pitchFamily="34" charset="0"/>
              </a:rPr>
              <a:t> 	            </a:t>
            </a:r>
            <a:endParaRPr lang="en-US" b="1" dirty="0">
              <a:solidFill>
                <a:schemeClr val="accent2"/>
              </a:solidFill>
              <a:latin typeface="Arial Black" pitchFamily="34" charset="0"/>
            </a:endParaRPr>
          </a:p>
          <a:p>
            <a:endParaRPr lang="en-US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1371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11. 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Settling for situation control 	instead of training the child.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2800" b="1" dirty="0" err="1">
                <a:latin typeface="Arial" charset="0"/>
              </a:rPr>
              <a:t>twinkie</a:t>
            </a:r>
            <a:r>
              <a:rPr lang="en-US" sz="2800" b="1" dirty="0">
                <a:latin typeface="Arial" charset="0"/>
              </a:rPr>
              <a:t> brat 	</a:t>
            </a:r>
            <a:r>
              <a:rPr lang="en-US" sz="2800" b="1" dirty="0" smtClean="0">
                <a:latin typeface="Arial" charset="0"/>
              </a:rPr>
              <a:t>  </a:t>
            </a:r>
            <a:r>
              <a:rPr lang="en-US" sz="2000" b="1" dirty="0" smtClean="0">
                <a:latin typeface="Arial" charset="0"/>
              </a:rPr>
              <a:t>- </a:t>
            </a:r>
            <a:r>
              <a:rPr lang="en-US" sz="2000" b="1" dirty="0">
                <a:latin typeface="Arial" charset="0"/>
              </a:rPr>
              <a:t>Michael &amp; Debbie Pearl / </a:t>
            </a:r>
            <a:r>
              <a:rPr lang="en-US" sz="2000" b="1" u="sng" dirty="0">
                <a:latin typeface="Arial" charset="0"/>
              </a:rPr>
              <a:t>To Train up a Child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BRIANNE &amp; THE CAR SEAT ILLUSTRATION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charset="0"/>
              </a:rPr>
              <a:t>A mom’s comment on this point: “live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altering experience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</a:rPr>
              <a:t>” in 2 or 3 days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improved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behavior /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happier child</a:t>
            </a:r>
            <a:endParaRPr lang="en-US" sz="2400" b="1" i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charset="0"/>
              </a:rPr>
              <a:t>MERE CONTROL  vs. TRAINING  (&amp; what  results?)  “They’re not going to do that under my roof”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</a:rPr>
              <a:t>is not enough.</a:t>
            </a:r>
            <a:r>
              <a:rPr lang="en-US" sz="2400" b="1" dirty="0" smtClean="0">
                <a:latin typeface="Arial" charset="0"/>
              </a:rPr>
              <a:t> Train them. Teach them self-control so they will behave themselves under any roof. </a:t>
            </a:r>
          </a:p>
          <a:p>
            <a:r>
              <a:rPr lang="en-US" sz="2400" b="1" dirty="0" smtClean="0">
                <a:latin typeface="Arial" charset="0"/>
              </a:rPr>
              <a:t>“</a:t>
            </a:r>
            <a:r>
              <a:rPr lang="en-US" sz="2400" b="1" u="sng" dirty="0" smtClean="0">
                <a:solidFill>
                  <a:schemeClr val="accent2"/>
                </a:solidFill>
                <a:latin typeface="Arial Black" pitchFamily="34" charset="0"/>
              </a:rPr>
              <a:t>TRAIN</a:t>
            </a:r>
            <a:r>
              <a:rPr lang="en-US" sz="2400" b="1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US" sz="2400" b="1" dirty="0" smtClean="0">
                <a:latin typeface="Arial" charset="0"/>
              </a:rPr>
              <a:t>up </a:t>
            </a:r>
            <a:r>
              <a:rPr lang="en-US" sz="2400" b="1" dirty="0">
                <a:latin typeface="Arial" charset="0"/>
              </a:rPr>
              <a:t>a child in the way he should go, even when he is old he will not depart from it”  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Pr.22.6 (not just “</a:t>
            </a:r>
            <a:r>
              <a:rPr lang="en-US" sz="2400" b="1" u="sng" dirty="0" smtClean="0">
                <a:solidFill>
                  <a:schemeClr val="accent2"/>
                </a:solidFill>
                <a:latin typeface="Arial" charset="0"/>
              </a:rPr>
              <a:t>control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”)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Arial Black" pitchFamily="34" charset="0"/>
              </a:rPr>
              <a:t>TRAIN THEIR HEARTS  </a:t>
            </a:r>
          </a:p>
          <a:p>
            <a:r>
              <a:rPr lang="en-US" sz="2400" b="1" dirty="0" smtClean="0">
                <a:latin typeface="Arial" charset="0"/>
              </a:rPr>
              <a:t>a little boy, made to sit down, had this to say: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</a:rPr>
              <a:t>“I’m still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</a:rPr>
              <a:t>standing up on the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</a:rPr>
              <a:t>inside!” </a:t>
            </a:r>
            <a:r>
              <a:rPr lang="en-US" sz="2400" b="1" dirty="0" smtClean="0">
                <a:latin typeface="Arial" charset="0"/>
              </a:rPr>
              <a:t>… then job’s </a:t>
            </a:r>
            <a:r>
              <a:rPr lang="en-US" sz="2400" b="1" dirty="0">
                <a:latin typeface="Arial" charset="0"/>
              </a:rPr>
              <a:t>not </a:t>
            </a:r>
            <a:r>
              <a:rPr lang="en-US" sz="2400" b="1" dirty="0" smtClean="0">
                <a:latin typeface="Arial" charset="0"/>
              </a:rPr>
              <a:t>done!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8413</TotalTime>
  <Words>535</Words>
  <Application>Microsoft Office PowerPoint</Application>
  <PresentationFormat>On-screen Show (4:3)</PresentationFormat>
  <Paragraphs>79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Presentation.pot</vt:lpstr>
      <vt:lpstr>1_Blank Presentation</vt:lpstr>
      <vt:lpstr>Sat. morning #3  Self-Control &amp; Effective Training</vt:lpstr>
      <vt:lpstr>6.  failing to control self...</vt:lpstr>
      <vt:lpstr>THE VASE TEST       set up:   a.) Jr. bounces a ball off the wall b.) Mom says: “Jr., don’t throw that ball in the house” c.) Jr. looks at mom, heard her; throws the ball again anyway.</vt:lpstr>
      <vt:lpstr> 3 C’s  CALM, CONSISTENT,  &amp; IN CONTROL    </vt:lpstr>
      <vt:lpstr>Slide 5</vt:lpstr>
      <vt:lpstr>8.  fathers “discouraging,”    “provoking to wrath”</vt:lpstr>
      <vt:lpstr>Slide 7</vt:lpstr>
      <vt:lpstr>10.  failing to use rod AND reproof</vt:lpstr>
      <vt:lpstr>11.   Settling for situation control  instead of training the child.</vt:lpstr>
      <vt:lpstr>PARENTS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&amp; Family</dc:title>
  <dc:creator>Scott Smelser</dc:creator>
  <cp:lastModifiedBy>Northwood2</cp:lastModifiedBy>
  <cp:revision>165</cp:revision>
  <dcterms:created xsi:type="dcterms:W3CDTF">2005-05-16T18:11:24Z</dcterms:created>
  <dcterms:modified xsi:type="dcterms:W3CDTF">2016-01-24T01:11:54Z</dcterms:modified>
</cp:coreProperties>
</file>