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84" r:id="rId3"/>
    <p:sldMasterId id="2147483768" r:id="rId4"/>
  </p:sldMasterIdLst>
  <p:notesMasterIdLst>
    <p:notesMasterId r:id="rId31"/>
  </p:notesMasterIdLst>
  <p:sldIdLst>
    <p:sldId id="376" r:id="rId5"/>
    <p:sldId id="377" r:id="rId6"/>
    <p:sldId id="378" r:id="rId7"/>
    <p:sldId id="461" r:id="rId8"/>
    <p:sldId id="452" r:id="rId9"/>
    <p:sldId id="460" r:id="rId10"/>
    <p:sldId id="481" r:id="rId11"/>
    <p:sldId id="478" r:id="rId12"/>
    <p:sldId id="479" r:id="rId13"/>
    <p:sldId id="462" r:id="rId14"/>
    <p:sldId id="463" r:id="rId15"/>
    <p:sldId id="464" r:id="rId16"/>
    <p:sldId id="486" r:id="rId17"/>
    <p:sldId id="466" r:id="rId18"/>
    <p:sldId id="467" r:id="rId19"/>
    <p:sldId id="468" r:id="rId20"/>
    <p:sldId id="469" r:id="rId21"/>
    <p:sldId id="470" r:id="rId22"/>
    <p:sldId id="471" r:id="rId23"/>
    <p:sldId id="472" r:id="rId24"/>
    <p:sldId id="474" r:id="rId25"/>
    <p:sldId id="476" r:id="rId26"/>
    <p:sldId id="477" r:id="rId27"/>
    <p:sldId id="379" r:id="rId28"/>
    <p:sldId id="336" r:id="rId29"/>
    <p:sldId id="380" r:id="rId3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CC0000"/>
    <a:srgbClr val="FFCC00"/>
    <a:srgbClr val="FF0000"/>
    <a:srgbClr val="0000CC"/>
    <a:srgbClr val="FF9900"/>
    <a:srgbClr val="CC9900"/>
    <a:srgbClr val="3366FF"/>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34525" autoAdjust="0"/>
    <p:restoredTop sz="86323" autoAdjust="0"/>
  </p:normalViewPr>
  <p:slideViewPr>
    <p:cSldViewPr>
      <p:cViewPr>
        <p:scale>
          <a:sx n="50" d="100"/>
          <a:sy n="50" d="100"/>
        </p:scale>
        <p:origin x="-2988" y="-906"/>
      </p:cViewPr>
      <p:guideLst>
        <p:guide orient="horz" pos="2160"/>
        <p:guide pos="2880"/>
      </p:guideLst>
    </p:cSldViewPr>
  </p:slideViewPr>
  <p:outlineViewPr>
    <p:cViewPr>
      <p:scale>
        <a:sx n="33" d="100"/>
        <a:sy n="33" d="100"/>
      </p:scale>
      <p:origin x="0" y="61074"/>
    </p:cViewPr>
  </p:outlineViewPr>
  <p:notesTextViewPr>
    <p:cViewPr>
      <p:scale>
        <a:sx n="100" d="100"/>
        <a:sy n="100" d="100"/>
      </p:scale>
      <p:origin x="0" y="0"/>
    </p:cViewPr>
  </p:notesTextViewPr>
  <p:sorterViewPr>
    <p:cViewPr>
      <p:scale>
        <a:sx n="60" d="100"/>
        <a:sy n="60" d="100"/>
      </p:scale>
      <p:origin x="0" y="1086"/>
    </p:cViewPr>
  </p:sorterViewPr>
  <p:notesViewPr>
    <p:cSldViewPr>
      <p:cViewPr varScale="1">
        <p:scale>
          <a:sx n="59" d="100"/>
          <a:sy n="59" d="100"/>
        </p:scale>
        <p:origin x="-2496"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8115D3-E3B1-4954-9177-79A90D0676AC}" type="datetimeFigureOut">
              <a:rPr lang="en-US" smtClean="0"/>
              <a:pPr/>
              <a:t>1/24/2016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7E1D02-EAC8-4AD0-9176-2BE7D087DB59}" type="slidenum">
              <a:rPr lang="en-US" smtClean="0"/>
              <a:pPr/>
              <a:t>‹#›</a:t>
            </a:fld>
            <a:endParaRPr lang="en-US"/>
          </a:p>
        </p:txBody>
      </p:sp>
    </p:spTree>
    <p:extLst>
      <p:ext uri="{BB962C8B-B14F-4D97-AF65-F5344CB8AC3E}">
        <p14:creationId xmlns:p14="http://schemas.microsoft.com/office/powerpoint/2010/main" xmlns="" val="3560508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BFACF5D-1DFB-4FD8-831E-BE568E09E646}" type="slidenum">
              <a:rPr lang="en-US" smtClean="0">
                <a:solidFill>
                  <a:prstClr val="black"/>
                </a:solidFill>
                <a:latin typeface="Times New Roman" pitchFamily="18" charset="0"/>
              </a:rPr>
              <a:pPr/>
              <a:t>1</a:t>
            </a:fld>
            <a:endParaRPr lang="en-US" smtClean="0">
              <a:solidFill>
                <a:prstClr val="black"/>
              </a:solidFill>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7E1D02-EAC8-4AD0-9176-2BE7D087DB59}"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7E1D02-EAC8-4AD0-9176-2BE7D087DB59}"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7E1D02-EAC8-4AD0-9176-2BE7D087DB59}"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7E1D02-EAC8-4AD0-9176-2BE7D087DB59}"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3EAD1C-7755-4821-9077-DFBD5F1A5C55}"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3EAD1C-7755-4821-9077-DFBD5F1A5C55}"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3EAD1C-7755-4821-9077-DFBD5F1A5C55}" type="slidenum">
              <a:rPr lang="en-US" smtClean="0">
                <a:solidFill>
                  <a:prstClr val="black"/>
                </a:solidFill>
              </a:rPr>
              <a:pPr/>
              <a:t>9</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7E1D02-EAC8-4AD0-9176-2BE7D087DB59}"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xmlns="" val="2569440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7E1D02-EAC8-4AD0-9176-2BE7D087DB59}" type="slidenum">
              <a:rPr lang="en-US" smtClean="0">
                <a:solidFill>
                  <a:prstClr val="black"/>
                </a:solidFill>
              </a:rPr>
              <a:pPr/>
              <a:t>24</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8FFECDB-CE51-4A6C-BA70-BAFBA7232027}"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B1C4C64-2896-4C0D-9EEB-10067C10D68A}"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5227D1-C619-4388-8799-A0D99A65242A}" type="slidenum">
              <a:rPr lang="en-US"/>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FFECDB-CE51-4A6C-BA70-BAFBA72320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71939986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7119631-AAA6-4708-9128-18184F721D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99409845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B00F0B1-9104-4E38-BAEC-115D87B4969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56338482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5DEEB1F-9BAD-48CA-9A26-E8AED5C316E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84830071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E487B1E-5FA4-4275-B7D9-CF50888DD9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15781111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7BAC7D0-177A-465A-8A16-068022F8BBA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53548742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6C9BD3C-1C7A-40B9-BE93-AAFB321DE8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66029910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7807B4E-FB5D-44AC-BC6F-107E8B53F6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00549807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119631-AAA6-4708-9128-18184F721D34}" type="slidenum">
              <a:rPr lang="en-US"/>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ECEDC84-7A18-4765-B913-3EC45498B9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42218693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B1C4C64-2896-4C0D-9EEB-10067C10D6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19826232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5227D1-C619-4388-8799-A0D99A6524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44281617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FFECDB-CE51-4A6C-BA70-BAFBA72320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73783834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7119631-AAA6-4708-9128-18184F721D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37471451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B00F0B1-9104-4E38-BAEC-115D87B4969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25361028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5DEEB1F-9BAD-48CA-9A26-E8AED5C316E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86280377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E487B1E-5FA4-4275-B7D9-CF50888DD9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99482023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7BAC7D0-177A-465A-8A16-068022F8BBA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48271746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6C9BD3C-1C7A-40B9-BE93-AAFB321DE8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370895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00F0B1-9104-4E38-BAEC-115D87B4969C}" type="slidenum">
              <a:rPr lang="en-US"/>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7807B4E-FB5D-44AC-BC6F-107E8B53F6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1196229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ECEDC84-7A18-4765-B913-3EC45498B9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55426150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B1C4C64-2896-4C0D-9EEB-10067C10D6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84202099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5227D1-C619-4388-8799-A0D99A6524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70592040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FFECDB-CE51-4A6C-BA70-BAFBA72320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6191582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7119631-AAA6-4708-9128-18184F721D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76022834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B00F0B1-9104-4E38-BAEC-115D87B4969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16095141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5DEEB1F-9BAD-48CA-9A26-E8AED5C316E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66259971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E487B1E-5FA4-4275-B7D9-CF50888DD9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58312914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7BAC7D0-177A-465A-8A16-068022F8BBA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3671554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5DEEB1F-9BAD-48CA-9A26-E8AED5C316E3}" type="slidenum">
              <a:rPr lang="en-US"/>
              <a:pPr/>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6C9BD3C-1C7A-40B9-BE93-AAFB321DE8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13516792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7807B4E-FB5D-44AC-BC6F-107E8B53F6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04781966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ECEDC84-7A18-4765-B913-3EC45498B9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06897347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B1C4C64-2896-4C0D-9EEB-10067C10D6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1603305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5227D1-C619-4388-8799-A0D99A6524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64466402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E487B1E-5FA4-4275-B7D9-CF50888DD966}"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7BAC7D0-177A-465A-8A16-068022F8BBAF}"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6C9BD3C-1C7A-40B9-BE93-AAFB321DE87E}"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807B4E-FB5D-44AC-BC6F-107E8B53F608}"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ECEDC84-7A18-4765-B913-3EC45498B908}"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073B5F6E-8D9E-4407-878F-6D42A47B6D3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073B5F6E-8D9E-4407-878F-6D42A47B6D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659071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073B5F6E-8D9E-4407-878F-6D42A47B6D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42201219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073B5F6E-8D9E-4407-878F-6D42A47B6D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90384731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35.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5.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http://www.pbs.org/wgbh/pages/frontline/shows/medicating/drugs/stats.html" TargetMode="Externa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0" y="0"/>
            <a:ext cx="9144000" cy="6858000"/>
          </a:xfrm>
          <a:solidFill>
            <a:srgbClr val="002060"/>
          </a:solidFill>
        </p:spPr>
        <p:txBody>
          <a:bodyPr/>
          <a:lstStyle/>
          <a:p>
            <a:r>
              <a:rPr lang="en-US" sz="8000" b="1" dirty="0" smtClean="0">
                <a:solidFill>
                  <a:schemeClr val="bg1"/>
                </a:solidFill>
                <a:latin typeface="Arial" pitchFamily="34" charset="0"/>
              </a:rPr>
              <a:t>Sun. morning #1</a:t>
            </a:r>
            <a:br>
              <a:rPr lang="en-US" sz="8000" b="1" dirty="0" smtClean="0">
                <a:solidFill>
                  <a:schemeClr val="bg1"/>
                </a:solidFill>
                <a:latin typeface="Arial" pitchFamily="34" charset="0"/>
              </a:rPr>
            </a:br>
            <a:r>
              <a:rPr lang="en-US" sz="4800" b="1" dirty="0">
                <a:solidFill>
                  <a:schemeClr val="bg1"/>
                </a:solidFill>
                <a:latin typeface="Arial" pitchFamily="34" charset="0"/>
              </a:rPr>
              <a:t/>
            </a:r>
            <a:br>
              <a:rPr lang="en-US" sz="4800" b="1" dirty="0">
                <a:solidFill>
                  <a:schemeClr val="bg1"/>
                </a:solidFill>
                <a:latin typeface="Arial" pitchFamily="34" charset="0"/>
              </a:rPr>
            </a:br>
            <a:r>
              <a:rPr lang="en-US" sz="5400" b="1" dirty="0">
                <a:solidFill>
                  <a:schemeClr val="bg1"/>
                </a:solidFill>
                <a:latin typeface="Calibri" panose="020F0502020204030204" pitchFamily="34" charset="0"/>
                <a:ea typeface="+mn-ea"/>
                <a:cs typeface="+mn-cs"/>
              </a:rPr>
              <a:t>Different </a:t>
            </a:r>
            <a:r>
              <a:rPr lang="en-US" sz="5400" b="1" dirty="0" smtClean="0">
                <a:solidFill>
                  <a:schemeClr val="bg1"/>
                </a:solidFill>
                <a:latin typeface="Calibri" panose="020F0502020204030204" pitchFamily="34" charset="0"/>
                <a:ea typeface="+mn-ea"/>
                <a:cs typeface="+mn-cs"/>
              </a:rPr>
              <a:t>Temperaments</a:t>
            </a:r>
            <a:br>
              <a:rPr lang="en-US" sz="5400" b="1" dirty="0" smtClean="0">
                <a:solidFill>
                  <a:schemeClr val="bg1"/>
                </a:solidFill>
                <a:latin typeface="Calibri" panose="020F0502020204030204" pitchFamily="34" charset="0"/>
                <a:ea typeface="+mn-ea"/>
                <a:cs typeface="+mn-cs"/>
              </a:rPr>
            </a:br>
            <a:r>
              <a:rPr lang="en-US" sz="5400" b="1" dirty="0" smtClean="0">
                <a:solidFill>
                  <a:schemeClr val="bg1"/>
                </a:solidFill>
                <a:latin typeface="Calibri" panose="020F0502020204030204" pitchFamily="34" charset="0"/>
                <a:ea typeface="+mn-ea"/>
                <a:cs typeface="+mn-cs"/>
              </a:rPr>
              <a:t>&amp; </a:t>
            </a:r>
            <a:r>
              <a:rPr lang="en-US" sz="5400" b="1" dirty="0">
                <a:solidFill>
                  <a:schemeClr val="bg1"/>
                </a:solidFill>
                <a:latin typeface="Calibri" panose="020F0502020204030204" pitchFamily="34" charset="0"/>
                <a:ea typeface="+mn-ea"/>
                <a:cs typeface="+mn-cs"/>
              </a:rPr>
              <a:t>Birth Order</a:t>
            </a:r>
            <a:r>
              <a:rPr lang="en-US" sz="3200" b="1" dirty="0">
                <a:solidFill>
                  <a:schemeClr val="bg1"/>
                </a:solidFill>
                <a:latin typeface="Calibri" panose="020F0502020204030204" pitchFamily="34" charset="0"/>
                <a:ea typeface="+mn-ea"/>
                <a:cs typeface="+mn-cs"/>
              </a:rPr>
              <a:t/>
            </a:r>
            <a:br>
              <a:rPr lang="en-US" sz="3200" b="1" dirty="0">
                <a:solidFill>
                  <a:schemeClr val="bg1"/>
                </a:solidFill>
                <a:latin typeface="Calibri" panose="020F0502020204030204" pitchFamily="34" charset="0"/>
                <a:ea typeface="+mn-ea"/>
                <a:cs typeface="+mn-cs"/>
              </a:rPr>
            </a:br>
            <a:endParaRPr lang="en-US" b="1" dirty="0" smtClean="0">
              <a:solidFill>
                <a:schemeClr val="bg1"/>
              </a:solidFill>
              <a:latin typeface="Arial" pitchFamily="34" charset="0"/>
            </a:endParaRPr>
          </a:p>
        </p:txBody>
      </p:sp>
    </p:spTree>
    <p:extLst>
      <p:ext uri="{BB962C8B-B14F-4D97-AF65-F5344CB8AC3E}">
        <p14:creationId xmlns:p14="http://schemas.microsoft.com/office/powerpoint/2010/main" xmlns="" val="1718790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2133600"/>
          </a:xfrm>
        </p:spPr>
        <p:txBody>
          <a:bodyPr/>
          <a:lstStyle/>
          <a:p>
            <a:r>
              <a:rPr lang="en-US" sz="8000" b="1" dirty="0" smtClean="0"/>
              <a:t>ADHD</a:t>
            </a:r>
            <a:endParaRPr lang="en-US" sz="8000" b="1" dirty="0"/>
          </a:p>
        </p:txBody>
      </p:sp>
      <p:sp>
        <p:nvSpPr>
          <p:cNvPr id="3" name="Down Arrow 2"/>
          <p:cNvSpPr/>
          <p:nvPr/>
        </p:nvSpPr>
        <p:spPr bwMode="auto">
          <a:xfrm>
            <a:off x="304800" y="2971800"/>
            <a:ext cx="2819400" cy="2286000"/>
          </a:xfrm>
          <a:prstGeom prst="downArrow">
            <a:avLst>
              <a:gd name="adj1" fmla="val 79102"/>
              <a:gd name="adj2" fmla="val 32222"/>
            </a:avLst>
          </a:prstGeom>
          <a:solidFill>
            <a:srgbClr val="00206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endParaRPr lang="en-US" sz="2800" b="1" dirty="0" smtClean="0">
              <a:solidFill>
                <a:srgbClr val="FFFFFF"/>
              </a:solidFill>
            </a:endParaRPr>
          </a:p>
          <a:p>
            <a:pPr algn="ctr"/>
            <a:r>
              <a:rPr lang="en-US" sz="2800" b="1" dirty="0" smtClean="0">
                <a:solidFill>
                  <a:srgbClr val="FFFFFF"/>
                </a:solidFill>
              </a:rPr>
              <a:t>familial</a:t>
            </a:r>
          </a:p>
          <a:p>
            <a:pPr algn="ctr"/>
            <a:r>
              <a:rPr lang="en-US" sz="2800" b="1" dirty="0" smtClean="0">
                <a:solidFill>
                  <a:srgbClr val="FFFFFF"/>
                </a:solidFill>
              </a:rPr>
              <a:t>component</a:t>
            </a:r>
          </a:p>
          <a:p>
            <a:pPr algn="ctr"/>
            <a:endParaRPr lang="en-US" sz="2800" b="1" dirty="0" smtClean="0">
              <a:solidFill>
                <a:srgbClr val="FFFFFF"/>
              </a:solidFill>
            </a:endParaRPr>
          </a:p>
          <a:p>
            <a:pPr algn="ctr"/>
            <a:endParaRPr lang="en-US" sz="2800" b="1" dirty="0" smtClean="0">
              <a:solidFill>
                <a:srgbClr val="FFFFFF"/>
              </a:solidFill>
            </a:endParaRPr>
          </a:p>
          <a:p>
            <a:pPr algn="ctr"/>
            <a:endParaRPr lang="en-US" sz="2800" b="1" dirty="0" smtClean="0">
              <a:solidFill>
                <a:srgbClr val="FFFFFF"/>
              </a:solidFill>
            </a:endParaRPr>
          </a:p>
        </p:txBody>
      </p:sp>
      <p:sp>
        <p:nvSpPr>
          <p:cNvPr id="4" name="Down Arrow 3"/>
          <p:cNvSpPr/>
          <p:nvPr/>
        </p:nvSpPr>
        <p:spPr bwMode="auto">
          <a:xfrm>
            <a:off x="3200400" y="2971800"/>
            <a:ext cx="2819400" cy="2286000"/>
          </a:xfrm>
          <a:prstGeom prst="downArrow">
            <a:avLst>
              <a:gd name="adj1" fmla="val 79102"/>
              <a:gd name="adj2" fmla="val 32222"/>
            </a:avLst>
          </a:prstGeom>
          <a:solidFill>
            <a:srgbClr val="00206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endParaRPr lang="en-US" b="1" dirty="0" smtClean="0">
              <a:solidFill>
                <a:srgbClr val="000000"/>
              </a:solidFill>
            </a:endParaRPr>
          </a:p>
          <a:p>
            <a:pPr algn="ctr"/>
            <a:r>
              <a:rPr lang="en-US" sz="2800" b="1" dirty="0" smtClean="0">
                <a:solidFill>
                  <a:srgbClr val="FFFFFF"/>
                </a:solidFill>
              </a:rPr>
              <a:t>training</a:t>
            </a:r>
          </a:p>
          <a:p>
            <a:pPr algn="ctr"/>
            <a:r>
              <a:rPr lang="en-US" sz="2800" b="1" dirty="0" smtClean="0">
                <a:solidFill>
                  <a:srgbClr val="FFFFFF"/>
                </a:solidFill>
              </a:rPr>
              <a:t>component</a:t>
            </a:r>
          </a:p>
          <a:p>
            <a:pPr algn="ctr"/>
            <a:endParaRPr lang="en-US" sz="2800" b="1" dirty="0" smtClean="0">
              <a:solidFill>
                <a:srgbClr val="FFFFFF"/>
              </a:solidFill>
            </a:endParaRPr>
          </a:p>
        </p:txBody>
      </p:sp>
      <p:sp>
        <p:nvSpPr>
          <p:cNvPr id="5" name="Down Arrow 4"/>
          <p:cNvSpPr/>
          <p:nvPr/>
        </p:nvSpPr>
        <p:spPr bwMode="auto">
          <a:xfrm>
            <a:off x="6019800" y="2971800"/>
            <a:ext cx="2819400" cy="2286000"/>
          </a:xfrm>
          <a:prstGeom prst="downArrow">
            <a:avLst>
              <a:gd name="adj1" fmla="val 79102"/>
              <a:gd name="adj2" fmla="val 32222"/>
            </a:avLst>
          </a:prstGeom>
          <a:solidFill>
            <a:srgbClr val="00206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endParaRPr lang="en-US" b="1" dirty="0" smtClean="0">
              <a:solidFill>
                <a:srgbClr val="000000"/>
              </a:solidFill>
            </a:endParaRPr>
          </a:p>
          <a:p>
            <a:pPr algn="ctr"/>
            <a:r>
              <a:rPr lang="en-US" sz="2800" b="1" dirty="0" smtClean="0">
                <a:solidFill>
                  <a:srgbClr val="FFFFFF"/>
                </a:solidFill>
              </a:rPr>
              <a:t>gender</a:t>
            </a:r>
          </a:p>
          <a:p>
            <a:pPr algn="ctr"/>
            <a:r>
              <a:rPr lang="en-US" sz="2800" b="1" dirty="0" smtClean="0">
                <a:solidFill>
                  <a:srgbClr val="FFFFFF"/>
                </a:solidFill>
              </a:rPr>
              <a:t>component</a:t>
            </a:r>
          </a:p>
        </p:txBody>
      </p:sp>
    </p:spTree>
    <p:extLst>
      <p:ext uri="{BB962C8B-B14F-4D97-AF65-F5344CB8AC3E}">
        <p14:creationId xmlns:p14="http://schemas.microsoft.com/office/powerpoint/2010/main" xmlns="" val="20432675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anim calcmode="lin" valueType="num">
                                      <p:cBhvr>
                                        <p:cTn id="22" dur="500" fill="hold"/>
                                        <p:tgtEl>
                                          <p:spTgt spid="5"/>
                                        </p:tgtEl>
                                        <p:attrNameLst>
                                          <p:attrName>ppt_x</p:attrName>
                                        </p:attrNameLst>
                                      </p:cBhvr>
                                      <p:tavLst>
                                        <p:tav tm="0">
                                          <p:val>
                                            <p:strVal val="#ppt_x"/>
                                          </p:val>
                                        </p:tav>
                                        <p:tav tm="100000">
                                          <p:val>
                                            <p:strVal val="#ppt_x"/>
                                          </p:val>
                                        </p:tav>
                                      </p:tavLst>
                                    </p:anim>
                                    <p:anim calcmode="lin" valueType="num">
                                      <p:cBhvr>
                                        <p:cTn id="23"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 y="0"/>
            <a:ext cx="9123809" cy="742950"/>
          </a:xfr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n-US" sz="2400" b="1" dirty="0" smtClean="0">
                <a:solidFill>
                  <a:schemeClr val="bg1"/>
                </a:solidFill>
                <a:latin typeface="Arial Black" panose="020B0A04020102020204" pitchFamily="34" charset="0"/>
              </a:rPr>
              <a:t>NOV. 2014 </a:t>
            </a:r>
            <a:br>
              <a:rPr lang="en-US" sz="2400" b="1" dirty="0" smtClean="0">
                <a:solidFill>
                  <a:schemeClr val="bg1"/>
                </a:solidFill>
                <a:latin typeface="Arial Black" panose="020B0A04020102020204" pitchFamily="34" charset="0"/>
              </a:rPr>
            </a:br>
            <a:r>
              <a:rPr lang="en-US" sz="2400" dirty="0" smtClean="0">
                <a:solidFill>
                  <a:schemeClr val="bg1"/>
                </a:solidFill>
                <a:latin typeface="Calibri" panose="020F0502020204030204" pitchFamily="34" charset="0"/>
              </a:rPr>
              <a:t>http</a:t>
            </a:r>
            <a:r>
              <a:rPr lang="en-US" sz="2400" dirty="0">
                <a:solidFill>
                  <a:schemeClr val="bg1"/>
                </a:solidFill>
                <a:latin typeface="Calibri" panose="020F0502020204030204" pitchFamily="34" charset="0"/>
              </a:rPr>
              <a:t>://time.com/3595712/the-5-trends-driving-the-surge-in-adhd/</a:t>
            </a:r>
          </a:p>
        </p:txBody>
      </p:sp>
      <p:pic>
        <p:nvPicPr>
          <p:cNvPr id="4" name="Picture 3"/>
          <p:cNvPicPr>
            <a:picLocks noChangeAspect="1"/>
          </p:cNvPicPr>
          <p:nvPr/>
        </p:nvPicPr>
        <p:blipFill>
          <a:blip r:embed="rId2" cstate="print"/>
          <a:stretch>
            <a:fillRect/>
          </a:stretch>
        </p:blipFill>
        <p:spPr>
          <a:xfrm>
            <a:off x="-19050" y="1143000"/>
            <a:ext cx="9123809" cy="5104762"/>
          </a:xfrm>
          <a:prstGeom prst="rect">
            <a:avLst/>
          </a:prstGeom>
        </p:spPr>
      </p:pic>
      <p:sp>
        <p:nvSpPr>
          <p:cNvPr id="6" name="Left Arrow Callout 5"/>
          <p:cNvSpPr/>
          <p:nvPr/>
        </p:nvSpPr>
        <p:spPr bwMode="auto">
          <a:xfrm rot="20067912">
            <a:off x="2338564" y="1826518"/>
            <a:ext cx="5145892" cy="1691274"/>
          </a:xfrm>
          <a:prstGeom prst="leftArrowCallout">
            <a:avLst>
              <a:gd name="adj1" fmla="val 25000"/>
              <a:gd name="adj2" fmla="val 25000"/>
              <a:gd name="adj3" fmla="val 25000"/>
              <a:gd name="adj4" fmla="val 82908"/>
            </a:avLst>
          </a:prstGeom>
          <a:solidFill>
            <a:srgbClr val="FFFF00"/>
          </a:solidFill>
          <a:ln w="9525" cap="flat" cmpd="sng" algn="ctr">
            <a:solidFill>
              <a:schemeClr val="tx1"/>
            </a:solid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r>
              <a:rPr lang="en-US" b="1" dirty="0">
                <a:solidFill>
                  <a:srgbClr val="000000"/>
                </a:solidFill>
              </a:rPr>
              <a:t>Until recently, 90% of all Ritalin takers lived in the U.S. Now, America is home to only 75% of Ritalin users.</a:t>
            </a:r>
          </a:p>
        </p:txBody>
      </p:sp>
    </p:spTree>
    <p:extLst>
      <p:ext uri="{BB962C8B-B14F-4D97-AF65-F5344CB8AC3E}">
        <p14:creationId xmlns:p14="http://schemas.microsoft.com/office/powerpoint/2010/main" xmlns="" val="53664354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36394" y="-6824"/>
            <a:ext cx="9180394" cy="1107284"/>
          </a:xfrm>
          <a:prstGeom prst="rect">
            <a:avLst/>
          </a:prstGeom>
        </p:spPr>
      </p:pic>
      <p:pic>
        <p:nvPicPr>
          <p:cNvPr id="5" name="Picture 4"/>
          <p:cNvPicPr>
            <a:picLocks noChangeAspect="1"/>
          </p:cNvPicPr>
          <p:nvPr/>
        </p:nvPicPr>
        <p:blipFill>
          <a:blip r:embed="rId4" cstate="print"/>
          <a:stretch>
            <a:fillRect/>
          </a:stretch>
        </p:blipFill>
        <p:spPr>
          <a:xfrm>
            <a:off x="9586" y="1447800"/>
            <a:ext cx="8982014" cy="3886200"/>
          </a:xfrm>
          <a:prstGeom prst="rect">
            <a:avLst/>
          </a:prstGeom>
        </p:spPr>
      </p:pic>
      <p:sp>
        <p:nvSpPr>
          <p:cNvPr id="6" name="Flowchart: Process 5"/>
          <p:cNvSpPr/>
          <p:nvPr/>
        </p:nvSpPr>
        <p:spPr bwMode="auto">
          <a:xfrm>
            <a:off x="76200" y="4267200"/>
            <a:ext cx="6781800" cy="304800"/>
          </a:xfrm>
          <a:prstGeom prst="flowChartProcess">
            <a:avLst/>
          </a:prstGeom>
          <a:noFill/>
          <a:ln w="38100" cap="flat" cmpd="sng" algn="ctr">
            <a:solidFill>
              <a:srgbClr val="FF0000"/>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pic>
        <p:nvPicPr>
          <p:cNvPr id="7" name="Picture 6"/>
          <p:cNvPicPr>
            <a:picLocks noChangeAspect="1"/>
          </p:cNvPicPr>
          <p:nvPr/>
        </p:nvPicPr>
        <p:blipFill>
          <a:blip r:embed="rId5" cstate="print"/>
          <a:stretch>
            <a:fillRect/>
          </a:stretch>
        </p:blipFill>
        <p:spPr>
          <a:xfrm>
            <a:off x="862400" y="4662182"/>
            <a:ext cx="7824400" cy="20192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2" name="Left Arrow 11"/>
          <p:cNvSpPr/>
          <p:nvPr/>
        </p:nvSpPr>
        <p:spPr bwMode="auto">
          <a:xfrm>
            <a:off x="5518485" y="6294750"/>
            <a:ext cx="762000" cy="499897"/>
          </a:xfrm>
          <a:prstGeom prst="leftArrow">
            <a:avLst/>
          </a:prstGeom>
          <a:solidFill>
            <a:srgbClr val="00206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grpSp>
        <p:nvGrpSpPr>
          <p:cNvPr id="2" name="Group 1"/>
          <p:cNvGrpSpPr/>
          <p:nvPr/>
        </p:nvGrpSpPr>
        <p:grpSpPr>
          <a:xfrm>
            <a:off x="1390477" y="1997289"/>
            <a:ext cx="7296323" cy="4184196"/>
            <a:chOff x="1390477" y="1997289"/>
            <a:chExt cx="7296323" cy="4184196"/>
          </a:xfrm>
        </p:grpSpPr>
        <p:pic>
          <p:nvPicPr>
            <p:cNvPr id="8" name="Picture 7"/>
            <p:cNvPicPr>
              <a:picLocks noChangeAspect="1"/>
            </p:cNvPicPr>
            <p:nvPr/>
          </p:nvPicPr>
          <p:blipFill>
            <a:blip r:embed="rId6" cstate="print"/>
            <a:stretch>
              <a:fillRect/>
            </a:stretch>
          </p:blipFill>
          <p:spPr>
            <a:xfrm>
              <a:off x="1390477" y="1997289"/>
              <a:ext cx="7296323" cy="4184196"/>
            </a:xfrm>
            <a:prstGeom prst="rect">
              <a:avLst/>
            </a:prstGeom>
            <a:ln w="5715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5" name="Left Arrow 14"/>
            <p:cNvSpPr/>
            <p:nvPr/>
          </p:nvSpPr>
          <p:spPr bwMode="auto">
            <a:xfrm>
              <a:off x="8077200" y="5397474"/>
              <a:ext cx="561190" cy="499897"/>
            </a:xfrm>
            <a:prstGeom prst="leftArrow">
              <a:avLst/>
            </a:prstGeom>
            <a:solidFill>
              <a:srgbClr val="00206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grpSp>
      <p:grpSp>
        <p:nvGrpSpPr>
          <p:cNvPr id="11" name="Group 10"/>
          <p:cNvGrpSpPr/>
          <p:nvPr/>
        </p:nvGrpSpPr>
        <p:grpSpPr>
          <a:xfrm>
            <a:off x="0" y="852528"/>
            <a:ext cx="9155647" cy="5385590"/>
            <a:chOff x="-4648200" y="890005"/>
            <a:chExt cx="9155647" cy="5385590"/>
          </a:xfrm>
        </p:grpSpPr>
        <p:pic>
          <p:nvPicPr>
            <p:cNvPr id="9" name="Picture 8"/>
            <p:cNvPicPr>
              <a:picLocks noChangeAspect="1"/>
            </p:cNvPicPr>
            <p:nvPr/>
          </p:nvPicPr>
          <p:blipFill>
            <a:blip r:embed="rId7" cstate="print"/>
            <a:stretch>
              <a:fillRect/>
            </a:stretch>
          </p:blipFill>
          <p:spPr>
            <a:xfrm>
              <a:off x="-4648200" y="890005"/>
              <a:ext cx="9155647" cy="3805159"/>
            </a:xfrm>
            <a:prstGeom prst="rect">
              <a:avLst/>
            </a:prstGeom>
          </p:spPr>
        </p:pic>
        <p:sp>
          <p:nvSpPr>
            <p:cNvPr id="10" name="Rectangle 9"/>
            <p:cNvSpPr/>
            <p:nvPr/>
          </p:nvSpPr>
          <p:spPr>
            <a:xfrm>
              <a:off x="-4648200" y="4650534"/>
              <a:ext cx="9102518" cy="1625061"/>
            </a:xfrm>
            <a:prstGeom prst="rect">
              <a:avLst/>
            </a:prstGeom>
            <a:solidFill>
              <a:schemeClr val="bg1"/>
            </a:solidFill>
          </p:spPr>
          <p:txBody>
            <a:bodyPr wrap="square">
              <a:spAutoFit/>
            </a:bodyPr>
            <a:lstStyle/>
            <a:p>
              <a:r>
                <a:rPr lang="en-US" sz="1800" dirty="0">
                  <a:solidFill>
                    <a:srgbClr val="000000"/>
                  </a:solidFill>
                </a:rPr>
                <a:t>Under this approach, parents, teachers, and other caregivers learn better ways to work with and relate to the child with ADHD. You will learn how to set and enforce rules, help your child understand what he needs to do, use discipline effectively, and encourage good behavior. Your child will learn better ways to control his behavior as a result. You will learn how to be more </a:t>
              </a:r>
              <a:r>
                <a:rPr lang="en-US" sz="1800" dirty="0" smtClean="0">
                  <a:solidFill>
                    <a:srgbClr val="000000"/>
                  </a:solidFill>
                </a:rPr>
                <a:t>consistent</a:t>
              </a:r>
              <a:endParaRPr lang="en-US" sz="1800" dirty="0">
                <a:solidFill>
                  <a:srgbClr val="000000"/>
                </a:solidFill>
              </a:endParaRPr>
            </a:p>
          </p:txBody>
        </p:sp>
      </p:grpSp>
      <p:sp>
        <p:nvSpPr>
          <p:cNvPr id="14" name="Left Arrow 13"/>
          <p:cNvSpPr/>
          <p:nvPr/>
        </p:nvSpPr>
        <p:spPr bwMode="auto">
          <a:xfrm rot="864346">
            <a:off x="7077162" y="5651292"/>
            <a:ext cx="762000" cy="499897"/>
          </a:xfrm>
          <a:prstGeom prst="leftArrow">
            <a:avLst/>
          </a:prstGeom>
          <a:solidFill>
            <a:srgbClr val="00206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6" name="Rounded Rectangle 15"/>
          <p:cNvSpPr/>
          <p:nvPr/>
        </p:nvSpPr>
        <p:spPr bwMode="auto">
          <a:xfrm>
            <a:off x="5184636" y="1187812"/>
            <a:ext cx="3873578" cy="3469875"/>
          </a:xfrm>
          <a:prstGeom prst="roundRect">
            <a:avLst/>
          </a:prstGeom>
          <a:noFill/>
          <a:ln w="92075" cap="flat" cmpd="sng" algn="ctr">
            <a:solidFill>
              <a:srgbClr val="002060"/>
            </a:solid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3" name="Oval 12"/>
          <p:cNvSpPr/>
          <p:nvPr/>
        </p:nvSpPr>
        <p:spPr bwMode="auto">
          <a:xfrm rot="21011097">
            <a:off x="1585342" y="1072070"/>
            <a:ext cx="3727544" cy="3745684"/>
          </a:xfrm>
          <a:prstGeom prst="ellipse">
            <a:avLst/>
          </a:prstGeom>
          <a:solidFill>
            <a:srgbClr val="002060"/>
          </a:solidFill>
          <a:ln w="9525" cap="flat" cmpd="sng" algn="ctr">
            <a:noFill/>
            <a:prstDash val="solid"/>
            <a:round/>
            <a:headEnd type="none" w="med" len="med"/>
            <a:tailEnd type="none" w="med" len="med"/>
          </a:ln>
          <a:effectLst>
            <a:outerShdw blurRad="184150" dist="241300" dir="9600000" sx="110000" sy="110000" algn="ctr">
              <a:srgbClr val="000000">
                <a:alpha val="45000"/>
              </a:srgbClr>
            </a:outerShdw>
          </a:effectLst>
          <a:scene3d>
            <a:camera prst="perspectiveRight"/>
            <a:lightRig rig="flood" dir="t">
              <a:rot lat="0" lon="0" rev="13800000"/>
            </a:lightRig>
          </a:scene3d>
          <a:sp3d extrusionH="107950" prstMaterial="plastic">
            <a:bevelT w="82550" h="63500" prst="divot"/>
            <a:bevelB/>
          </a:sp3d>
        </p:spPr>
        <p:txBody>
          <a:bodyPr vert="horz" wrap="square" lIns="91440" tIns="45720" rIns="91440" bIns="45720" numCol="1" rtlCol="0" anchor="t" anchorCtr="0" compatLnSpc="1">
            <a:prstTxWarp prst="textNoShape">
              <a:avLst/>
            </a:prstTxWarp>
          </a:bodyPr>
          <a:lstStyle/>
          <a:p>
            <a:pPr algn="ctr"/>
            <a:r>
              <a:rPr lang="en-US" sz="3200" b="1" dirty="0" smtClean="0">
                <a:solidFill>
                  <a:srgbClr val="FFFFFF"/>
                </a:solidFill>
                <a:latin typeface="Arial Black" panose="020B0A04020102020204" pitchFamily="34" charset="0"/>
              </a:rPr>
              <a:t>WHY not</a:t>
            </a:r>
            <a:r>
              <a:rPr lang="en-US" sz="2800" b="1" dirty="0" smtClean="0">
                <a:solidFill>
                  <a:srgbClr val="FFFFFF"/>
                </a:solidFill>
                <a:latin typeface="Arial Black" panose="020B0A04020102020204" pitchFamily="34" charset="0"/>
              </a:rPr>
              <a:t> </a:t>
            </a:r>
          </a:p>
          <a:p>
            <a:pPr algn="ctr"/>
            <a:r>
              <a:rPr lang="en-US" sz="3200" dirty="0" smtClean="0">
                <a:solidFill>
                  <a:srgbClr val="FFFFFF"/>
                </a:solidFill>
              </a:rPr>
              <a:t>use such</a:t>
            </a:r>
          </a:p>
          <a:p>
            <a:pPr algn="ctr"/>
            <a:r>
              <a:rPr lang="en-US" sz="3200" dirty="0" smtClean="0">
                <a:solidFill>
                  <a:srgbClr val="FFFFFF"/>
                </a:solidFill>
              </a:rPr>
              <a:t>therapy for childhood diseases</a:t>
            </a:r>
          </a:p>
          <a:p>
            <a:pPr algn="ctr"/>
            <a:r>
              <a:rPr lang="en-US" sz="4800" dirty="0">
                <a:solidFill>
                  <a:srgbClr val="FFFFFF"/>
                </a:solidFill>
                <a:latin typeface="Arial Black" panose="020B0A04020102020204" pitchFamily="34" charset="0"/>
              </a:rPr>
              <a:t>?</a:t>
            </a:r>
            <a:endParaRPr lang="en-US" sz="4800" dirty="0" smtClean="0">
              <a:solidFill>
                <a:srgbClr val="FFFFFF"/>
              </a:solidFill>
              <a:latin typeface="Arial Black" panose="020B0A04020102020204" pitchFamily="34" charset="0"/>
            </a:endParaRPr>
          </a:p>
        </p:txBody>
      </p:sp>
    </p:spTree>
    <p:extLst>
      <p:ext uri="{BB962C8B-B14F-4D97-AF65-F5344CB8AC3E}">
        <p14:creationId xmlns:p14="http://schemas.microsoft.com/office/powerpoint/2010/main" xmlns="" val="35053722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1+#ppt_w/2"/>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4" grpId="0" animBg="1"/>
      <p:bldP spid="16"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457200" y="31845"/>
            <a:ext cx="7934262" cy="6096000"/>
          </a:xfrm>
          <a:prstGeom prst="rect">
            <a:avLst/>
          </a:prstGeom>
        </p:spPr>
      </p:pic>
      <p:sp>
        <p:nvSpPr>
          <p:cNvPr id="5" name="Rectangle 4"/>
          <p:cNvSpPr/>
          <p:nvPr/>
        </p:nvSpPr>
        <p:spPr>
          <a:xfrm>
            <a:off x="0" y="6396335"/>
            <a:ext cx="9144000" cy="461665"/>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en-US" dirty="0">
                <a:solidFill>
                  <a:srgbClr val="000000"/>
                </a:solidFill>
              </a:rPr>
              <a:t>http://www.cdc.gov/ncbddd/adhd/diagnosis.html</a:t>
            </a:r>
          </a:p>
        </p:txBody>
      </p:sp>
      <p:pic>
        <p:nvPicPr>
          <p:cNvPr id="6" name="Picture 5"/>
          <p:cNvPicPr>
            <a:picLocks noChangeAspect="1"/>
          </p:cNvPicPr>
          <p:nvPr/>
        </p:nvPicPr>
        <p:blipFill>
          <a:blip r:embed="rId3" cstate="print"/>
          <a:stretch>
            <a:fillRect/>
          </a:stretch>
        </p:blipFill>
        <p:spPr>
          <a:xfrm>
            <a:off x="-35257" y="2057400"/>
            <a:ext cx="9179257" cy="282149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 name="Picture 7"/>
          <p:cNvPicPr>
            <a:picLocks noChangeAspect="1"/>
          </p:cNvPicPr>
          <p:nvPr/>
        </p:nvPicPr>
        <p:blipFill>
          <a:blip r:embed="rId4" cstate="print"/>
          <a:stretch>
            <a:fillRect/>
          </a:stretch>
        </p:blipFill>
        <p:spPr>
          <a:xfrm>
            <a:off x="0" y="685801"/>
            <a:ext cx="9201480" cy="5576290"/>
          </a:xfrm>
          <a:prstGeom prst="rect">
            <a:avLst/>
          </a:prstGeom>
        </p:spPr>
      </p:pic>
      <p:sp>
        <p:nvSpPr>
          <p:cNvPr id="11" name="Oval 10"/>
          <p:cNvSpPr/>
          <p:nvPr/>
        </p:nvSpPr>
        <p:spPr bwMode="auto">
          <a:xfrm>
            <a:off x="152400" y="1371600"/>
            <a:ext cx="1219200" cy="381000"/>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2" name="Oval 11"/>
          <p:cNvSpPr/>
          <p:nvPr/>
        </p:nvSpPr>
        <p:spPr bwMode="auto">
          <a:xfrm>
            <a:off x="1905000" y="2223868"/>
            <a:ext cx="4114800" cy="533400"/>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3" name="Oval 12"/>
          <p:cNvSpPr/>
          <p:nvPr/>
        </p:nvSpPr>
        <p:spPr bwMode="auto">
          <a:xfrm>
            <a:off x="1905000" y="2907277"/>
            <a:ext cx="1447800" cy="381000"/>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4" name="Oval 13"/>
          <p:cNvSpPr/>
          <p:nvPr/>
        </p:nvSpPr>
        <p:spPr bwMode="auto">
          <a:xfrm>
            <a:off x="1081514" y="3191245"/>
            <a:ext cx="1814086" cy="381000"/>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5" name="Oval 14"/>
          <p:cNvSpPr/>
          <p:nvPr/>
        </p:nvSpPr>
        <p:spPr bwMode="auto">
          <a:xfrm>
            <a:off x="1471808" y="3510113"/>
            <a:ext cx="4014591" cy="381000"/>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6" name="Oval 15"/>
          <p:cNvSpPr/>
          <p:nvPr/>
        </p:nvSpPr>
        <p:spPr bwMode="auto">
          <a:xfrm>
            <a:off x="152400" y="4325090"/>
            <a:ext cx="8543862" cy="553801"/>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17" name="Oval 16"/>
          <p:cNvSpPr/>
          <p:nvPr/>
        </p:nvSpPr>
        <p:spPr bwMode="auto">
          <a:xfrm>
            <a:off x="548640" y="5014908"/>
            <a:ext cx="1584960" cy="381000"/>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pic>
        <p:nvPicPr>
          <p:cNvPr id="10" name="Picture 9"/>
          <p:cNvPicPr>
            <a:picLocks noChangeAspect="1"/>
          </p:cNvPicPr>
          <p:nvPr/>
        </p:nvPicPr>
        <p:blipFill>
          <a:blip r:embed="rId5" cstate="print"/>
          <a:stretch>
            <a:fillRect/>
          </a:stretch>
        </p:blipFill>
        <p:spPr>
          <a:xfrm>
            <a:off x="-143120" y="439007"/>
            <a:ext cx="9287120" cy="6631910"/>
          </a:xfrm>
          <a:prstGeom prst="rect">
            <a:avLst/>
          </a:prstGeom>
        </p:spPr>
      </p:pic>
      <p:sp>
        <p:nvSpPr>
          <p:cNvPr id="19" name="Oval 18"/>
          <p:cNvSpPr/>
          <p:nvPr/>
        </p:nvSpPr>
        <p:spPr bwMode="auto">
          <a:xfrm>
            <a:off x="548640" y="1347337"/>
            <a:ext cx="4632960" cy="381000"/>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20" name="Oval 19"/>
          <p:cNvSpPr/>
          <p:nvPr/>
        </p:nvSpPr>
        <p:spPr bwMode="auto">
          <a:xfrm>
            <a:off x="414434" y="2863443"/>
            <a:ext cx="4005166" cy="381000"/>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21" name="Oval 20"/>
          <p:cNvSpPr/>
          <p:nvPr/>
        </p:nvSpPr>
        <p:spPr bwMode="auto">
          <a:xfrm>
            <a:off x="457200" y="3810000"/>
            <a:ext cx="3124200" cy="381000"/>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22" name="Oval 21"/>
          <p:cNvSpPr/>
          <p:nvPr/>
        </p:nvSpPr>
        <p:spPr bwMode="auto">
          <a:xfrm>
            <a:off x="152400" y="460616"/>
            <a:ext cx="2362200" cy="381000"/>
          </a:xfrm>
          <a:prstGeom prst="ellipse">
            <a:avLst/>
          </a:prstGeom>
          <a:noFill/>
          <a:ln w="57150" cap="flat" cmpd="sng" algn="ctr">
            <a:solidFill>
              <a:srgbClr val="FFFF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Tree>
    <p:extLst>
      <p:ext uri="{BB962C8B-B14F-4D97-AF65-F5344CB8AC3E}">
        <p14:creationId xmlns:p14="http://schemas.microsoft.com/office/powerpoint/2010/main" xmlns="" val="16595973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5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5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5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5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5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5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5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25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25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25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9" grpId="0" animBg="1"/>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2" cstate="print"/>
          <a:stretch>
            <a:fillRect/>
          </a:stretch>
        </p:blipFill>
        <p:spPr>
          <a:xfrm>
            <a:off x="0" y="-26158"/>
            <a:ext cx="9144000" cy="2166761"/>
          </a:xfrm>
          <a:prstGeom prst="rect">
            <a:avLst/>
          </a:prstGeom>
        </p:spPr>
      </p:pic>
      <p:pic>
        <p:nvPicPr>
          <p:cNvPr id="4" name="Picture 3"/>
          <p:cNvPicPr>
            <a:picLocks noChangeAspect="1"/>
          </p:cNvPicPr>
          <p:nvPr/>
        </p:nvPicPr>
        <p:blipFill>
          <a:blip r:embed="rId3" cstate="print"/>
          <a:stretch>
            <a:fillRect/>
          </a:stretch>
        </p:blipFill>
        <p:spPr>
          <a:xfrm>
            <a:off x="571500" y="2140603"/>
            <a:ext cx="8001000" cy="4591010"/>
          </a:xfrm>
          <a:prstGeom prst="rect">
            <a:avLst/>
          </a:prstGeom>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Oval 2"/>
          <p:cNvSpPr/>
          <p:nvPr/>
        </p:nvSpPr>
        <p:spPr bwMode="auto">
          <a:xfrm>
            <a:off x="1676400" y="5029200"/>
            <a:ext cx="4495800" cy="762000"/>
          </a:xfrm>
          <a:prstGeom prst="ellipse">
            <a:avLst/>
          </a:prstGeom>
          <a:noFill/>
          <a:ln w="76200" cap="flat" cmpd="sng" algn="ctr">
            <a:solidFill>
              <a:srgbClr val="FF0000"/>
            </a:solidFill>
            <a:prstDash val="solid"/>
            <a:round/>
            <a:headEnd type="none" w="med" len="med"/>
            <a:tailEnd type="none" w="med" len="med"/>
          </a:ln>
          <a:effectLst/>
          <a:scene3d>
            <a:camera prst="orthographicFront"/>
            <a:lightRig rig="threePt" dir="t"/>
          </a:scene3d>
          <a:sp3d>
            <a:bevelT prst="angle"/>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106581786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76200" y="32982"/>
            <a:ext cx="8991237" cy="1948218"/>
          </a:xfrm>
          <a:prstGeom prst="rect">
            <a:avLst/>
          </a:prstGeom>
        </p:spPr>
      </p:pic>
      <p:pic>
        <p:nvPicPr>
          <p:cNvPr id="5" name="Picture 4"/>
          <p:cNvPicPr>
            <a:picLocks noChangeAspect="1"/>
          </p:cNvPicPr>
          <p:nvPr/>
        </p:nvPicPr>
        <p:blipFill>
          <a:blip r:embed="rId3" cstate="print"/>
          <a:stretch>
            <a:fillRect/>
          </a:stretch>
        </p:blipFill>
        <p:spPr>
          <a:xfrm>
            <a:off x="1295400" y="2082533"/>
            <a:ext cx="6498431" cy="5613667"/>
          </a:xfrm>
          <a:prstGeom prst="rect">
            <a:avLst/>
          </a:prstGeom>
        </p:spPr>
      </p:pic>
      <p:pic>
        <p:nvPicPr>
          <p:cNvPr id="6" name="Picture 5"/>
          <p:cNvPicPr>
            <a:picLocks noChangeAspect="1"/>
          </p:cNvPicPr>
          <p:nvPr/>
        </p:nvPicPr>
        <p:blipFill>
          <a:blip r:embed="rId4" cstate="print"/>
          <a:stretch>
            <a:fillRect/>
          </a:stretch>
        </p:blipFill>
        <p:spPr>
          <a:xfrm>
            <a:off x="104976" y="2971800"/>
            <a:ext cx="9039024" cy="3032078"/>
          </a:xfrm>
          <a:prstGeom prst="rect">
            <a:avLst/>
          </a:prstGeom>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 name="Picture 6"/>
          <p:cNvPicPr>
            <a:picLocks noChangeAspect="1"/>
          </p:cNvPicPr>
          <p:nvPr/>
        </p:nvPicPr>
        <p:blipFill>
          <a:blip r:embed="rId5" cstate="print"/>
          <a:stretch>
            <a:fillRect/>
          </a:stretch>
        </p:blipFill>
        <p:spPr>
          <a:xfrm>
            <a:off x="692903" y="1981200"/>
            <a:ext cx="7757830" cy="4779707"/>
          </a:xfrm>
          <a:prstGeom prst="rect">
            <a:avLst/>
          </a:prstGeom>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xmlns="" val="39512791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6" y="0"/>
            <a:ext cx="9121254" cy="504229"/>
          </a:xfr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sz="2000" dirty="0">
                <a:solidFill>
                  <a:schemeClr val="bg1"/>
                </a:solidFill>
                <a:latin typeface="Arial" panose="020B0604020202020204" pitchFamily="34" charset="0"/>
                <a:cs typeface="Arial" panose="020B0604020202020204" pitchFamily="34" charset="0"/>
              </a:rPr>
              <a:t>http://time.com/25370/doctor-adhd-does-not-exist/</a:t>
            </a:r>
          </a:p>
        </p:txBody>
      </p:sp>
      <p:pic>
        <p:nvPicPr>
          <p:cNvPr id="4" name="Picture 3"/>
          <p:cNvPicPr>
            <a:picLocks noChangeAspect="1"/>
          </p:cNvPicPr>
          <p:nvPr/>
        </p:nvPicPr>
        <p:blipFill>
          <a:blip r:embed="rId2" cstate="print"/>
          <a:stretch>
            <a:fillRect/>
          </a:stretch>
        </p:blipFill>
        <p:spPr>
          <a:xfrm>
            <a:off x="152400" y="685800"/>
            <a:ext cx="8860188" cy="5562600"/>
          </a:xfrm>
          <a:prstGeom prst="rect">
            <a:avLst/>
          </a:prstGeom>
        </p:spPr>
      </p:pic>
      <p:sp>
        <p:nvSpPr>
          <p:cNvPr id="5" name="Rectangle 4"/>
          <p:cNvSpPr/>
          <p:nvPr/>
        </p:nvSpPr>
        <p:spPr>
          <a:xfrm>
            <a:off x="-10551" y="3219271"/>
            <a:ext cx="9163929" cy="1200329"/>
          </a:xfrm>
          <a:prstGeom prst="rect">
            <a:avLst/>
          </a:prstGeom>
          <a:solidFill>
            <a:schemeClr val="tx1"/>
          </a:solidFill>
        </p:spPr>
        <p:txBody>
          <a:bodyPr wrap="square">
            <a:spAutoFit/>
          </a:bodyPr>
          <a:lstStyle/>
          <a:p>
            <a:r>
              <a:rPr lang="en-US" dirty="0">
                <a:solidFill>
                  <a:srgbClr val="FFFFFF"/>
                </a:solidFill>
              </a:rPr>
              <a:t>Over my 50-year career in behavioral neurology and treating patients with ADHD, it has been in the past decade that I have seen these diagnoses truly skyrocket. </a:t>
            </a:r>
          </a:p>
        </p:txBody>
      </p:sp>
      <p:sp>
        <p:nvSpPr>
          <p:cNvPr id="6" name="Rectangle 5"/>
          <p:cNvSpPr/>
          <p:nvPr/>
        </p:nvSpPr>
        <p:spPr>
          <a:xfrm>
            <a:off x="0" y="4632346"/>
            <a:ext cx="9186675" cy="1569660"/>
          </a:xfrm>
          <a:prstGeom prst="rect">
            <a:avLst/>
          </a:prstGeom>
          <a:solidFill>
            <a:schemeClr val="tx1"/>
          </a:solidFill>
        </p:spPr>
        <p:txBody>
          <a:bodyPr wrap="square">
            <a:spAutoFit/>
          </a:bodyPr>
          <a:lstStyle/>
          <a:p>
            <a:r>
              <a:rPr lang="en-US" dirty="0">
                <a:solidFill>
                  <a:srgbClr val="FFFFFF"/>
                </a:solidFill>
              </a:rPr>
              <a:t>In short, I’ve come to believe based on decades of treating patients that ADHD — as currently defined by the Diagnostic and Statistical Manual of Mental Disorders (DSM) and as understood in the public imagination — does not exist.</a:t>
            </a:r>
          </a:p>
        </p:txBody>
      </p:sp>
      <p:sp>
        <p:nvSpPr>
          <p:cNvPr id="7" name="Rectangle 6"/>
          <p:cNvSpPr/>
          <p:nvPr/>
        </p:nvSpPr>
        <p:spPr>
          <a:xfrm>
            <a:off x="505793" y="3467100"/>
            <a:ext cx="8175087" cy="2554545"/>
          </a:xfrm>
          <a:prstGeom prst="rect">
            <a:avLst/>
          </a:prstGeom>
          <a:solidFill>
            <a:schemeClr val="bg1"/>
          </a:solidFill>
        </p:spPr>
        <p:txBody>
          <a:bodyPr wrap="square">
            <a:spAutoFit/>
          </a:bodyPr>
          <a:lstStyle/>
          <a:p>
            <a:r>
              <a:rPr lang="en-US" sz="2000" dirty="0">
                <a:solidFill>
                  <a:srgbClr val="000000"/>
                </a:solidFill>
              </a:rPr>
              <a:t>Today, the fifth edition of the DSM only requires one to exhibit five of 18 possible symptoms to qualify for an ADHD diagnosis. If you haven’t seen the list, look it up. It will probably bother you. How many of us can claim that we have difficulty with organization or a tendency to lose things; that we are frequently forgetful or distracted or fail to pay close attention to details? Under these subjective criteria, the entire U.S. population could potentially qualify. We’ve all had these moments, and in moderate amounts they’re a normal part of the human condition.</a:t>
            </a:r>
          </a:p>
        </p:txBody>
      </p:sp>
      <p:sp>
        <p:nvSpPr>
          <p:cNvPr id="8" name="Rectangle 7"/>
          <p:cNvSpPr/>
          <p:nvPr/>
        </p:nvSpPr>
        <p:spPr>
          <a:xfrm>
            <a:off x="16061" y="6237263"/>
            <a:ext cx="9154551" cy="64633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1800" dirty="0">
                <a:solidFill>
                  <a:srgbClr val="002060"/>
                </a:solidFill>
              </a:rPr>
              <a:t>Dr. Richard Saul is a behavioral neurologist practicing in the Chicago area. His book, ADHD Does Not Exist, is published by HarperCollins.</a:t>
            </a:r>
          </a:p>
        </p:txBody>
      </p:sp>
    </p:spTree>
    <p:extLst>
      <p:ext uri="{BB962C8B-B14F-4D97-AF65-F5344CB8AC3E}">
        <p14:creationId xmlns:p14="http://schemas.microsoft.com/office/powerpoint/2010/main" xmlns="" val="18119118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6" y="0"/>
            <a:ext cx="9252045" cy="1219200"/>
          </a:xfrm>
        </p:spPr>
        <p:txBody>
          <a:bodyPr/>
          <a:lstStyle/>
          <a:p>
            <a:r>
              <a:rPr lang="en-US" sz="1800" b="1" dirty="0">
                <a:solidFill>
                  <a:srgbClr val="002060"/>
                </a:solidFill>
                <a:latin typeface="Arial" panose="020B0604020202020204" pitchFamily="34" charset="0"/>
                <a:cs typeface="Arial" panose="020B0604020202020204" pitchFamily="34" charset="0"/>
                <a:hlinkClick r:id="rId2"/>
              </a:rPr>
              <a:t>http://</a:t>
            </a:r>
            <a:r>
              <a:rPr lang="en-US" sz="1800" b="1" dirty="0" smtClean="0">
                <a:solidFill>
                  <a:srgbClr val="002060"/>
                </a:solidFill>
                <a:latin typeface="Arial" panose="020B0604020202020204" pitchFamily="34" charset="0"/>
                <a:cs typeface="Arial" panose="020B0604020202020204" pitchFamily="34" charset="0"/>
                <a:hlinkClick r:id="rId2"/>
              </a:rPr>
              <a:t>www.pbs.org/wgbh/pages/frontline/shows/medicating/drugs/stats.html</a:t>
            </a:r>
            <a:r>
              <a:rPr lang="en-US" sz="2000" dirty="0">
                <a:solidFill>
                  <a:srgbClr val="002060"/>
                </a:solidFill>
                <a:latin typeface="Arial" panose="020B0604020202020204" pitchFamily="34" charset="0"/>
                <a:cs typeface="Arial" panose="020B0604020202020204" pitchFamily="34" charset="0"/>
              </a:rPr>
              <a:t/>
            </a:r>
            <a:br>
              <a:rPr lang="en-US" sz="2000" dirty="0">
                <a:solidFill>
                  <a:srgbClr val="002060"/>
                </a:solidFill>
                <a:latin typeface="Arial" panose="020B0604020202020204" pitchFamily="34" charset="0"/>
                <a:cs typeface="Arial" panose="020B0604020202020204" pitchFamily="34" charset="0"/>
              </a:rPr>
            </a:br>
            <a:r>
              <a:rPr lang="en-US" sz="1800" dirty="0">
                <a:solidFill>
                  <a:srgbClr val="002060"/>
                </a:solidFill>
                <a:latin typeface="Calibri" panose="020F0502020204030204" pitchFamily="34" charset="0"/>
                <a:cs typeface="Arial" panose="020B0604020202020204" pitchFamily="34" charset="0"/>
              </a:rPr>
              <a:t>The production of methylphenidate (Ritalin) and the legal production of amphetamine in the form of Adderall and Dexedrine in the U.S. has soared since 1990… these drugs are considered to be potential drugs of abuse under the Controlled Substances Act </a:t>
            </a:r>
            <a:endParaRPr lang="en-US" sz="1800" dirty="0">
              <a:latin typeface="Calibri" panose="020F0502020204030204" pitchFamily="34" charset="0"/>
              <a:cs typeface="Arial" panose="020B0604020202020204" pitchFamily="34" charset="0"/>
            </a:endParaRPr>
          </a:p>
        </p:txBody>
      </p:sp>
      <p:pic>
        <p:nvPicPr>
          <p:cNvPr id="2050" name="Picture 2" descr="Aggregate production quotas for methylphenidate and amphetamine, 1990-2000&#10;(DE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52600" y="1219200"/>
            <a:ext cx="6858000" cy="567608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rot="16200000">
            <a:off x="-1863179" y="3706523"/>
            <a:ext cx="5562600" cy="769441"/>
          </a:xfrm>
          <a:prstGeom prst="rect">
            <a:avLst/>
          </a:prstGeom>
        </p:spPr>
        <p:txBody>
          <a:bodyPr wrap="square">
            <a:spAutoFit/>
          </a:bodyPr>
          <a:lstStyle/>
          <a:p>
            <a:r>
              <a:rPr lang="en-US" b="1" dirty="0">
                <a:solidFill>
                  <a:srgbClr val="000000"/>
                </a:solidFill>
              </a:rPr>
              <a:t>Source: </a:t>
            </a:r>
            <a:r>
              <a:rPr lang="en-US" sz="2000" b="1" dirty="0" smtClean="0">
                <a:solidFill>
                  <a:srgbClr val="000000"/>
                </a:solidFill>
              </a:rPr>
              <a:t>www.dea.gov/pubs/cngrtest/ct051600.htm</a:t>
            </a:r>
            <a:endParaRPr lang="en-US" sz="2000" b="1" dirty="0">
              <a:solidFill>
                <a:srgbClr val="000000"/>
              </a:solidFill>
            </a:endParaRPr>
          </a:p>
        </p:txBody>
      </p:sp>
    </p:spTree>
    <p:extLst>
      <p:ext uri="{BB962C8B-B14F-4D97-AF65-F5344CB8AC3E}">
        <p14:creationId xmlns:p14="http://schemas.microsoft.com/office/powerpoint/2010/main" xmlns="" val="270228486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sz="1800" b="1" dirty="0">
                <a:solidFill>
                  <a:schemeClr val="bg1"/>
                </a:solidFill>
                <a:latin typeface="Arial" panose="020B0604020202020204" pitchFamily="34" charset="0"/>
                <a:cs typeface="Arial" panose="020B0604020202020204" pitchFamily="34" charset="0"/>
              </a:rPr>
              <a:t>http://scienceblogs.com/retrospectacle/2007/07/27/the-neuroscience-of-adhd-1/</a:t>
            </a:r>
          </a:p>
        </p:txBody>
      </p:sp>
      <p:pic>
        <p:nvPicPr>
          <p:cNvPr id="1026" name="Picture 2" descr="i-1976660922ae1073fe6036155b3a0a27-ritali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5776" y="661916"/>
            <a:ext cx="8919361" cy="6172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5318990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22746" y="0"/>
            <a:ext cx="9121751" cy="1905000"/>
          </a:xfrm>
          <a:prstGeom prst="rect">
            <a:avLst/>
          </a:prstGeom>
          <a:ln>
            <a:solidFill>
              <a:srgbClr val="0070C0"/>
            </a:solidFill>
          </a:ln>
        </p:spPr>
      </p:pic>
      <p:sp>
        <p:nvSpPr>
          <p:cNvPr id="5" name="Rectangle 4"/>
          <p:cNvSpPr/>
          <p:nvPr/>
        </p:nvSpPr>
        <p:spPr>
          <a:xfrm>
            <a:off x="22746" y="1997335"/>
            <a:ext cx="9121254" cy="4893647"/>
          </a:xfrm>
          <a:prstGeom prst="rect">
            <a:avLst/>
          </a:prstGeom>
        </p:spPr>
        <p:txBody>
          <a:bodyPr wrap="square">
            <a:spAutoFit/>
          </a:bodyPr>
          <a:lstStyle/>
          <a:p>
            <a:r>
              <a:rPr lang="en-US" dirty="0" smtClean="0">
                <a:solidFill>
                  <a:srgbClr val="444444"/>
                </a:solidFill>
                <a:latin typeface="Times New Roman" panose="02020603050405020304" pitchFamily="18" charset="0"/>
              </a:rPr>
              <a:t>Imagine </a:t>
            </a:r>
            <a:r>
              <a:rPr lang="en-US" dirty="0">
                <a:solidFill>
                  <a:srgbClr val="444444"/>
                </a:solidFill>
                <a:latin typeface="Times New Roman" panose="02020603050405020304" pitchFamily="18" charset="0"/>
              </a:rPr>
              <a:t>yourself sitting in a classroom--say, a fourth-grade social-studies class. There is a teacher at the front of the room, but a groundskeeper mowing grass outside captures your attention instead. When the mower moves away, however, you feel bored and restless. Pretty soon your swinging feet slam into the seat in front of you. The attentive student sitting there yelps and the teacher interrupts the class to ask what the problem is. This sudden activity jolts you back into focus; at least something interesting is happening. You're beyond feeling embarrassed about being the center of this kind of attention. It happens all the time, and you have quite a reputation for this sort of thing. And besides, it isn't really your fault. They all say you probably have ADD or ADHD or something like that and can't help but act this way. It's just the way life is for some kids.</a:t>
            </a:r>
            <a:endParaRPr lang="en-US" dirty="0">
              <a:solidFill>
                <a:srgbClr val="000000"/>
              </a:solidFill>
            </a:endParaRPr>
          </a:p>
        </p:txBody>
      </p:sp>
      <p:sp>
        <p:nvSpPr>
          <p:cNvPr id="8" name="Rectangle 7"/>
          <p:cNvSpPr/>
          <p:nvPr/>
        </p:nvSpPr>
        <p:spPr>
          <a:xfrm rot="21297285">
            <a:off x="2297371" y="2553701"/>
            <a:ext cx="4572000" cy="2677656"/>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r>
              <a:rPr lang="en-US" dirty="0">
                <a:solidFill>
                  <a:srgbClr val="444444"/>
                </a:solidFill>
                <a:latin typeface="Times New Roman" panose="02020603050405020304" pitchFamily="18" charset="0"/>
              </a:rPr>
              <a:t>There is something odd, if not downright ironic, about the picture of millions of American school children filing out of "drug-awareness" classes to line up in the school nurse's office for their midday dose of amphetamine. </a:t>
            </a:r>
            <a:endParaRPr lang="en-US" dirty="0">
              <a:solidFill>
                <a:srgbClr val="000000"/>
              </a:solidFill>
            </a:endParaRPr>
          </a:p>
        </p:txBody>
      </p:sp>
      <p:sp>
        <p:nvSpPr>
          <p:cNvPr id="9" name="Rectangle 8"/>
          <p:cNvSpPr/>
          <p:nvPr/>
        </p:nvSpPr>
        <p:spPr>
          <a:xfrm rot="221226">
            <a:off x="148532" y="726094"/>
            <a:ext cx="8520276" cy="4893647"/>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dirty="0">
                <a:solidFill>
                  <a:srgbClr val="444444"/>
                </a:solidFill>
                <a:latin typeface="Times New Roman" panose="02020603050405020304" pitchFamily="18" charset="0"/>
              </a:rPr>
              <a:t>what has emerged in recent years is mounting evidence that the problem runs in families. Among monozygotic (genetically identical) twins, when one twin is diagnosed with ADHD the other also receives the diagnosis 51 percent of the time. In contrast, among dizygotic twins, no more related to each other genetically than ordinary siblings, the concordance rate is only 33 percent. Combined with the fact that adoption studies show that the relationship runs more strongly in genetic families than in the family of upbringing, these data suggest that there is a genetic contribution to whatever is going on in ADHD.</a:t>
            </a:r>
          </a:p>
          <a:p>
            <a:r>
              <a:rPr lang="en-US" dirty="0">
                <a:solidFill>
                  <a:srgbClr val="444444"/>
                </a:solidFill>
                <a:latin typeface="Times New Roman" panose="02020603050405020304" pitchFamily="18" charset="0"/>
              </a:rPr>
              <a:t>This does not mean, however, that ADHD is genetically determined. If it were, then the concordance rate for monozygotic twins would be 100 percent, as it is for eye color. </a:t>
            </a:r>
          </a:p>
        </p:txBody>
      </p:sp>
      <p:sp>
        <p:nvSpPr>
          <p:cNvPr id="10" name="Rectangle 9"/>
          <p:cNvSpPr/>
          <p:nvPr/>
        </p:nvSpPr>
        <p:spPr>
          <a:xfrm rot="21418425">
            <a:off x="457200" y="1172163"/>
            <a:ext cx="8458200" cy="5170646"/>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2200" dirty="0" smtClean="0">
                <a:solidFill>
                  <a:srgbClr val="444444"/>
                </a:solidFill>
                <a:latin typeface="Times New Roman" panose="02020603050405020304" pitchFamily="18" charset="0"/>
              </a:rPr>
              <a:t>It </a:t>
            </a:r>
            <a:r>
              <a:rPr lang="en-US" sz="2200" dirty="0">
                <a:solidFill>
                  <a:srgbClr val="444444"/>
                </a:solidFill>
                <a:latin typeface="Times New Roman" panose="02020603050405020304" pitchFamily="18" charset="0"/>
              </a:rPr>
              <a:t>is tempting to view this pattern as suggesting that the ADHD diagnosis provides teachers with a new technique for regaining control of the classroom in a world where many of the traditional methods of control have been eliminated. Drugs have replaced the reprimand.</a:t>
            </a:r>
          </a:p>
          <a:p>
            <a:r>
              <a:rPr lang="en-US" sz="2200" dirty="0" smtClean="0">
                <a:solidFill>
                  <a:srgbClr val="444444"/>
                </a:solidFill>
                <a:latin typeface="Times New Roman" panose="02020603050405020304" pitchFamily="18" charset="0"/>
              </a:rPr>
              <a:t>… </a:t>
            </a:r>
            <a:r>
              <a:rPr lang="en-US" sz="2200" dirty="0">
                <a:solidFill>
                  <a:srgbClr val="444444"/>
                </a:solidFill>
                <a:latin typeface="Times New Roman" panose="02020603050405020304" pitchFamily="18" charset="0"/>
              </a:rPr>
              <a:t>Nor is there any mechanism, of the sort one would find in a school-choice-based system of education, for parents to seek out schools tailored to the temperaments and capabilities of their </a:t>
            </a:r>
            <a:r>
              <a:rPr lang="en-US" sz="2200" dirty="0" smtClean="0">
                <a:solidFill>
                  <a:srgbClr val="444444"/>
                </a:solidFill>
                <a:latin typeface="Times New Roman" panose="02020603050405020304" pitchFamily="18" charset="0"/>
              </a:rPr>
              <a:t>children… when </a:t>
            </a:r>
            <a:r>
              <a:rPr lang="en-US" sz="2200" dirty="0">
                <a:solidFill>
                  <a:srgbClr val="444444"/>
                </a:solidFill>
                <a:latin typeface="Times New Roman" panose="02020603050405020304" pitchFamily="18" charset="0"/>
              </a:rPr>
              <a:t>it is difficult or inconvenient to change the environment, we don't think twice about changing the brain of the person who has to live in </a:t>
            </a:r>
            <a:r>
              <a:rPr lang="en-US" sz="2200" dirty="0" smtClean="0">
                <a:solidFill>
                  <a:srgbClr val="444444"/>
                </a:solidFill>
                <a:latin typeface="Times New Roman" panose="02020603050405020304" pitchFamily="18" charset="0"/>
              </a:rPr>
              <a:t>it… </a:t>
            </a:r>
            <a:endParaRPr lang="en-US" sz="2200" dirty="0">
              <a:solidFill>
                <a:srgbClr val="444444"/>
              </a:solidFill>
              <a:latin typeface="Times New Roman" panose="02020603050405020304" pitchFamily="18" charset="0"/>
            </a:endParaRPr>
          </a:p>
          <a:p>
            <a:r>
              <a:rPr lang="en-US" sz="2200" dirty="0">
                <a:solidFill>
                  <a:srgbClr val="444444"/>
                </a:solidFill>
                <a:latin typeface="Times New Roman" panose="02020603050405020304" pitchFamily="18" charset="0"/>
              </a:rPr>
              <a:t>None of this should be taken to suggest that there are no cases of genuine brain damage or dysfunction that require medical </a:t>
            </a:r>
            <a:r>
              <a:rPr lang="en-US" sz="2200" dirty="0" smtClean="0">
                <a:solidFill>
                  <a:srgbClr val="444444"/>
                </a:solidFill>
                <a:latin typeface="Times New Roman" panose="02020603050405020304" pitchFamily="18" charset="0"/>
              </a:rPr>
              <a:t>intervention… But </a:t>
            </a:r>
            <a:r>
              <a:rPr lang="en-US" sz="2200" dirty="0">
                <a:solidFill>
                  <a:srgbClr val="444444"/>
                </a:solidFill>
                <a:latin typeface="Times New Roman" panose="02020603050405020304" pitchFamily="18" charset="0"/>
              </a:rPr>
              <a:t>difference does not automatically equal disease. Is changing the child's brain chemistry, by prescribing Ritalin-like drugs, really the most appropriate response to the child who doesn't perform well in the modern school environment? </a:t>
            </a:r>
          </a:p>
        </p:txBody>
      </p:sp>
    </p:spTree>
    <p:extLst>
      <p:ext uri="{BB962C8B-B14F-4D97-AF65-F5344CB8AC3E}">
        <p14:creationId xmlns:p14="http://schemas.microsoft.com/office/powerpoint/2010/main" xmlns="" val="12091820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1027"/>
          <p:cNvSpPr>
            <a:spLocks noGrp="1" noChangeArrowheads="1"/>
          </p:cNvSpPr>
          <p:nvPr>
            <p:ph type="body" sz="half" idx="1"/>
          </p:nvPr>
        </p:nvSpPr>
        <p:spPr>
          <a:xfrm>
            <a:off x="152400" y="1600200"/>
            <a:ext cx="8991600" cy="5257800"/>
          </a:xfrm>
          <a:noFill/>
          <a:ln/>
          <a:effectLst/>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a:lstStyle/>
          <a:p>
            <a:r>
              <a:rPr lang="en-US" sz="3600" b="1" dirty="0" err="1" smtClean="0">
                <a:solidFill>
                  <a:schemeClr val="tx1"/>
                </a:solidFill>
                <a:latin typeface="Arial" charset="0"/>
              </a:rPr>
              <a:t>Lk</a:t>
            </a:r>
            <a:r>
              <a:rPr lang="en-US" sz="3600" b="1" dirty="0" smtClean="0">
                <a:solidFill>
                  <a:schemeClr val="tx1"/>
                </a:solidFill>
                <a:latin typeface="Arial" charset="0"/>
              </a:rPr>
              <a:t>. 15, note the birth order</a:t>
            </a:r>
            <a:endParaRPr lang="en-US" sz="3600" b="1" dirty="0">
              <a:solidFill>
                <a:schemeClr val="tx1"/>
              </a:solidFill>
              <a:latin typeface="Arial" charset="0"/>
            </a:endParaRPr>
          </a:p>
          <a:p>
            <a:pPr>
              <a:buNone/>
            </a:pPr>
            <a:r>
              <a:rPr lang="en-US" sz="3200" b="1" i="1" dirty="0" smtClean="0">
                <a:solidFill>
                  <a:schemeClr val="tx1"/>
                </a:solidFill>
                <a:latin typeface="Arial Narrow" pitchFamily="34" charset="0"/>
              </a:rPr>
              <a:t>    not always, not necessary, but also not uncommon</a:t>
            </a:r>
          </a:p>
          <a:p>
            <a:r>
              <a:rPr lang="en-US" sz="3600" b="1" dirty="0" smtClean="0">
                <a:solidFill>
                  <a:schemeClr val="tx1"/>
                </a:solidFill>
                <a:latin typeface="Arial" charset="0"/>
              </a:rPr>
              <a:t>why so?  </a:t>
            </a:r>
            <a:r>
              <a:rPr lang="en-US" sz="3200" dirty="0" smtClean="0">
                <a:solidFill>
                  <a:schemeClr val="tx1"/>
                </a:solidFill>
                <a:latin typeface="Arial" charset="0"/>
              </a:rPr>
              <a:t>(in addition to time %):</a:t>
            </a:r>
            <a:endParaRPr lang="en-US" sz="3200" b="1" dirty="0" smtClean="0">
              <a:solidFill>
                <a:schemeClr val="tx1"/>
              </a:solidFill>
              <a:latin typeface="Arial" charset="0"/>
            </a:endParaRPr>
          </a:p>
          <a:p>
            <a:r>
              <a:rPr lang="en-US" sz="3600" b="1" dirty="0" smtClean="0">
                <a:solidFill>
                  <a:schemeClr val="tx1"/>
                </a:solidFill>
                <a:latin typeface="Arial" charset="0"/>
              </a:rPr>
              <a:t>pacifier </a:t>
            </a:r>
            <a:r>
              <a:rPr lang="en-US" sz="3600" b="1" dirty="0">
                <a:solidFill>
                  <a:schemeClr val="tx1"/>
                </a:solidFill>
                <a:latin typeface="Arial" charset="0"/>
              </a:rPr>
              <a:t>illustration</a:t>
            </a:r>
          </a:p>
          <a:p>
            <a:r>
              <a:rPr lang="en-US" sz="3600" b="1" dirty="0" smtClean="0">
                <a:solidFill>
                  <a:schemeClr val="tx1"/>
                </a:solidFill>
                <a:latin typeface="Arial" charset="0"/>
              </a:rPr>
              <a:t>1</a:t>
            </a:r>
            <a:r>
              <a:rPr lang="en-US" sz="3600" b="1" baseline="30000" dirty="0" smtClean="0">
                <a:solidFill>
                  <a:schemeClr val="tx1"/>
                </a:solidFill>
                <a:latin typeface="Arial" charset="0"/>
              </a:rPr>
              <a:t>st</a:t>
            </a:r>
            <a:r>
              <a:rPr lang="en-US" sz="3600" b="1" dirty="0" smtClean="0">
                <a:solidFill>
                  <a:schemeClr val="tx1"/>
                </a:solidFill>
                <a:latin typeface="Arial" charset="0"/>
              </a:rPr>
              <a:t> born </a:t>
            </a:r>
            <a:r>
              <a:rPr lang="en-US" sz="3600" b="1" dirty="0">
                <a:solidFill>
                  <a:schemeClr val="tx1"/>
                </a:solidFill>
                <a:latin typeface="Arial" charset="0"/>
              </a:rPr>
              <a:t>&gt; </a:t>
            </a:r>
            <a:r>
              <a:rPr lang="en-US" sz="3600" b="1" dirty="0" smtClean="0">
                <a:solidFill>
                  <a:schemeClr val="tx1"/>
                </a:solidFill>
                <a:latin typeface="Arial" charset="0"/>
              </a:rPr>
              <a:t>into world of adults</a:t>
            </a:r>
          </a:p>
          <a:p>
            <a:r>
              <a:rPr lang="en-US" sz="3600" b="1" dirty="0" smtClean="0">
                <a:solidFill>
                  <a:schemeClr val="tx1"/>
                </a:solidFill>
                <a:latin typeface="Arial" charset="0"/>
              </a:rPr>
              <a:t>youngest </a:t>
            </a:r>
            <a:r>
              <a:rPr lang="en-US" sz="3600" b="1" dirty="0">
                <a:solidFill>
                  <a:schemeClr val="tx1"/>
                </a:solidFill>
                <a:latin typeface="Arial" charset="0"/>
              </a:rPr>
              <a:t>&gt; </a:t>
            </a:r>
            <a:r>
              <a:rPr lang="en-US" sz="3600" b="1" dirty="0" smtClean="0">
                <a:solidFill>
                  <a:schemeClr val="tx1"/>
                </a:solidFill>
                <a:latin typeface="Arial" charset="0"/>
              </a:rPr>
              <a:t>world of children</a:t>
            </a:r>
            <a:endParaRPr lang="en-US" sz="3600" b="1" dirty="0">
              <a:solidFill>
                <a:schemeClr val="tx1"/>
              </a:solidFill>
              <a:latin typeface="Arial" charset="0"/>
            </a:endParaRPr>
          </a:p>
          <a:p>
            <a:r>
              <a:rPr lang="en-US" sz="3600" b="1" dirty="0" smtClean="0">
                <a:solidFill>
                  <a:schemeClr val="tx1"/>
                </a:solidFill>
                <a:latin typeface="Arial" charset="0"/>
              </a:rPr>
              <a:t>time 1</a:t>
            </a:r>
            <a:r>
              <a:rPr lang="en-US" sz="3600" b="1" baseline="30000" dirty="0" smtClean="0">
                <a:solidFill>
                  <a:schemeClr val="tx1"/>
                </a:solidFill>
                <a:latin typeface="Arial" charset="0"/>
              </a:rPr>
              <a:t>st</a:t>
            </a:r>
            <a:r>
              <a:rPr lang="en-US" sz="3600" b="1" dirty="0" smtClean="0">
                <a:solidFill>
                  <a:schemeClr val="tx1"/>
                </a:solidFill>
                <a:latin typeface="Arial" charset="0"/>
              </a:rPr>
              <a:t> born: </a:t>
            </a:r>
            <a:r>
              <a:rPr lang="en-US" sz="3600" b="1" dirty="0">
                <a:solidFill>
                  <a:schemeClr val="tx1"/>
                </a:solidFill>
                <a:latin typeface="Arial" charset="0"/>
              </a:rPr>
              <a:t>parents eager</a:t>
            </a:r>
          </a:p>
          <a:p>
            <a:r>
              <a:rPr lang="en-US" sz="3600" b="1" dirty="0">
                <a:solidFill>
                  <a:schemeClr val="tx1"/>
                </a:solidFill>
                <a:latin typeface="Arial" charset="0"/>
              </a:rPr>
              <a:t>youngest: “my baby” </a:t>
            </a:r>
            <a:endParaRPr lang="en-US" sz="3200" b="1" dirty="0">
              <a:solidFill>
                <a:schemeClr val="tx1"/>
              </a:solidFill>
            </a:endParaRPr>
          </a:p>
        </p:txBody>
      </p:sp>
      <p:sp>
        <p:nvSpPr>
          <p:cNvPr id="4" name="Title 3"/>
          <p:cNvSpPr>
            <a:spLocks noGrp="1"/>
          </p:cNvSpPr>
          <p:nvPr>
            <p:ph type="title"/>
          </p:nvPr>
        </p:nvSpPr>
        <p:spPr/>
        <p:txBody>
          <a:bodyPr/>
          <a:lstStyle/>
          <a:p>
            <a:endParaRPr lang="en-US"/>
          </a:p>
        </p:txBody>
      </p:sp>
      <p:sp>
        <p:nvSpPr>
          <p:cNvPr id="5" name="Rectangle 2"/>
          <p:cNvSpPr txBox="1">
            <a:spLocks noChangeArrowheads="1"/>
          </p:cNvSpPr>
          <p:nvPr/>
        </p:nvSpPr>
        <p:spPr bwMode="auto">
          <a:xfrm>
            <a:off x="533400" y="152400"/>
            <a:ext cx="8153400" cy="1371600"/>
          </a:xfrm>
          <a:prstGeom prst="rect">
            <a:avLst/>
          </a:prstGeom>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p>
            <a:pPr>
              <a:defRPr/>
            </a:pPr>
            <a:r>
              <a:rPr lang="en-US" sz="3600" b="1" kern="0" dirty="0" smtClean="0">
                <a:solidFill>
                  <a:srgbClr val="FFFFFF"/>
                </a:solidFill>
                <a:latin typeface="Tahoma" pitchFamily="34" charset="0"/>
              </a:rPr>
              <a:t>19.  Lowering the bar from the firstborn to the baby</a:t>
            </a:r>
            <a:endParaRPr lang="en-US" sz="3600" kern="0" dirty="0">
              <a:solidFill>
                <a:srgbClr val="FFFFFF"/>
              </a:solidFill>
              <a:latin typeface="Tahoma" pitchFamily="34" charset="0"/>
            </a:endParaRPr>
          </a:p>
        </p:txBody>
      </p:sp>
    </p:spTree>
    <p:extLst>
      <p:ext uri="{BB962C8B-B14F-4D97-AF65-F5344CB8AC3E}">
        <p14:creationId xmlns:p14="http://schemas.microsoft.com/office/powerpoint/2010/main" xmlns="" val="37227018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5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fade">
                                      <p:cBhvr>
                                        <p:cTn id="12" dur="500"/>
                                        <p:tgtEl>
                                          <p:spTgt spid="45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fade">
                                      <p:cBhvr>
                                        <p:cTn id="17" dur="500"/>
                                        <p:tgtEl>
                                          <p:spTgt spid="45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5059">
                                            <p:txEl>
                                              <p:pRg st="3" end="3"/>
                                            </p:txEl>
                                          </p:spTgt>
                                        </p:tgtEl>
                                        <p:attrNameLst>
                                          <p:attrName>style.visibility</p:attrName>
                                        </p:attrNameLst>
                                      </p:cBhvr>
                                      <p:to>
                                        <p:strVal val="visible"/>
                                      </p:to>
                                    </p:set>
                                    <p:animEffect transition="in" filter="fade">
                                      <p:cBhvr>
                                        <p:cTn id="22" dur="500"/>
                                        <p:tgtEl>
                                          <p:spTgt spid="450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059">
                                            <p:txEl>
                                              <p:pRg st="4" end="4"/>
                                            </p:txEl>
                                          </p:spTgt>
                                        </p:tgtEl>
                                        <p:attrNameLst>
                                          <p:attrName>style.visibility</p:attrName>
                                        </p:attrNameLst>
                                      </p:cBhvr>
                                      <p:to>
                                        <p:strVal val="visible"/>
                                      </p:to>
                                    </p:set>
                                    <p:animEffect transition="in" filter="fade">
                                      <p:cBhvr>
                                        <p:cTn id="27" dur="500"/>
                                        <p:tgtEl>
                                          <p:spTgt spid="450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5059">
                                            <p:txEl>
                                              <p:pRg st="5" end="5"/>
                                            </p:txEl>
                                          </p:spTgt>
                                        </p:tgtEl>
                                        <p:attrNameLst>
                                          <p:attrName>style.visibility</p:attrName>
                                        </p:attrNameLst>
                                      </p:cBhvr>
                                      <p:to>
                                        <p:strVal val="visible"/>
                                      </p:to>
                                    </p:set>
                                    <p:animEffect transition="in" filter="fade">
                                      <p:cBhvr>
                                        <p:cTn id="32" dur="500"/>
                                        <p:tgtEl>
                                          <p:spTgt spid="450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5059">
                                            <p:txEl>
                                              <p:pRg st="6" end="6"/>
                                            </p:txEl>
                                          </p:spTgt>
                                        </p:tgtEl>
                                        <p:attrNameLst>
                                          <p:attrName>style.visibility</p:attrName>
                                        </p:attrNameLst>
                                      </p:cBhvr>
                                      <p:to>
                                        <p:strVal val="visible"/>
                                      </p:to>
                                    </p:set>
                                    <p:animEffect transition="in" filter="fade">
                                      <p:cBhvr>
                                        <p:cTn id="37" dur="500"/>
                                        <p:tgtEl>
                                          <p:spTgt spid="4505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5059">
                                            <p:txEl>
                                              <p:pRg st="7" end="7"/>
                                            </p:txEl>
                                          </p:spTgt>
                                        </p:tgtEl>
                                        <p:attrNameLst>
                                          <p:attrName>style.visibility</p:attrName>
                                        </p:attrNameLst>
                                      </p:cBhvr>
                                      <p:to>
                                        <p:strVal val="visible"/>
                                      </p:to>
                                    </p:set>
                                    <p:animEffect transition="in" filter="fade">
                                      <p:cBhvr>
                                        <p:cTn id="42" dur="500"/>
                                        <p:tgtEl>
                                          <p:spTgt spid="450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101"/>
            <a:ext cx="6477000" cy="540301"/>
          </a:xfrm>
        </p:spPr>
        <p:txBody>
          <a:bodyPr/>
          <a:lstStyle/>
          <a:p>
            <a:r>
              <a:rPr lang="en-US" sz="3200" u="sng" dirty="0" smtClean="0">
                <a:latin typeface="Arial" panose="020B0604020202020204" pitchFamily="34" charset="0"/>
                <a:cs typeface="Arial" panose="020B0604020202020204" pitchFamily="34" charset="0"/>
              </a:rPr>
              <a:t>The Trouble with boys</a:t>
            </a:r>
            <a:r>
              <a:rPr lang="en-US" sz="3200" dirty="0" smtClean="0">
                <a:latin typeface="Arial" panose="020B0604020202020204" pitchFamily="34" charset="0"/>
                <a:cs typeface="Arial" panose="020B0604020202020204" pitchFamily="34" charset="0"/>
              </a:rPr>
              <a:t>, Peg </a:t>
            </a:r>
            <a:r>
              <a:rPr lang="en-US" sz="3200" dirty="0" err="1" smtClean="0">
                <a:latin typeface="Arial" panose="020B0604020202020204" pitchFamily="34" charset="0"/>
                <a:cs typeface="Arial" panose="020B0604020202020204" pitchFamily="34" charset="0"/>
              </a:rPr>
              <a:t>Tyre</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48201" y="3429000"/>
            <a:ext cx="4605025" cy="1193931"/>
          </a:xfrm>
        </p:spPr>
        <p:txBody>
          <a:bodyPr/>
          <a:lstStyle/>
          <a:p>
            <a:r>
              <a:rPr lang="en-US" sz="2000" b="1" dirty="0" smtClean="0">
                <a:latin typeface="Arial" panose="020B0604020202020204" pitchFamily="34" charset="0"/>
                <a:cs typeface="Arial" panose="020B0604020202020204" pitchFamily="34" charset="0"/>
              </a:rPr>
              <a:t>2</a:t>
            </a:r>
            <a:r>
              <a:rPr lang="en-US" sz="2000" b="1" baseline="30000" dirty="0" smtClean="0">
                <a:latin typeface="Arial" panose="020B0604020202020204" pitchFamily="34" charset="0"/>
                <a:cs typeface="Arial" panose="020B0604020202020204" pitchFamily="34" charset="0"/>
              </a:rPr>
              <a:t>nd</a:t>
            </a:r>
            <a:r>
              <a:rPr lang="en-US" sz="2000" b="1" dirty="0" smtClean="0">
                <a:latin typeface="Arial" panose="020B0604020202020204" pitchFamily="34" charset="0"/>
                <a:cs typeface="Arial" panose="020B0604020202020204" pitchFamily="34" charset="0"/>
              </a:rPr>
              <a:t> graders : hares &amp; tortoises</a:t>
            </a:r>
          </a:p>
          <a:p>
            <a:r>
              <a:rPr lang="en-US" sz="2000" b="1" dirty="0" smtClean="0">
                <a:latin typeface="Arial" panose="020B0604020202020204" pitchFamily="34" charset="0"/>
                <a:cs typeface="Arial" panose="020B0604020202020204" pitchFamily="34" charset="0"/>
              </a:rPr>
              <a:t>boys:  “reading is </a:t>
            </a:r>
            <a:r>
              <a:rPr lang="en-US" sz="2000" b="1" dirty="0" err="1" smtClean="0">
                <a:latin typeface="Arial" panose="020B0604020202020204" pitchFamily="34" charset="0"/>
                <a:cs typeface="Arial" panose="020B0604020202020204" pitchFamily="34" charset="0"/>
              </a:rPr>
              <a:t>kinda</a:t>
            </a:r>
            <a:r>
              <a:rPr lang="en-US" sz="2000" b="1" dirty="0" smtClean="0">
                <a:latin typeface="Arial" panose="020B0604020202020204" pitchFamily="34" charset="0"/>
                <a:cs typeface="Arial" panose="020B0604020202020204" pitchFamily="34" charset="0"/>
              </a:rPr>
              <a:t> girly”</a:t>
            </a:r>
          </a:p>
          <a:p>
            <a:r>
              <a:rPr lang="en-US" sz="2000" b="1" dirty="0" smtClean="0">
                <a:latin typeface="Arial" panose="020B0604020202020204" pitchFamily="34" charset="0"/>
                <a:cs typeface="Arial" panose="020B0604020202020204" pitchFamily="34" charset="0"/>
              </a:rPr>
              <a:t>gender &amp; movement</a:t>
            </a:r>
            <a:endParaRPr lang="en-US" sz="2000" b="1" dirty="0">
              <a:latin typeface="Arial" panose="020B0604020202020204" pitchFamily="34" charset="0"/>
              <a:cs typeface="Arial" panose="020B0604020202020204" pitchFamily="34" charset="0"/>
            </a:endParaRPr>
          </a:p>
        </p:txBody>
      </p:sp>
      <p:pic>
        <p:nvPicPr>
          <p:cNvPr id="1026" name="Picture 2" descr="http://ecx.images-amazon.com/images/I/51f3VnpTciL._SX322_BO1,204,203,200_.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1067461">
            <a:off x="859824" y="683658"/>
            <a:ext cx="2022569" cy="311500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Freeform 8"/>
          <p:cNvSpPr/>
          <p:nvPr/>
        </p:nvSpPr>
        <p:spPr bwMode="auto">
          <a:xfrm>
            <a:off x="356342" y="4916987"/>
            <a:ext cx="3544366" cy="680966"/>
          </a:xfrm>
          <a:custGeom>
            <a:avLst/>
            <a:gdLst>
              <a:gd name="connsiteX0" fmla="*/ 0 w 2895600"/>
              <a:gd name="connsiteY0" fmla="*/ 1124051 h 1124051"/>
              <a:gd name="connsiteX1" fmla="*/ 685800 w 2895600"/>
              <a:gd name="connsiteY1" fmla="*/ 838301 h 1124051"/>
              <a:gd name="connsiteX2" fmla="*/ 1543050 w 2895600"/>
              <a:gd name="connsiteY2" fmla="*/ 101 h 1124051"/>
              <a:gd name="connsiteX3" fmla="*/ 2266950 w 2895600"/>
              <a:gd name="connsiteY3" fmla="*/ 895451 h 1124051"/>
              <a:gd name="connsiteX4" fmla="*/ 2895600 w 2895600"/>
              <a:gd name="connsiteY4" fmla="*/ 1105001 h 1124051"/>
              <a:gd name="connsiteX0" fmla="*/ 0 w 2895600"/>
              <a:gd name="connsiteY0" fmla="*/ 1124135 h 1124135"/>
              <a:gd name="connsiteX1" fmla="*/ 647700 w 2895600"/>
              <a:gd name="connsiteY1" fmla="*/ 819335 h 1124135"/>
              <a:gd name="connsiteX2" fmla="*/ 1543050 w 2895600"/>
              <a:gd name="connsiteY2" fmla="*/ 185 h 1124135"/>
              <a:gd name="connsiteX3" fmla="*/ 2266950 w 2895600"/>
              <a:gd name="connsiteY3" fmla="*/ 895535 h 1124135"/>
              <a:gd name="connsiteX4" fmla="*/ 2895600 w 2895600"/>
              <a:gd name="connsiteY4" fmla="*/ 1105085 h 1124135"/>
              <a:gd name="connsiteX0" fmla="*/ 0 w 2895600"/>
              <a:gd name="connsiteY0" fmla="*/ 1124135 h 1124135"/>
              <a:gd name="connsiteX1" fmla="*/ 647700 w 2895600"/>
              <a:gd name="connsiteY1" fmla="*/ 819335 h 1124135"/>
              <a:gd name="connsiteX2" fmla="*/ 1447800 w 2895600"/>
              <a:gd name="connsiteY2" fmla="*/ 185 h 1124135"/>
              <a:gd name="connsiteX3" fmla="*/ 2266950 w 2895600"/>
              <a:gd name="connsiteY3" fmla="*/ 895535 h 1124135"/>
              <a:gd name="connsiteX4" fmla="*/ 2895600 w 2895600"/>
              <a:gd name="connsiteY4" fmla="*/ 1105085 h 1124135"/>
              <a:gd name="connsiteX0" fmla="*/ 0 w 2895600"/>
              <a:gd name="connsiteY0" fmla="*/ 1123963 h 1123963"/>
              <a:gd name="connsiteX1" fmla="*/ 647700 w 2895600"/>
              <a:gd name="connsiteY1" fmla="*/ 819163 h 1123963"/>
              <a:gd name="connsiteX2" fmla="*/ 1447800 w 2895600"/>
              <a:gd name="connsiteY2" fmla="*/ 13 h 1123963"/>
              <a:gd name="connsiteX3" fmla="*/ 2305050 w 2895600"/>
              <a:gd name="connsiteY3" fmla="*/ 800113 h 1123963"/>
              <a:gd name="connsiteX4" fmla="*/ 2895600 w 2895600"/>
              <a:gd name="connsiteY4" fmla="*/ 1104913 h 1123963"/>
              <a:gd name="connsiteX0" fmla="*/ 0 w 2895600"/>
              <a:gd name="connsiteY0" fmla="*/ 1124001 h 1124001"/>
              <a:gd name="connsiteX1" fmla="*/ 609600 w 2895600"/>
              <a:gd name="connsiteY1" fmla="*/ 762051 h 1124001"/>
              <a:gd name="connsiteX2" fmla="*/ 1447800 w 2895600"/>
              <a:gd name="connsiteY2" fmla="*/ 51 h 1124001"/>
              <a:gd name="connsiteX3" fmla="*/ 2305050 w 2895600"/>
              <a:gd name="connsiteY3" fmla="*/ 800151 h 1124001"/>
              <a:gd name="connsiteX4" fmla="*/ 2895600 w 2895600"/>
              <a:gd name="connsiteY4" fmla="*/ 1104951 h 1124001"/>
              <a:gd name="connsiteX0" fmla="*/ 0 w 2895600"/>
              <a:gd name="connsiteY0" fmla="*/ 1124001 h 1124001"/>
              <a:gd name="connsiteX1" fmla="*/ 609600 w 2895600"/>
              <a:gd name="connsiteY1" fmla="*/ 762051 h 1124001"/>
              <a:gd name="connsiteX2" fmla="*/ 1447800 w 2895600"/>
              <a:gd name="connsiteY2" fmla="*/ 51 h 1124001"/>
              <a:gd name="connsiteX3" fmla="*/ 2305050 w 2895600"/>
              <a:gd name="connsiteY3" fmla="*/ 800151 h 1124001"/>
              <a:gd name="connsiteX4" fmla="*/ 2895600 w 2895600"/>
              <a:gd name="connsiteY4" fmla="*/ 1047801 h 1124001"/>
              <a:gd name="connsiteX0" fmla="*/ 0 w 2914650"/>
              <a:gd name="connsiteY0" fmla="*/ 1066851 h 1066851"/>
              <a:gd name="connsiteX1" fmla="*/ 628650 w 2914650"/>
              <a:gd name="connsiteY1" fmla="*/ 762051 h 1066851"/>
              <a:gd name="connsiteX2" fmla="*/ 1466850 w 2914650"/>
              <a:gd name="connsiteY2" fmla="*/ 51 h 1066851"/>
              <a:gd name="connsiteX3" fmla="*/ 2324100 w 2914650"/>
              <a:gd name="connsiteY3" fmla="*/ 800151 h 1066851"/>
              <a:gd name="connsiteX4" fmla="*/ 2914650 w 2914650"/>
              <a:gd name="connsiteY4" fmla="*/ 1047801 h 1066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4650" h="1066851">
                <a:moveTo>
                  <a:pt x="0" y="1066851"/>
                </a:moveTo>
                <a:cubicBezTo>
                  <a:pt x="214312" y="1017638"/>
                  <a:pt x="384175" y="939851"/>
                  <a:pt x="628650" y="762051"/>
                </a:cubicBezTo>
                <a:cubicBezTo>
                  <a:pt x="873125" y="584251"/>
                  <a:pt x="1184275" y="-6299"/>
                  <a:pt x="1466850" y="51"/>
                </a:cubicBezTo>
                <a:cubicBezTo>
                  <a:pt x="1749425" y="6401"/>
                  <a:pt x="2082800" y="625526"/>
                  <a:pt x="2324100" y="800151"/>
                </a:cubicBezTo>
                <a:cubicBezTo>
                  <a:pt x="2565400" y="974776"/>
                  <a:pt x="2713037" y="1035101"/>
                  <a:pt x="2914650" y="1047801"/>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smtClean="0">
              <a:solidFill>
                <a:srgbClr val="000000"/>
              </a:solidFill>
            </a:endParaRPr>
          </a:p>
        </p:txBody>
      </p:sp>
      <p:sp>
        <p:nvSpPr>
          <p:cNvPr id="11" name="Oval 10"/>
          <p:cNvSpPr/>
          <p:nvPr/>
        </p:nvSpPr>
        <p:spPr bwMode="auto">
          <a:xfrm rot="21315514">
            <a:off x="1328425" y="4179727"/>
            <a:ext cx="1600200" cy="706414"/>
          </a:xfrm>
          <a:prstGeom prst="ellipse">
            <a:avLst/>
          </a:prstGeom>
          <a:solidFill>
            <a:schemeClr val="bg1">
              <a:lumMod val="85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a:r>
              <a:rPr lang="en-US" b="1" dirty="0" smtClean="0">
                <a:solidFill>
                  <a:srgbClr val="000000"/>
                </a:solidFill>
              </a:rPr>
              <a:t>G&amp;B</a:t>
            </a:r>
          </a:p>
        </p:txBody>
      </p:sp>
      <p:sp>
        <p:nvSpPr>
          <p:cNvPr id="13" name="Oval 12"/>
          <p:cNvSpPr/>
          <p:nvPr/>
        </p:nvSpPr>
        <p:spPr bwMode="auto">
          <a:xfrm>
            <a:off x="193478" y="4806524"/>
            <a:ext cx="914400" cy="706414"/>
          </a:xfrm>
          <a:prstGeom prst="ellipse">
            <a:avLst/>
          </a:prstGeom>
          <a:solidFill>
            <a:srgbClr val="FF4F53"/>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a:r>
              <a:rPr lang="en-US" b="1" dirty="0" smtClean="0">
                <a:solidFill>
                  <a:srgbClr val="FFFFFF"/>
                </a:solidFill>
              </a:rPr>
              <a:t>G</a:t>
            </a:r>
          </a:p>
        </p:txBody>
      </p:sp>
      <p:sp>
        <p:nvSpPr>
          <p:cNvPr id="14" name="Oval 13"/>
          <p:cNvSpPr/>
          <p:nvPr/>
        </p:nvSpPr>
        <p:spPr bwMode="auto">
          <a:xfrm>
            <a:off x="3276600" y="4806524"/>
            <a:ext cx="914400" cy="706414"/>
          </a:xfrm>
          <a:prstGeom prst="ellipse">
            <a:avLst/>
          </a:prstGeom>
          <a:solidFill>
            <a:srgbClr val="00206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a:r>
              <a:rPr lang="en-US" b="1" dirty="0" smtClean="0">
                <a:solidFill>
                  <a:srgbClr val="FFFFFF"/>
                </a:solidFill>
              </a:rPr>
              <a:t>B</a:t>
            </a:r>
          </a:p>
        </p:txBody>
      </p:sp>
      <p:sp>
        <p:nvSpPr>
          <p:cNvPr id="12" name="Rectangle 11"/>
          <p:cNvSpPr/>
          <p:nvPr/>
        </p:nvSpPr>
        <p:spPr>
          <a:xfrm>
            <a:off x="-19050" y="6263814"/>
            <a:ext cx="5788222" cy="507831"/>
          </a:xfrm>
          <a:prstGeom prst="rect">
            <a:avLst/>
          </a:prstGeom>
        </p:spPr>
        <p:txBody>
          <a:bodyPr wrap="square">
            <a:spAutoFit/>
          </a:bodyPr>
          <a:lstStyle/>
          <a:p>
            <a:r>
              <a:rPr lang="en-US" sz="1600" b="1" dirty="0">
                <a:solidFill>
                  <a:srgbClr val="000000"/>
                </a:solidFill>
              </a:rPr>
              <a:t>Developmental Psychology </a:t>
            </a:r>
            <a:r>
              <a:rPr lang="en-US" sz="1600" b="1" dirty="0" smtClean="0">
                <a:solidFill>
                  <a:srgbClr val="000000"/>
                </a:solidFill>
              </a:rPr>
              <a:t>  Warren </a:t>
            </a:r>
            <a:r>
              <a:rPr lang="en-US" sz="1600" b="1" dirty="0">
                <a:solidFill>
                  <a:srgbClr val="000000"/>
                </a:solidFill>
              </a:rPr>
              <a:t>O. </a:t>
            </a:r>
            <a:r>
              <a:rPr lang="en-US" sz="1600" b="1" dirty="0" smtClean="0">
                <a:solidFill>
                  <a:srgbClr val="000000"/>
                </a:solidFill>
              </a:rPr>
              <a:t>Eaton</a:t>
            </a:r>
          </a:p>
          <a:p>
            <a:r>
              <a:rPr lang="en-US" sz="1000" dirty="0" smtClean="0">
                <a:solidFill>
                  <a:srgbClr val="000000"/>
                </a:solidFill>
              </a:rPr>
              <a:t>http</a:t>
            </a:r>
            <a:r>
              <a:rPr lang="en-US" sz="1000" dirty="0">
                <a:solidFill>
                  <a:srgbClr val="000000"/>
                </a:solidFill>
              </a:rPr>
              <a:t>://home.cc.umanitoba.ca/~eaton/child-development-motor-activity-level.htm</a:t>
            </a:r>
          </a:p>
        </p:txBody>
      </p:sp>
      <p:sp>
        <p:nvSpPr>
          <p:cNvPr id="16" name="TextBox 15"/>
          <p:cNvSpPr txBox="1"/>
          <p:nvPr/>
        </p:nvSpPr>
        <p:spPr>
          <a:xfrm>
            <a:off x="193477" y="5578903"/>
            <a:ext cx="4090641" cy="646331"/>
          </a:xfrm>
          <a:prstGeom prst="rect">
            <a:avLst/>
          </a:prstGeom>
          <a:noFill/>
        </p:spPr>
        <p:txBody>
          <a:bodyPr wrap="square" rtlCol="0">
            <a:spAutoFit/>
          </a:bodyPr>
          <a:lstStyle/>
          <a:p>
            <a:r>
              <a:rPr lang="en-US" sz="1800" b="1" dirty="0" smtClean="0">
                <a:solidFill>
                  <a:srgbClr val="C00000"/>
                </a:solidFill>
              </a:rPr>
              <a:t>&lt; most               </a:t>
            </a:r>
            <a:r>
              <a:rPr lang="en-US" sz="1800" b="1" dirty="0" smtClean="0">
                <a:solidFill>
                  <a:srgbClr val="C00000"/>
                </a:solidFill>
                <a:latin typeface="Arial Rounded MT Bold" panose="020F0704030504030204" pitchFamily="34" charset="0"/>
              </a:rPr>
              <a:t> /\                  </a:t>
            </a:r>
            <a:r>
              <a:rPr lang="en-US" sz="1800" b="1" dirty="0" smtClean="0">
                <a:solidFill>
                  <a:srgbClr val="C00000"/>
                </a:solidFill>
              </a:rPr>
              <a:t>most &gt; </a:t>
            </a:r>
          </a:p>
          <a:p>
            <a:r>
              <a:rPr lang="en-US" sz="1800" b="1" dirty="0" smtClean="0">
                <a:solidFill>
                  <a:srgbClr val="C00000"/>
                </a:solidFill>
              </a:rPr>
              <a:t>sedentary         avg.             active</a:t>
            </a:r>
            <a:endParaRPr lang="en-US" sz="1800" b="1" dirty="0">
              <a:solidFill>
                <a:srgbClr val="C00000"/>
              </a:solidFill>
            </a:endParaRPr>
          </a:p>
        </p:txBody>
      </p:sp>
      <p:sp>
        <p:nvSpPr>
          <p:cNvPr id="18" name="Content Placeholder 2"/>
          <p:cNvSpPr txBox="1">
            <a:spLocks/>
          </p:cNvSpPr>
          <p:nvPr/>
        </p:nvSpPr>
        <p:spPr bwMode="auto">
          <a:xfrm>
            <a:off x="4648200" y="4522858"/>
            <a:ext cx="4605026" cy="23351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000" b="1" kern="0" dirty="0" smtClean="0">
                <a:solidFill>
                  <a:srgbClr val="000000"/>
                </a:solidFill>
                <a:latin typeface="Arial" panose="020B0604020202020204" pitchFamily="34" charset="0"/>
                <a:cs typeface="Arial" panose="020B0604020202020204" pitchFamily="34" charset="0"/>
              </a:rPr>
              <a:t>recess &amp; sitting still</a:t>
            </a:r>
          </a:p>
          <a:p>
            <a:r>
              <a:rPr lang="en-US" sz="2000" b="1" kern="0" dirty="0" smtClean="0">
                <a:solidFill>
                  <a:srgbClr val="000000"/>
                </a:solidFill>
                <a:latin typeface="Arial" panose="020B0604020202020204" pitchFamily="34" charset="0"/>
                <a:cs typeface="Arial" panose="020B0604020202020204" pitchFamily="34" charset="0"/>
              </a:rPr>
              <a:t>att.: “girls are the gold std. &amp;             boys are the defective girls”</a:t>
            </a:r>
          </a:p>
          <a:p>
            <a:r>
              <a:rPr lang="en-US" sz="2000" b="1" kern="0" dirty="0" smtClean="0">
                <a:solidFill>
                  <a:srgbClr val="000000"/>
                </a:solidFill>
                <a:latin typeface="Arial" panose="020B0604020202020204" pitchFamily="34" charset="0"/>
                <a:cs typeface="Arial" panose="020B0604020202020204" pitchFamily="34" charset="0"/>
              </a:rPr>
              <a:t>teachers: females dominant</a:t>
            </a:r>
          </a:p>
          <a:p>
            <a:r>
              <a:rPr lang="en-US" sz="2000" b="1" kern="0" dirty="0" smtClean="0">
                <a:solidFill>
                  <a:srgbClr val="000000"/>
                </a:solidFill>
                <a:latin typeface="Arial" panose="020B0604020202020204" pitchFamily="34" charset="0"/>
                <a:cs typeface="Arial" panose="020B0604020202020204" pitchFamily="34" charset="0"/>
              </a:rPr>
              <a:t>maturity rate difference 17vs.26</a:t>
            </a:r>
          </a:p>
        </p:txBody>
      </p:sp>
      <p:pic>
        <p:nvPicPr>
          <p:cNvPr id="19" name="Picture 18"/>
          <p:cNvPicPr>
            <a:picLocks noChangeAspect="1"/>
          </p:cNvPicPr>
          <p:nvPr/>
        </p:nvPicPr>
        <p:blipFill>
          <a:blip r:embed="rId3" cstate="print"/>
          <a:stretch>
            <a:fillRect/>
          </a:stretch>
        </p:blipFill>
        <p:spPr>
          <a:xfrm>
            <a:off x="3787972" y="594099"/>
            <a:ext cx="3962400" cy="2764875"/>
          </a:xfrm>
          <a:prstGeom prst="rect">
            <a:avLst/>
          </a:prstGeom>
        </p:spPr>
      </p:pic>
    </p:spTree>
    <p:extLst>
      <p:ext uri="{BB962C8B-B14F-4D97-AF65-F5344CB8AC3E}">
        <p14:creationId xmlns:p14="http://schemas.microsoft.com/office/powerpoint/2010/main" xmlns="" val="18005861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out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outVertical)">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750"/>
                                        <p:tgtEl>
                                          <p:spTgt spid="11"/>
                                        </p:tgtEl>
                                      </p:cBhvr>
                                    </p:animEffect>
                                    <p:anim calcmode="lin" valueType="num">
                                      <p:cBhvr>
                                        <p:cTn id="44" dur="750" fill="hold"/>
                                        <p:tgtEl>
                                          <p:spTgt spid="11"/>
                                        </p:tgtEl>
                                        <p:attrNameLst>
                                          <p:attrName>ppt_x</p:attrName>
                                        </p:attrNameLst>
                                      </p:cBhvr>
                                      <p:tavLst>
                                        <p:tav tm="0">
                                          <p:val>
                                            <p:strVal val="#ppt_x"/>
                                          </p:val>
                                        </p:tav>
                                        <p:tav tm="100000">
                                          <p:val>
                                            <p:strVal val="#ppt_x"/>
                                          </p:val>
                                        </p:tav>
                                      </p:tavLst>
                                    </p:anim>
                                    <p:anim calcmode="lin" valueType="num">
                                      <p:cBhvr>
                                        <p:cTn id="45" dur="7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30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217">
                                          <p:stCondLst>
                                            <p:cond delay="0"/>
                                          </p:stCondLst>
                                        </p:cTn>
                                        <p:tgtEl>
                                          <p:spTgt spid="14"/>
                                        </p:tgtEl>
                                      </p:cBhvr>
                                    </p:animEffect>
                                    <p:anim calcmode="lin" valueType="num">
                                      <p:cBhvr>
                                        <p:cTn id="56" dur="683"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7" dur="249"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8" dur="249" tmFilter="0, 0; 0.125,0.2665; 0.25,0.4; 0.375,0.465; 0.5,0.5;  0.625,0.535; 0.75,0.6; 0.875,0.7335; 1,1">
                                          <p:stCondLst>
                                            <p:cond delay="249"/>
                                          </p:stCondLst>
                                        </p:cTn>
                                        <p:tgtEl>
                                          <p:spTgt spid="14"/>
                                        </p:tgtEl>
                                        <p:attrNameLst>
                                          <p:attrName>ppt_y</p:attrName>
                                        </p:attrNameLst>
                                      </p:cBhvr>
                                      <p:tavLst>
                                        <p:tav tm="0" fmla="#ppt_y-sin(pi*$)/9">
                                          <p:val>
                                            <p:fltVal val="0"/>
                                          </p:val>
                                        </p:tav>
                                        <p:tav tm="100000">
                                          <p:val>
                                            <p:fltVal val="1"/>
                                          </p:val>
                                        </p:tav>
                                      </p:tavLst>
                                    </p:anim>
                                    <p:anim calcmode="lin" valueType="num">
                                      <p:cBhvr>
                                        <p:cTn id="59" dur="124" tmFilter="0, 0; 0.125,0.2665; 0.25,0.4; 0.375,0.465; 0.5,0.5;  0.625,0.535; 0.75,0.6; 0.875,0.7335; 1,1">
                                          <p:stCondLst>
                                            <p:cond delay="497"/>
                                          </p:stCondLst>
                                        </p:cTn>
                                        <p:tgtEl>
                                          <p:spTgt spid="14"/>
                                        </p:tgtEl>
                                        <p:attrNameLst>
                                          <p:attrName>ppt_y</p:attrName>
                                        </p:attrNameLst>
                                      </p:cBhvr>
                                      <p:tavLst>
                                        <p:tav tm="0" fmla="#ppt_y-sin(pi*$)/27">
                                          <p:val>
                                            <p:fltVal val="0"/>
                                          </p:val>
                                        </p:tav>
                                        <p:tav tm="100000">
                                          <p:val>
                                            <p:fltVal val="1"/>
                                          </p:val>
                                        </p:tav>
                                      </p:tavLst>
                                    </p:anim>
                                    <p:anim calcmode="lin" valueType="num">
                                      <p:cBhvr>
                                        <p:cTn id="60" dur="62" tmFilter="0, 0; 0.125,0.2665; 0.25,0.4; 0.375,0.465; 0.5,0.5;  0.625,0.535; 0.75,0.6; 0.875,0.7335; 1,1">
                                          <p:stCondLst>
                                            <p:cond delay="621"/>
                                          </p:stCondLst>
                                        </p:cTn>
                                        <p:tgtEl>
                                          <p:spTgt spid="14"/>
                                        </p:tgtEl>
                                        <p:attrNameLst>
                                          <p:attrName>ppt_y</p:attrName>
                                        </p:attrNameLst>
                                      </p:cBhvr>
                                      <p:tavLst>
                                        <p:tav tm="0" fmla="#ppt_y-sin(pi*$)/81">
                                          <p:val>
                                            <p:fltVal val="0"/>
                                          </p:val>
                                        </p:tav>
                                        <p:tav tm="100000">
                                          <p:val>
                                            <p:fltVal val="1"/>
                                          </p:val>
                                        </p:tav>
                                      </p:tavLst>
                                    </p:anim>
                                    <p:animScale>
                                      <p:cBhvr>
                                        <p:cTn id="61" dur="10">
                                          <p:stCondLst>
                                            <p:cond delay="244"/>
                                          </p:stCondLst>
                                        </p:cTn>
                                        <p:tgtEl>
                                          <p:spTgt spid="14"/>
                                        </p:tgtEl>
                                      </p:cBhvr>
                                      <p:to x="100000" y="60000"/>
                                    </p:animScale>
                                    <p:animScale>
                                      <p:cBhvr>
                                        <p:cTn id="62" dur="62" decel="50000">
                                          <p:stCondLst>
                                            <p:cond delay="254"/>
                                          </p:stCondLst>
                                        </p:cTn>
                                        <p:tgtEl>
                                          <p:spTgt spid="14"/>
                                        </p:tgtEl>
                                      </p:cBhvr>
                                      <p:to x="100000" y="100000"/>
                                    </p:animScale>
                                    <p:animScale>
                                      <p:cBhvr>
                                        <p:cTn id="63" dur="10">
                                          <p:stCondLst>
                                            <p:cond delay="492"/>
                                          </p:stCondLst>
                                        </p:cTn>
                                        <p:tgtEl>
                                          <p:spTgt spid="14"/>
                                        </p:tgtEl>
                                      </p:cBhvr>
                                      <p:to x="100000" y="80000"/>
                                    </p:animScale>
                                    <p:animScale>
                                      <p:cBhvr>
                                        <p:cTn id="64" dur="62" decel="50000">
                                          <p:stCondLst>
                                            <p:cond delay="502"/>
                                          </p:stCondLst>
                                        </p:cTn>
                                        <p:tgtEl>
                                          <p:spTgt spid="14"/>
                                        </p:tgtEl>
                                      </p:cBhvr>
                                      <p:to x="100000" y="100000"/>
                                    </p:animScale>
                                    <p:animScale>
                                      <p:cBhvr>
                                        <p:cTn id="65" dur="10">
                                          <p:stCondLst>
                                            <p:cond delay="616"/>
                                          </p:stCondLst>
                                        </p:cTn>
                                        <p:tgtEl>
                                          <p:spTgt spid="14"/>
                                        </p:tgtEl>
                                      </p:cBhvr>
                                      <p:to x="100000" y="90000"/>
                                    </p:animScale>
                                    <p:animScale>
                                      <p:cBhvr>
                                        <p:cTn id="66" dur="62" decel="50000">
                                          <p:stCondLst>
                                            <p:cond delay="625"/>
                                          </p:stCondLst>
                                        </p:cTn>
                                        <p:tgtEl>
                                          <p:spTgt spid="14"/>
                                        </p:tgtEl>
                                      </p:cBhvr>
                                      <p:to x="100000" y="100000"/>
                                    </p:animScale>
                                    <p:animScale>
                                      <p:cBhvr>
                                        <p:cTn id="67" dur="10">
                                          <p:stCondLst>
                                            <p:cond delay="678"/>
                                          </p:stCondLst>
                                        </p:cTn>
                                        <p:tgtEl>
                                          <p:spTgt spid="14"/>
                                        </p:tgtEl>
                                      </p:cBhvr>
                                      <p:to x="100000" y="95000"/>
                                    </p:animScale>
                                    <p:animScale>
                                      <p:cBhvr>
                                        <p:cTn id="68" dur="62" decel="50000">
                                          <p:stCondLst>
                                            <p:cond delay="688"/>
                                          </p:stCondLst>
                                        </p:cTn>
                                        <p:tgtEl>
                                          <p:spTgt spid="14"/>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1" presetClass="path" presetSubtype="0" accel="50000" decel="50000" fill="hold" grpId="1" nodeType="clickEffect">
                                  <p:stCondLst>
                                    <p:cond delay="0"/>
                                  </p:stCondLst>
                                  <p:childTnLst>
                                    <p:animMotion origin="layout" path="M 0 0 C 0.069 0 0.125 0.056 0.125 0.125 C 0.125 0.194 0.069 0.25 0 0.25 C -0.069 0.25 -0.125 0.194 -0.125 0.125 C -0.125 0.056 -0.069 0 0 0 Z" pathEditMode="relative" ptsTypes="">
                                      <p:cBhvr>
                                        <p:cTn id="72" dur="1000" fill="hold"/>
                                        <p:tgtEl>
                                          <p:spTgt spid="14"/>
                                        </p:tgtEl>
                                        <p:attrNameLst>
                                          <p:attrName>ppt_x</p:attrName>
                                          <p:attrName>ppt_y</p:attrName>
                                        </p:attrNameLst>
                                      </p:cBhvr>
                                    </p:animMotion>
                                  </p:childTnLst>
                                </p:cTn>
                              </p:par>
                            </p:childTnLst>
                          </p:cTn>
                        </p:par>
                      </p:childTnLst>
                    </p:cTn>
                  </p:par>
                  <p:par>
                    <p:cTn id="73" fill="hold">
                      <p:stCondLst>
                        <p:cond delay="indefinite"/>
                      </p:stCondLst>
                      <p:childTnLst>
                        <p:par>
                          <p:cTn id="74" fill="hold">
                            <p:stCondLst>
                              <p:cond delay="0"/>
                            </p:stCondLst>
                            <p:childTnLst>
                              <p:par>
                                <p:cTn id="75" presetID="2" presetClass="exit" presetSubtype="2" fill="hold" grpId="2" nodeType="clickEffect">
                                  <p:stCondLst>
                                    <p:cond delay="0"/>
                                  </p:stCondLst>
                                  <p:childTnLst>
                                    <p:anim calcmode="lin" valueType="num">
                                      <p:cBhvr additive="base">
                                        <p:cTn id="76" dur="500"/>
                                        <p:tgtEl>
                                          <p:spTgt spid="14"/>
                                        </p:tgtEl>
                                        <p:attrNameLst>
                                          <p:attrName>ppt_x</p:attrName>
                                        </p:attrNameLst>
                                      </p:cBhvr>
                                      <p:tavLst>
                                        <p:tav tm="0">
                                          <p:val>
                                            <p:strVal val="ppt_x"/>
                                          </p:val>
                                        </p:tav>
                                        <p:tav tm="100000">
                                          <p:val>
                                            <p:strVal val="1+ppt_w/2"/>
                                          </p:val>
                                        </p:tav>
                                      </p:tavLst>
                                    </p:anim>
                                    <p:anim calcmode="lin" valueType="num">
                                      <p:cBhvr additive="base">
                                        <p:cTn id="77" dur="500"/>
                                        <p:tgtEl>
                                          <p:spTgt spid="14"/>
                                        </p:tgtEl>
                                        <p:attrNameLst>
                                          <p:attrName>ppt_y</p:attrName>
                                        </p:attrNameLst>
                                      </p:cBhvr>
                                      <p:tavLst>
                                        <p:tav tm="0">
                                          <p:val>
                                            <p:strVal val="ppt_y"/>
                                          </p:val>
                                        </p:tav>
                                        <p:tav tm="100000">
                                          <p:val>
                                            <p:strVal val="ppt_y"/>
                                          </p:val>
                                        </p:tav>
                                      </p:tavLst>
                                    </p:anim>
                                    <p:set>
                                      <p:cBhvr>
                                        <p:cTn id="78" dur="1" fill="hold">
                                          <p:stCondLst>
                                            <p:cond delay="499"/>
                                          </p:stCondLst>
                                        </p:cTn>
                                        <p:tgtEl>
                                          <p:spTgt spid="14"/>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8">
                                            <p:txEl>
                                              <p:pRg st="0" end="0"/>
                                            </p:txEl>
                                          </p:spTgt>
                                        </p:tgtEl>
                                        <p:attrNameLst>
                                          <p:attrName>style.visibility</p:attrName>
                                        </p:attrNameLst>
                                      </p:cBhvr>
                                      <p:to>
                                        <p:strVal val="visible"/>
                                      </p:to>
                                    </p:set>
                                    <p:animEffect transition="in" filter="fade">
                                      <p:cBhvr>
                                        <p:cTn id="83" dur="500"/>
                                        <p:tgtEl>
                                          <p:spTgt spid="18">
                                            <p:txEl>
                                              <p:pRg st="0" end="0"/>
                                            </p:txEl>
                                          </p:spTgt>
                                        </p:tgtEl>
                                      </p:cBhvr>
                                    </p:animEffect>
                                    <p:anim calcmode="lin" valueType="num">
                                      <p:cBhvr>
                                        <p:cTn id="84"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85"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18">
                                            <p:txEl>
                                              <p:pRg st="1" end="1"/>
                                            </p:txEl>
                                          </p:spTgt>
                                        </p:tgtEl>
                                        <p:attrNameLst>
                                          <p:attrName>style.visibility</p:attrName>
                                        </p:attrNameLst>
                                      </p:cBhvr>
                                      <p:to>
                                        <p:strVal val="visible"/>
                                      </p:to>
                                    </p:set>
                                    <p:animEffect transition="in" filter="fade">
                                      <p:cBhvr>
                                        <p:cTn id="90" dur="500"/>
                                        <p:tgtEl>
                                          <p:spTgt spid="18">
                                            <p:txEl>
                                              <p:pRg st="1" end="1"/>
                                            </p:txEl>
                                          </p:spTgt>
                                        </p:tgtEl>
                                      </p:cBhvr>
                                    </p:animEffect>
                                    <p:anim calcmode="lin" valueType="num">
                                      <p:cBhvr>
                                        <p:cTn id="91"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92" dur="5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18">
                                            <p:txEl>
                                              <p:pRg st="2" end="2"/>
                                            </p:txEl>
                                          </p:spTgt>
                                        </p:tgtEl>
                                        <p:attrNameLst>
                                          <p:attrName>style.visibility</p:attrName>
                                        </p:attrNameLst>
                                      </p:cBhvr>
                                      <p:to>
                                        <p:strVal val="visible"/>
                                      </p:to>
                                    </p:set>
                                    <p:animEffect transition="in" filter="fade">
                                      <p:cBhvr>
                                        <p:cTn id="97" dur="500"/>
                                        <p:tgtEl>
                                          <p:spTgt spid="18">
                                            <p:txEl>
                                              <p:pRg st="2" end="2"/>
                                            </p:txEl>
                                          </p:spTgt>
                                        </p:tgtEl>
                                      </p:cBhvr>
                                    </p:animEffect>
                                    <p:anim calcmode="lin" valueType="num">
                                      <p:cBhvr>
                                        <p:cTn id="9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9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18">
                                            <p:txEl>
                                              <p:pRg st="3" end="3"/>
                                            </p:txEl>
                                          </p:spTgt>
                                        </p:tgtEl>
                                        <p:attrNameLst>
                                          <p:attrName>style.visibility</p:attrName>
                                        </p:attrNameLst>
                                      </p:cBhvr>
                                      <p:to>
                                        <p:strVal val="visible"/>
                                      </p:to>
                                    </p:set>
                                    <p:animEffect transition="in" filter="fade">
                                      <p:cBhvr>
                                        <p:cTn id="104" dur="500"/>
                                        <p:tgtEl>
                                          <p:spTgt spid="18">
                                            <p:txEl>
                                              <p:pRg st="3" end="3"/>
                                            </p:txEl>
                                          </p:spTgt>
                                        </p:tgtEl>
                                      </p:cBhvr>
                                    </p:animEffect>
                                    <p:anim calcmode="lin" valueType="num">
                                      <p:cBhvr>
                                        <p:cTn id="105"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1" grpId="0" animBg="1"/>
      <p:bldP spid="13" grpId="0" animBg="1"/>
      <p:bldP spid="14" grpId="0" animBg="1"/>
      <p:bldP spid="14" grpId="1" animBg="1"/>
      <p:bldP spid="14" grpId="2" animBg="1"/>
      <p:bldP spid="12" grpId="0"/>
      <p:bldP spid="16" grpId="0"/>
      <p:bldP spid="1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19050"/>
            <a:ext cx="9144000" cy="3371850"/>
          </a:xfrm>
          <a:prstGeom prst="rect">
            <a:avLst/>
          </a:prstGeom>
        </p:spPr>
      </p:pic>
      <p:sp>
        <p:nvSpPr>
          <p:cNvPr id="5" name="Rectangle 4"/>
          <p:cNvSpPr/>
          <p:nvPr/>
        </p:nvSpPr>
        <p:spPr>
          <a:xfrm>
            <a:off x="19050" y="3441680"/>
            <a:ext cx="9124950" cy="3416320"/>
          </a:xfrm>
          <a:prstGeom prst="rect">
            <a:avLst/>
          </a:prstGeom>
        </p:spPr>
        <p:txBody>
          <a:bodyPr wrap="square">
            <a:spAutoFit/>
          </a:bodyPr>
          <a:lstStyle/>
          <a:p>
            <a:pPr marL="342900" indent="-342900">
              <a:buFont typeface="Wingdings" panose="05000000000000000000" pitchFamily="2" charset="2"/>
              <a:buChar char="§"/>
            </a:pPr>
            <a:r>
              <a:rPr lang="en-US" dirty="0">
                <a:solidFill>
                  <a:srgbClr val="000000"/>
                </a:solidFill>
              </a:rPr>
              <a:t>four to eight times as likely to be drugged with Ritalin and other </a:t>
            </a:r>
            <a:r>
              <a:rPr lang="en-US" dirty="0" smtClean="0">
                <a:solidFill>
                  <a:srgbClr val="000000"/>
                </a:solidFill>
              </a:rPr>
              <a:t>stimulants, </a:t>
            </a:r>
            <a:r>
              <a:rPr lang="en-US" dirty="0">
                <a:solidFill>
                  <a:srgbClr val="000000"/>
                </a:solidFill>
              </a:rPr>
              <a:t>which pediatrician Leonard Sax, calls “academic steroids.”</a:t>
            </a:r>
          </a:p>
          <a:p>
            <a:pPr marL="342900" indent="-342900">
              <a:buFont typeface="Wingdings" panose="05000000000000000000" pitchFamily="2" charset="2"/>
              <a:buChar char="§"/>
            </a:pPr>
            <a:r>
              <a:rPr lang="en-US" dirty="0">
                <a:solidFill>
                  <a:srgbClr val="000000"/>
                </a:solidFill>
              </a:rPr>
              <a:t>reading much more poorly than are other students.</a:t>
            </a:r>
          </a:p>
          <a:p>
            <a:pPr marL="342900" indent="-342900">
              <a:buFont typeface="Wingdings" panose="05000000000000000000" pitchFamily="2" charset="2"/>
              <a:buChar char="§"/>
            </a:pPr>
            <a:r>
              <a:rPr lang="en-US" dirty="0">
                <a:solidFill>
                  <a:srgbClr val="000000"/>
                </a:solidFill>
              </a:rPr>
              <a:t>three times as likely to commit suicide.</a:t>
            </a:r>
          </a:p>
          <a:p>
            <a:pPr marL="342900" indent="-342900">
              <a:buFont typeface="Wingdings" panose="05000000000000000000" pitchFamily="2" charset="2"/>
              <a:buChar char="§"/>
            </a:pPr>
            <a:r>
              <a:rPr lang="en-US" dirty="0">
                <a:solidFill>
                  <a:srgbClr val="000000"/>
                </a:solidFill>
              </a:rPr>
              <a:t>2 1/2 times as likely to drop out of high school.</a:t>
            </a:r>
          </a:p>
          <a:p>
            <a:pPr marL="342900" indent="-342900">
              <a:buFont typeface="Wingdings" panose="05000000000000000000" pitchFamily="2" charset="2"/>
              <a:buChar char="§"/>
            </a:pPr>
            <a:r>
              <a:rPr lang="en-US" dirty="0">
                <a:solidFill>
                  <a:srgbClr val="000000"/>
                </a:solidFill>
              </a:rPr>
              <a:t>severely underrepresented in college and even more so among college graduates, thereby locking them out of today’s, let alone tomorrow’s professional-level jobs.</a:t>
            </a:r>
          </a:p>
        </p:txBody>
      </p:sp>
    </p:spTree>
    <p:extLst>
      <p:ext uri="{BB962C8B-B14F-4D97-AF65-F5344CB8AC3E}">
        <p14:creationId xmlns:p14="http://schemas.microsoft.com/office/powerpoint/2010/main" xmlns="" val="264726434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dirty="0" smtClean="0">
                <a:latin typeface="Arial Black" panose="020B0A04020102020204" pitchFamily="34" charset="0"/>
              </a:rPr>
              <a:t>DOES NOT MEAN:</a:t>
            </a:r>
            <a:endParaRPr lang="en-US" dirty="0">
              <a:latin typeface="Arial Black" panose="020B0A04020102020204" pitchFamily="34" charset="0"/>
            </a:endParaRPr>
          </a:p>
        </p:txBody>
      </p:sp>
      <p:sp>
        <p:nvSpPr>
          <p:cNvPr id="3" name="Content Placeholder 2"/>
          <p:cNvSpPr>
            <a:spLocks noGrp="1"/>
          </p:cNvSpPr>
          <p:nvPr>
            <p:ph idx="1"/>
          </p:nvPr>
        </p:nvSpPr>
        <p:spPr>
          <a:xfrm>
            <a:off x="990600" y="685800"/>
            <a:ext cx="7772400" cy="1676400"/>
          </a:xfrm>
        </p:spPr>
        <p:txBody>
          <a:bodyPr/>
          <a:lstStyle/>
          <a:p>
            <a:r>
              <a:rPr lang="en-US" dirty="0" smtClean="0">
                <a:latin typeface="Arial" panose="020B0604020202020204" pitchFamily="34" charset="0"/>
                <a:cs typeface="Arial" panose="020B0604020202020204" pitchFamily="34" charset="0"/>
              </a:rPr>
              <a:t>Let boys get away with bad behavior</a:t>
            </a:r>
          </a:p>
          <a:p>
            <a:r>
              <a:rPr lang="en-US" dirty="0" smtClean="0">
                <a:latin typeface="Arial" panose="020B0604020202020204" pitchFamily="34" charset="0"/>
                <a:cs typeface="Arial" panose="020B0604020202020204" pitchFamily="34" charset="0"/>
              </a:rPr>
              <a:t>Boys can’t sit still</a:t>
            </a:r>
          </a:p>
          <a:p>
            <a:r>
              <a:rPr lang="en-US" dirty="0" smtClean="0">
                <a:latin typeface="Arial" panose="020B0604020202020204" pitchFamily="34" charset="0"/>
                <a:cs typeface="Arial" panose="020B0604020202020204" pitchFamily="34" charset="0"/>
              </a:rPr>
              <a:t>Boys shouldn’t be disciplined</a:t>
            </a:r>
            <a:endParaRPr lang="en-US" dirty="0">
              <a:latin typeface="Arial" panose="020B0604020202020204" pitchFamily="34" charset="0"/>
              <a:cs typeface="Arial" panose="020B0604020202020204" pitchFamily="34" charset="0"/>
            </a:endParaRPr>
          </a:p>
        </p:txBody>
      </p:sp>
      <p:sp>
        <p:nvSpPr>
          <p:cNvPr id="4" name="Title 1"/>
          <p:cNvSpPr txBox="1">
            <a:spLocks/>
          </p:cNvSpPr>
          <p:nvPr/>
        </p:nvSpPr>
        <p:spPr bwMode="auto">
          <a:xfrm>
            <a:off x="152400" y="1981200"/>
            <a:ext cx="8877300" cy="4572000"/>
          </a:xfrm>
          <a:prstGeom prst="rect">
            <a:avLst/>
          </a:prstGeom>
          <a:solidFill>
            <a:srgbClr val="002060"/>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a:lstStyle>
          <a:p>
            <a:r>
              <a:rPr lang="en-US" kern="0" dirty="0" smtClean="0">
                <a:solidFill>
                  <a:srgbClr val="FFFFFF"/>
                </a:solidFill>
                <a:latin typeface="Arial Black" panose="020B0A04020102020204" pitchFamily="34" charset="0"/>
              </a:rPr>
              <a:t>But:</a:t>
            </a:r>
          </a:p>
          <a:p>
            <a:pPr marL="571500" indent="-571500" algn="l">
              <a:buFont typeface="Wingdings" panose="05000000000000000000" pitchFamily="2" charset="2"/>
              <a:buChar char="§"/>
            </a:pPr>
            <a:r>
              <a:rPr lang="en-US" sz="2800" kern="0" dirty="0" smtClean="0">
                <a:solidFill>
                  <a:srgbClr val="FFFFFF"/>
                </a:solidFill>
                <a:latin typeface="Arial Black" panose="020B0A04020102020204" pitchFamily="34" charset="0"/>
              </a:rPr>
              <a:t>Girls are girls, and boys are boys</a:t>
            </a:r>
          </a:p>
          <a:p>
            <a:pPr marL="571500" indent="-571500" algn="l">
              <a:buFont typeface="Wingdings" panose="05000000000000000000" pitchFamily="2" charset="2"/>
              <a:buChar char="§"/>
            </a:pPr>
            <a:r>
              <a:rPr lang="en-US" sz="2800" kern="0" dirty="0" smtClean="0">
                <a:solidFill>
                  <a:srgbClr val="FFFFFF"/>
                </a:solidFill>
                <a:latin typeface="Arial Black" panose="020B0A04020102020204" pitchFamily="34" charset="0"/>
              </a:rPr>
              <a:t>Both need parenting, raising, &amp; training</a:t>
            </a:r>
          </a:p>
          <a:p>
            <a:pPr marL="571500" indent="-571500" algn="l">
              <a:buFont typeface="Wingdings" panose="05000000000000000000" pitchFamily="2" charset="2"/>
              <a:buChar char="§"/>
            </a:pPr>
            <a:r>
              <a:rPr lang="en-US" sz="2800" kern="0" dirty="0" smtClean="0">
                <a:solidFill>
                  <a:srgbClr val="FFFFFF"/>
                </a:solidFill>
                <a:latin typeface="Arial Black" panose="020B0A04020102020204" pitchFamily="34" charset="0"/>
              </a:rPr>
              <a:t>Pr.22.6</a:t>
            </a:r>
          </a:p>
          <a:p>
            <a:pPr marL="571500" indent="-571500" algn="l">
              <a:buFont typeface="Wingdings" panose="05000000000000000000" pitchFamily="2" charset="2"/>
              <a:buChar char="§"/>
            </a:pPr>
            <a:r>
              <a:rPr lang="en-US" sz="2800" kern="0" dirty="0" smtClean="0">
                <a:solidFill>
                  <a:srgbClr val="FFFFFF"/>
                </a:solidFill>
                <a:latin typeface="Arial Black" panose="020B0A04020102020204" pitchFamily="34" charset="0"/>
              </a:rPr>
              <a:t>Little boys will not stay little boys. Let’s help them grow to be godly young men.</a:t>
            </a:r>
          </a:p>
          <a:p>
            <a:pPr marL="571500" indent="-571500" algn="l">
              <a:buFont typeface="Wingdings" panose="05000000000000000000" pitchFamily="2" charset="2"/>
              <a:buChar char="§"/>
            </a:pPr>
            <a:r>
              <a:rPr lang="en-US" sz="2800" kern="0" dirty="0" smtClean="0">
                <a:solidFill>
                  <a:srgbClr val="FFFFFF"/>
                </a:solidFill>
                <a:latin typeface="Arial Black" panose="020B0A04020102020204" pitchFamily="34" charset="0"/>
              </a:rPr>
              <a:t>Little girls will not stay little girls. Let’s help them grow to be godly young women.</a:t>
            </a:r>
            <a:endParaRPr lang="en-US" sz="800" kern="0" dirty="0" smtClean="0">
              <a:solidFill>
                <a:srgbClr val="FFFFFF"/>
              </a:solidFill>
              <a:latin typeface="Arial Black" panose="020B0A04020102020204" pitchFamily="34" charset="0"/>
            </a:endParaRPr>
          </a:p>
          <a:p>
            <a:pPr marL="571500" indent="-571500" algn="l">
              <a:buFont typeface="Wingdings" panose="05000000000000000000" pitchFamily="2" charset="2"/>
              <a:buChar char="§"/>
            </a:pPr>
            <a:endParaRPr lang="en-US" sz="800" kern="0"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xmlns="" val="4259617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additive="base">
                                        <p:cTn id="35"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bwMode="auto">
          <a:xfrm>
            <a:off x="552450" y="0"/>
            <a:ext cx="859155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71500" indent="-571500">
              <a:buFont typeface="Arial" panose="020B0604020202020204" pitchFamily="34" charset="0"/>
              <a:buChar char="•"/>
            </a:pPr>
            <a:r>
              <a:rPr lang="en-US" sz="2300" b="1" dirty="0" smtClean="0">
                <a:solidFill>
                  <a:srgbClr val="FFFFFF"/>
                </a:solidFill>
                <a:latin typeface="Calibri" panose="020F0502020204030204" pitchFamily="34" charset="0"/>
              </a:rPr>
              <a:t>Therefore </a:t>
            </a:r>
            <a:r>
              <a:rPr lang="en-US" sz="2300" b="1" dirty="0">
                <a:solidFill>
                  <a:srgbClr val="FFFFFF"/>
                </a:solidFill>
                <a:latin typeface="Calibri" panose="020F0502020204030204" pitchFamily="34" charset="0"/>
              </a:rPr>
              <a:t>a man shall leave his father and his mother and hold fast to his wife, and they shall become one flesh</a:t>
            </a:r>
            <a:r>
              <a:rPr lang="en-US" sz="2300" b="1" dirty="0" smtClean="0">
                <a:solidFill>
                  <a:srgbClr val="FFFFFF"/>
                </a:solidFill>
                <a:latin typeface="Calibri" panose="020F0502020204030204" pitchFamily="34" charset="0"/>
              </a:rPr>
              <a:t>.   </a:t>
            </a:r>
            <a:r>
              <a:rPr lang="en-US" sz="2300" b="1" dirty="0" smtClean="0">
                <a:solidFill>
                  <a:srgbClr val="FFFF00"/>
                </a:solidFill>
                <a:latin typeface="Calibri" panose="020F0502020204030204" pitchFamily="34" charset="0"/>
              </a:rPr>
              <a:t>Gen. 2.24 </a:t>
            </a:r>
            <a:r>
              <a:rPr lang="en-US" sz="2300" b="1" dirty="0" err="1" smtClean="0">
                <a:solidFill>
                  <a:srgbClr val="FFFF00"/>
                </a:solidFill>
                <a:latin typeface="Calibri" panose="020F0502020204030204" pitchFamily="34" charset="0"/>
              </a:rPr>
              <a:t>esv</a:t>
            </a:r>
            <a:endParaRPr lang="en-US" sz="2300" b="1" dirty="0" smtClean="0">
              <a:solidFill>
                <a:srgbClr val="FFFF00"/>
              </a:solidFill>
              <a:latin typeface="Calibri" panose="020F0502020204030204" pitchFamily="34" charset="0"/>
            </a:endParaRPr>
          </a:p>
          <a:p>
            <a:pPr marL="571500" indent="-571500">
              <a:buFont typeface="Arial" panose="020B0604020202020204" pitchFamily="34" charset="0"/>
              <a:buChar char="•"/>
            </a:pPr>
            <a:r>
              <a:rPr lang="en-US" sz="2300" b="1" dirty="0" smtClean="0">
                <a:solidFill>
                  <a:srgbClr val="FFFFFF"/>
                </a:solidFill>
                <a:latin typeface="Calibri" panose="020F0502020204030204" pitchFamily="34" charset="0"/>
              </a:rPr>
              <a:t>You </a:t>
            </a:r>
            <a:r>
              <a:rPr lang="en-US" sz="2300" b="1" dirty="0">
                <a:solidFill>
                  <a:srgbClr val="FFFFFF"/>
                </a:solidFill>
                <a:latin typeface="Calibri" panose="020F0502020204030204" pitchFamily="34" charset="0"/>
              </a:rPr>
              <a:t>shall love the L</a:t>
            </a:r>
            <a:r>
              <a:rPr lang="en-US" sz="2000" b="1" dirty="0">
                <a:solidFill>
                  <a:srgbClr val="FFFFFF"/>
                </a:solidFill>
                <a:latin typeface="Calibri" panose="020F0502020204030204" pitchFamily="34" charset="0"/>
              </a:rPr>
              <a:t>ORD</a:t>
            </a:r>
            <a:r>
              <a:rPr lang="en-US" sz="2300" b="1" dirty="0">
                <a:solidFill>
                  <a:srgbClr val="FFFFFF"/>
                </a:solidFill>
                <a:latin typeface="Calibri" panose="020F0502020204030204" pitchFamily="34" charset="0"/>
              </a:rPr>
              <a:t> your God with all your heart and with all your soul and with all your </a:t>
            </a:r>
            <a:r>
              <a:rPr lang="en-US" sz="2300" b="1" dirty="0" smtClean="0">
                <a:solidFill>
                  <a:srgbClr val="FFFFFF"/>
                </a:solidFill>
                <a:latin typeface="Calibri" panose="020F0502020204030204" pitchFamily="34" charset="0"/>
              </a:rPr>
              <a:t>might. And </a:t>
            </a:r>
            <a:r>
              <a:rPr lang="en-US" sz="2300" b="1" dirty="0">
                <a:solidFill>
                  <a:srgbClr val="FFFFFF"/>
                </a:solidFill>
                <a:latin typeface="Calibri" panose="020F0502020204030204" pitchFamily="34" charset="0"/>
              </a:rPr>
              <a:t>these words that I command you today shall be on your </a:t>
            </a:r>
            <a:r>
              <a:rPr lang="en-US" sz="2300" b="1" dirty="0" smtClean="0">
                <a:solidFill>
                  <a:srgbClr val="FFFFFF"/>
                </a:solidFill>
                <a:latin typeface="Calibri" panose="020F0502020204030204" pitchFamily="34" charset="0"/>
              </a:rPr>
              <a:t>heart. You </a:t>
            </a:r>
            <a:r>
              <a:rPr lang="en-US" sz="2300" b="1" dirty="0">
                <a:solidFill>
                  <a:srgbClr val="FFFFFF"/>
                </a:solidFill>
                <a:latin typeface="Calibri" panose="020F0502020204030204" pitchFamily="34" charset="0"/>
              </a:rPr>
              <a:t>shall teach them diligently to your children, and shall talk of them when you sit in your house, and when you walk by the way, and when you lie down, and when you rise</a:t>
            </a:r>
            <a:r>
              <a:rPr lang="en-US" sz="2300" b="1" dirty="0" smtClean="0">
                <a:solidFill>
                  <a:srgbClr val="FFFFFF"/>
                </a:solidFill>
                <a:latin typeface="Calibri" panose="020F0502020204030204" pitchFamily="34" charset="0"/>
              </a:rPr>
              <a:t>.                            </a:t>
            </a:r>
            <a:r>
              <a:rPr lang="en-US" sz="2300" b="1" dirty="0" smtClean="0">
                <a:solidFill>
                  <a:srgbClr val="FFFF00"/>
                </a:solidFill>
                <a:latin typeface="Calibri" panose="020F0502020204030204" pitchFamily="34" charset="0"/>
              </a:rPr>
              <a:t>Deut. 6.5-6 </a:t>
            </a:r>
            <a:r>
              <a:rPr lang="en-US" sz="2300" b="1" dirty="0" err="1" smtClean="0">
                <a:solidFill>
                  <a:srgbClr val="FFFF00"/>
                </a:solidFill>
                <a:latin typeface="Calibri" panose="020F0502020204030204" pitchFamily="34" charset="0"/>
              </a:rPr>
              <a:t>esv</a:t>
            </a:r>
            <a:endParaRPr lang="en-US" sz="2300" b="1" dirty="0" smtClean="0">
              <a:solidFill>
                <a:srgbClr val="FFFF00"/>
              </a:solidFill>
              <a:latin typeface="Calibri" panose="020F0502020204030204" pitchFamily="34" charset="0"/>
            </a:endParaRPr>
          </a:p>
          <a:p>
            <a:pPr marL="571500" indent="-571500">
              <a:buFont typeface="Arial" panose="020B0604020202020204" pitchFamily="34" charset="0"/>
              <a:buChar char="•"/>
            </a:pPr>
            <a:r>
              <a:rPr lang="en-US" sz="2300" b="1" dirty="0">
                <a:solidFill>
                  <a:srgbClr val="FFFFFF"/>
                </a:solidFill>
                <a:latin typeface="Calibri" panose="020F0502020204030204" pitchFamily="34" charset="0"/>
              </a:rPr>
              <a:t>The rod and reproof give wisdom, </a:t>
            </a:r>
            <a:r>
              <a:rPr lang="en-US" sz="2300" b="1" dirty="0" smtClean="0">
                <a:solidFill>
                  <a:srgbClr val="FFFFFF"/>
                </a:solidFill>
                <a:latin typeface="Calibri" panose="020F0502020204030204" pitchFamily="34" charset="0"/>
              </a:rPr>
              <a:t>But </a:t>
            </a:r>
            <a:r>
              <a:rPr lang="en-US" sz="2300" b="1" dirty="0">
                <a:solidFill>
                  <a:srgbClr val="FFFFFF"/>
                </a:solidFill>
                <a:latin typeface="Calibri" panose="020F0502020204030204" pitchFamily="34" charset="0"/>
              </a:rPr>
              <a:t>a child who gets his own way brings shame to his mother</a:t>
            </a:r>
            <a:r>
              <a:rPr lang="en-US" sz="2300" b="1" dirty="0" smtClean="0">
                <a:solidFill>
                  <a:srgbClr val="FFFFFF"/>
                </a:solidFill>
                <a:latin typeface="Calibri" panose="020F0502020204030204" pitchFamily="34" charset="0"/>
              </a:rPr>
              <a:t>.                           </a:t>
            </a:r>
            <a:r>
              <a:rPr lang="en-US" sz="2300" b="1" dirty="0" smtClean="0">
                <a:solidFill>
                  <a:srgbClr val="FFFF00"/>
                </a:solidFill>
                <a:latin typeface="Calibri" panose="020F0502020204030204" pitchFamily="34" charset="0"/>
              </a:rPr>
              <a:t>Prov. 29.15 </a:t>
            </a:r>
            <a:r>
              <a:rPr lang="en-US" sz="2300" b="1" dirty="0" err="1" smtClean="0">
                <a:solidFill>
                  <a:srgbClr val="FFFF00"/>
                </a:solidFill>
                <a:latin typeface="Calibri" panose="020F0502020204030204" pitchFamily="34" charset="0"/>
              </a:rPr>
              <a:t>nasb</a:t>
            </a:r>
            <a:endParaRPr lang="en-US" sz="2300" b="1" dirty="0" smtClean="0">
              <a:solidFill>
                <a:srgbClr val="FFFF00"/>
              </a:solidFill>
              <a:latin typeface="Calibri" panose="020F0502020204030204" pitchFamily="34" charset="0"/>
            </a:endParaRPr>
          </a:p>
          <a:p>
            <a:pPr marL="571500" indent="-571500">
              <a:buFont typeface="Arial" panose="020B0604020202020204" pitchFamily="34" charset="0"/>
              <a:buChar char="•"/>
            </a:pPr>
            <a:r>
              <a:rPr lang="en-US" sz="2300" b="1" dirty="0" smtClean="0">
                <a:solidFill>
                  <a:srgbClr val="FFFFFF"/>
                </a:solidFill>
                <a:latin typeface="Calibri" panose="020F0502020204030204" pitchFamily="34" charset="0"/>
              </a:rPr>
              <a:t>Correct </a:t>
            </a:r>
            <a:r>
              <a:rPr lang="en-US" sz="2300" b="1" dirty="0">
                <a:solidFill>
                  <a:srgbClr val="FFFFFF"/>
                </a:solidFill>
                <a:latin typeface="Calibri" panose="020F0502020204030204" pitchFamily="34" charset="0"/>
              </a:rPr>
              <a:t>your son, and he will give you comfort</a:t>
            </a:r>
            <a:r>
              <a:rPr lang="en-US" sz="2300" b="1" dirty="0" smtClean="0">
                <a:solidFill>
                  <a:srgbClr val="FFFFFF"/>
                </a:solidFill>
                <a:latin typeface="Calibri" panose="020F0502020204030204" pitchFamily="34" charset="0"/>
              </a:rPr>
              <a:t>; </a:t>
            </a:r>
            <a:r>
              <a:rPr lang="en-US" sz="2300" b="1" dirty="0">
                <a:solidFill>
                  <a:srgbClr val="FFFFFF"/>
                </a:solidFill>
                <a:latin typeface="Calibri" panose="020F0502020204030204" pitchFamily="34" charset="0"/>
              </a:rPr>
              <a:t>he will also delight your </a:t>
            </a:r>
            <a:r>
              <a:rPr lang="en-US" sz="2300" b="1" dirty="0" smtClean="0">
                <a:solidFill>
                  <a:srgbClr val="FFFFFF"/>
                </a:solidFill>
                <a:latin typeface="Calibri" panose="020F0502020204030204" pitchFamily="34" charset="0"/>
              </a:rPr>
              <a:t>soul.                                                      </a:t>
            </a:r>
            <a:r>
              <a:rPr lang="en-US" sz="2300" b="1" dirty="0" smtClean="0">
                <a:solidFill>
                  <a:srgbClr val="FFFF00"/>
                </a:solidFill>
                <a:latin typeface="Calibri" panose="020F0502020204030204" pitchFamily="34" charset="0"/>
              </a:rPr>
              <a:t>Prov</a:t>
            </a:r>
            <a:r>
              <a:rPr lang="en-US" sz="2300" b="1" dirty="0">
                <a:solidFill>
                  <a:srgbClr val="FFFF00"/>
                </a:solidFill>
                <a:latin typeface="Calibri" panose="020F0502020204030204" pitchFamily="34" charset="0"/>
              </a:rPr>
              <a:t>. 29.17 </a:t>
            </a:r>
            <a:r>
              <a:rPr lang="en-US" sz="2300" b="1" dirty="0" err="1" smtClean="0">
                <a:solidFill>
                  <a:srgbClr val="FFFF00"/>
                </a:solidFill>
                <a:latin typeface="Calibri" panose="020F0502020204030204" pitchFamily="34" charset="0"/>
              </a:rPr>
              <a:t>nasb</a:t>
            </a:r>
            <a:endParaRPr lang="en-US" sz="2300" b="1" dirty="0" smtClean="0">
              <a:solidFill>
                <a:srgbClr val="FFFF00"/>
              </a:solidFill>
              <a:latin typeface="Calibri" panose="020F0502020204030204" pitchFamily="34" charset="0"/>
            </a:endParaRPr>
          </a:p>
          <a:p>
            <a:pPr marL="571500" indent="-571500">
              <a:buFont typeface="Arial" panose="020B0604020202020204" pitchFamily="34" charset="0"/>
              <a:buChar char="•"/>
            </a:pPr>
            <a:r>
              <a:rPr lang="en-US" sz="2300" b="1" dirty="0" smtClean="0">
                <a:solidFill>
                  <a:srgbClr val="FFFFFF"/>
                </a:solidFill>
                <a:latin typeface="Calibri" panose="020F0502020204030204" pitchFamily="34" charset="0"/>
              </a:rPr>
              <a:t>Train up a child in the way he should go, Even when he is old, he will not depart from it.                                                </a:t>
            </a:r>
            <a:r>
              <a:rPr lang="en-US" sz="2300" b="1" dirty="0" smtClean="0">
                <a:solidFill>
                  <a:srgbClr val="FFFF00"/>
                </a:solidFill>
                <a:latin typeface="Calibri" panose="020F0502020204030204" pitchFamily="34" charset="0"/>
              </a:rPr>
              <a:t>Prov. 22.6 </a:t>
            </a:r>
            <a:r>
              <a:rPr lang="en-US" sz="2300" b="1" dirty="0" err="1" smtClean="0">
                <a:solidFill>
                  <a:srgbClr val="FFFF00"/>
                </a:solidFill>
                <a:latin typeface="Calibri" panose="020F0502020204030204" pitchFamily="34" charset="0"/>
              </a:rPr>
              <a:t>esv</a:t>
            </a:r>
            <a:endParaRPr lang="en-US" sz="2300" b="1" dirty="0" smtClean="0">
              <a:solidFill>
                <a:srgbClr val="FFFF00"/>
              </a:solidFill>
              <a:latin typeface="Calibri" panose="020F0502020204030204" pitchFamily="34" charset="0"/>
            </a:endParaRPr>
          </a:p>
          <a:p>
            <a:pPr marL="571500" indent="-571500">
              <a:buFont typeface="Arial" panose="020B0604020202020204" pitchFamily="34" charset="0"/>
              <a:buChar char="•"/>
            </a:pPr>
            <a:r>
              <a:rPr lang="en-US" sz="2300" b="1" dirty="0" smtClean="0">
                <a:solidFill>
                  <a:srgbClr val="FFFFFF"/>
                </a:solidFill>
                <a:latin typeface="Calibri" panose="020F0502020204030204" pitchFamily="34" charset="0"/>
              </a:rPr>
              <a:t>Older women… teach what is good …train </a:t>
            </a:r>
            <a:r>
              <a:rPr lang="en-US" sz="2300" b="1" dirty="0">
                <a:solidFill>
                  <a:srgbClr val="FFFFFF"/>
                </a:solidFill>
                <a:latin typeface="Calibri" panose="020F0502020204030204" pitchFamily="34" charset="0"/>
              </a:rPr>
              <a:t>the young women to love their husbands and </a:t>
            </a:r>
            <a:r>
              <a:rPr lang="en-US" sz="2300" b="1" dirty="0" smtClean="0">
                <a:solidFill>
                  <a:srgbClr val="FFFFFF"/>
                </a:solidFill>
                <a:latin typeface="Calibri" panose="020F0502020204030204" pitchFamily="34" charset="0"/>
              </a:rPr>
              <a:t>children… </a:t>
            </a:r>
            <a:r>
              <a:rPr lang="en-US" sz="2300" b="1" dirty="0">
                <a:solidFill>
                  <a:srgbClr val="FFFFFF"/>
                </a:solidFill>
                <a:latin typeface="Calibri" panose="020F0502020204030204" pitchFamily="34" charset="0"/>
              </a:rPr>
              <a:t>working at </a:t>
            </a:r>
            <a:r>
              <a:rPr lang="en-US" sz="2300" b="1" dirty="0" err="1" smtClean="0">
                <a:solidFill>
                  <a:srgbClr val="FFFFFF"/>
                </a:solidFill>
                <a:latin typeface="Calibri" panose="020F0502020204030204" pitchFamily="34" charset="0"/>
              </a:rPr>
              <a:t>ome</a:t>
            </a:r>
            <a:r>
              <a:rPr lang="en-US" sz="2300" b="1" dirty="0" smtClean="0">
                <a:solidFill>
                  <a:srgbClr val="FFFFFF"/>
                </a:solidFill>
                <a:latin typeface="Calibri" panose="020F0502020204030204" pitchFamily="34" charset="0"/>
              </a:rPr>
              <a:t>…submissive </a:t>
            </a:r>
            <a:r>
              <a:rPr lang="en-US" sz="2300" b="1" dirty="0">
                <a:solidFill>
                  <a:srgbClr val="FFFFFF"/>
                </a:solidFill>
                <a:latin typeface="Calibri" panose="020F0502020204030204" pitchFamily="34" charset="0"/>
              </a:rPr>
              <a:t>to their own </a:t>
            </a:r>
            <a:r>
              <a:rPr lang="en-US" sz="2300" b="1" dirty="0" smtClean="0">
                <a:solidFill>
                  <a:srgbClr val="FFFFFF"/>
                </a:solidFill>
                <a:latin typeface="Calibri" panose="020F0502020204030204" pitchFamily="34" charset="0"/>
              </a:rPr>
              <a:t>husbands                                                </a:t>
            </a:r>
            <a:r>
              <a:rPr lang="en-US" sz="2300" b="1" dirty="0" smtClean="0">
                <a:solidFill>
                  <a:srgbClr val="FFFF00"/>
                </a:solidFill>
                <a:latin typeface="Calibri" panose="020F0502020204030204" pitchFamily="34" charset="0"/>
              </a:rPr>
              <a:t>Titus 2.4-5 </a:t>
            </a:r>
            <a:r>
              <a:rPr lang="en-US" sz="2300" b="1" dirty="0" err="1" smtClean="0">
                <a:solidFill>
                  <a:srgbClr val="FFFF00"/>
                </a:solidFill>
                <a:latin typeface="Calibri" panose="020F0502020204030204" pitchFamily="34" charset="0"/>
              </a:rPr>
              <a:t>esv</a:t>
            </a:r>
            <a:r>
              <a:rPr lang="en-US" sz="2300" b="1" dirty="0" smtClean="0">
                <a:solidFill>
                  <a:srgbClr val="FFFF00"/>
                </a:solidFill>
                <a:latin typeface="Calibri" panose="020F0502020204030204" pitchFamily="34" charset="0"/>
              </a:rPr>
              <a:t> </a:t>
            </a:r>
          </a:p>
          <a:p>
            <a:pPr marL="571500" indent="-571500">
              <a:buFont typeface="Arial" panose="020B0604020202020204" pitchFamily="34" charset="0"/>
              <a:buChar char="•"/>
            </a:pPr>
            <a:r>
              <a:rPr lang="en-US" sz="2300" b="1" dirty="0" smtClean="0">
                <a:solidFill>
                  <a:srgbClr val="FFFFFF"/>
                </a:solidFill>
                <a:latin typeface="Calibri" panose="020F0502020204030204" pitchFamily="34" charset="0"/>
              </a:rPr>
              <a:t>Fathers, do not provoke your children to anger, but bring </a:t>
            </a:r>
            <a:r>
              <a:rPr lang="en-US" sz="2300" b="1" dirty="0">
                <a:solidFill>
                  <a:srgbClr val="FFFFFF"/>
                </a:solidFill>
                <a:latin typeface="Calibri" panose="020F0502020204030204" pitchFamily="34" charset="0"/>
              </a:rPr>
              <a:t>them up in the discipline and instruction of the Lord</a:t>
            </a:r>
            <a:r>
              <a:rPr lang="en-US" sz="2300" b="1" dirty="0" smtClean="0">
                <a:solidFill>
                  <a:srgbClr val="FFFFFF"/>
                </a:solidFill>
                <a:latin typeface="Calibri" panose="020F0502020204030204" pitchFamily="34" charset="0"/>
              </a:rPr>
              <a:t>.         </a:t>
            </a:r>
            <a:r>
              <a:rPr lang="en-US" sz="2300" b="1" dirty="0" smtClean="0">
                <a:solidFill>
                  <a:srgbClr val="FFFF00"/>
                </a:solidFill>
                <a:latin typeface="Calibri" panose="020F0502020204030204" pitchFamily="34" charset="0"/>
              </a:rPr>
              <a:t>Eph.6.4 </a:t>
            </a:r>
            <a:r>
              <a:rPr lang="en-US" sz="2300" b="1" dirty="0" err="1" smtClean="0">
                <a:solidFill>
                  <a:srgbClr val="FFFF00"/>
                </a:solidFill>
                <a:latin typeface="Calibri" panose="020F0502020204030204" pitchFamily="34" charset="0"/>
              </a:rPr>
              <a:t>esv</a:t>
            </a:r>
            <a:endParaRPr lang="en-US" sz="2300" b="1" dirty="0" smtClean="0">
              <a:solidFill>
                <a:srgbClr val="FFFF00"/>
              </a:solidFill>
              <a:latin typeface="Calibri" panose="020F0502020204030204" pitchFamily="34" charset="0"/>
            </a:endParaRPr>
          </a:p>
        </p:txBody>
      </p:sp>
      <p:sp>
        <p:nvSpPr>
          <p:cNvPr id="6" name="Rectangle 5"/>
          <p:cNvSpPr/>
          <p:nvPr/>
        </p:nvSpPr>
        <p:spPr bwMode="auto">
          <a:xfrm>
            <a:off x="19050" y="0"/>
            <a:ext cx="533400" cy="6858001"/>
          </a:xfrm>
          <a:prstGeom prst="rect">
            <a:avLst/>
          </a:prstGeom>
          <a:solidFill>
            <a:srgbClr val="92D05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algn="ctr"/>
            <a:r>
              <a:rPr lang="en-US" sz="3200" b="1" dirty="0" smtClean="0">
                <a:solidFill>
                  <a:srgbClr val="000000"/>
                </a:solidFill>
                <a:latin typeface="Berlin Sans FB Demi" panose="020E0802020502020306" pitchFamily="34" charset="0"/>
              </a:rPr>
              <a:t>CHI LD</a:t>
            </a:r>
          </a:p>
          <a:p>
            <a:pPr algn="ctr"/>
            <a:r>
              <a:rPr lang="en-US" sz="1800" b="1" dirty="0" smtClean="0">
                <a:solidFill>
                  <a:srgbClr val="000000"/>
                </a:solidFill>
                <a:latin typeface="Berlin Sans FB Demi" panose="020E0802020502020306" pitchFamily="34" charset="0"/>
              </a:rPr>
              <a:t> </a:t>
            </a:r>
            <a:r>
              <a:rPr lang="en-US" sz="2000" b="1" dirty="0" smtClean="0">
                <a:solidFill>
                  <a:srgbClr val="000000"/>
                </a:solidFill>
                <a:latin typeface="Berlin Sans FB Demi" panose="020E0802020502020306" pitchFamily="34" charset="0"/>
              </a:rPr>
              <a:t>   </a:t>
            </a:r>
            <a:r>
              <a:rPr lang="en-US" sz="3200" b="1" dirty="0" smtClean="0">
                <a:solidFill>
                  <a:srgbClr val="000000"/>
                </a:solidFill>
                <a:latin typeface="Berlin Sans FB Demi" panose="020E0802020502020306" pitchFamily="34" charset="0"/>
              </a:rPr>
              <a:t>TRAINING</a:t>
            </a:r>
          </a:p>
        </p:txBody>
      </p:sp>
    </p:spTree>
    <p:extLst>
      <p:ext uri="{BB962C8B-B14F-4D97-AF65-F5344CB8AC3E}">
        <p14:creationId xmlns:p14="http://schemas.microsoft.com/office/powerpoint/2010/main" xmlns="" val="462064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up)">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up)">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up)">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1447800" y="1600200"/>
            <a:ext cx="6858000" cy="4876800"/>
          </a:xfrm>
        </p:spPr>
        <p:txBody>
          <a:bodyPr/>
          <a:lstStyle/>
          <a:p>
            <a:pPr>
              <a:buFontTx/>
              <a:buNone/>
            </a:pPr>
            <a:r>
              <a:rPr lang="en-US" sz="3600" b="1">
                <a:latin typeface="Arial" charset="0"/>
              </a:rPr>
              <a:t>Take the time…</a:t>
            </a:r>
          </a:p>
          <a:p>
            <a:pPr>
              <a:buFontTx/>
              <a:buNone/>
            </a:pPr>
            <a:endParaRPr lang="en-US" sz="3600" b="1">
              <a:latin typeface="Arial" charset="0"/>
            </a:endParaRPr>
          </a:p>
          <a:p>
            <a:r>
              <a:rPr lang="en-US" sz="3600" b="1">
                <a:latin typeface="Arial" charset="0"/>
              </a:rPr>
              <a:t>Teach them to do right</a:t>
            </a:r>
          </a:p>
          <a:p>
            <a:r>
              <a:rPr lang="en-US" sz="3600" b="1">
                <a:latin typeface="Arial" charset="0"/>
              </a:rPr>
              <a:t>Train them to do right</a:t>
            </a:r>
          </a:p>
          <a:p>
            <a:r>
              <a:rPr lang="en-US" sz="3600" b="1">
                <a:latin typeface="Arial" charset="0"/>
              </a:rPr>
              <a:t>EXPECT them to do right</a:t>
            </a:r>
            <a:endParaRPr lang="en-US" sz="3600" b="1">
              <a:solidFill>
                <a:srgbClr val="FF0000"/>
              </a:solidFill>
              <a:latin typeface="Arial" charset="0"/>
            </a:endParaRPr>
          </a:p>
        </p:txBody>
      </p:sp>
    </p:spTree>
    <p:extLst>
      <p:ext uri="{BB962C8B-B14F-4D97-AF65-F5344CB8AC3E}">
        <p14:creationId xmlns:p14="http://schemas.microsoft.com/office/powerpoint/2010/main" xmlns="" val="23277816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381000" y="533400"/>
            <a:ext cx="8534400" cy="6019800"/>
          </a:xfrm>
        </p:spPr>
        <p:txBody>
          <a:bodyPr/>
          <a:lstStyle/>
          <a:p>
            <a:pPr>
              <a:buNone/>
            </a:pPr>
            <a:r>
              <a:rPr lang="en-US" sz="3600" b="1" dirty="0" smtClean="0">
                <a:latin typeface="Arial" charset="0"/>
              </a:rPr>
              <a:t>The </a:t>
            </a:r>
            <a:r>
              <a:rPr lang="en-US" sz="3600" b="1" dirty="0">
                <a:latin typeface="Arial" charset="0"/>
              </a:rPr>
              <a:t>rod and reproof bring wisdom</a:t>
            </a:r>
            <a:r>
              <a:rPr lang="en-US" sz="3600" b="1" dirty="0" smtClean="0">
                <a:latin typeface="Arial" charset="0"/>
              </a:rPr>
              <a:t>,</a:t>
            </a:r>
          </a:p>
          <a:p>
            <a:pPr>
              <a:buNone/>
            </a:pPr>
            <a:r>
              <a:rPr lang="en-US" sz="3600" b="1" dirty="0" smtClean="0">
                <a:latin typeface="Arial" charset="0"/>
              </a:rPr>
              <a:t>but </a:t>
            </a:r>
            <a:r>
              <a:rPr lang="en-US" sz="3600" b="1" dirty="0">
                <a:latin typeface="Arial" charset="0"/>
              </a:rPr>
              <a:t>a child who gets his own </a:t>
            </a:r>
            <a:r>
              <a:rPr lang="en-US" sz="3600" b="1" dirty="0" smtClean="0">
                <a:latin typeface="Arial" charset="0"/>
              </a:rPr>
              <a:t>way</a:t>
            </a:r>
          </a:p>
          <a:p>
            <a:pPr>
              <a:buNone/>
            </a:pPr>
            <a:r>
              <a:rPr lang="en-US" sz="3600" b="1" dirty="0" smtClean="0">
                <a:latin typeface="Arial" charset="0"/>
              </a:rPr>
              <a:t>brings </a:t>
            </a:r>
            <a:r>
              <a:rPr lang="en-US" sz="3600" b="1" dirty="0">
                <a:latin typeface="Arial" charset="0"/>
              </a:rPr>
              <a:t>shame to his mother </a:t>
            </a:r>
            <a:r>
              <a:rPr lang="en-US" sz="3600" b="1" dirty="0" smtClean="0">
                <a:latin typeface="Arial" charset="0"/>
              </a:rPr>
              <a:t>…</a:t>
            </a:r>
            <a:r>
              <a:rPr lang="en-US" sz="3600" b="1" dirty="0" smtClean="0">
                <a:solidFill>
                  <a:schemeClr val="accent2"/>
                </a:solidFill>
                <a:latin typeface="Arial" charset="0"/>
              </a:rPr>
              <a:t>  </a:t>
            </a:r>
            <a:r>
              <a:rPr lang="en-US" sz="3600" b="1" dirty="0">
                <a:solidFill>
                  <a:schemeClr val="accent2"/>
                </a:solidFill>
                <a:latin typeface="Arial" charset="0"/>
              </a:rPr>
              <a:t>						</a:t>
            </a:r>
          </a:p>
          <a:p>
            <a:pPr>
              <a:buNone/>
            </a:pPr>
            <a:r>
              <a:rPr lang="en-US" sz="3600" b="1" dirty="0">
                <a:latin typeface="Arial" charset="0"/>
              </a:rPr>
              <a:t>Correct your son, </a:t>
            </a:r>
            <a:endParaRPr lang="en-US" sz="3600" b="1" dirty="0" smtClean="0">
              <a:latin typeface="Arial" charset="0"/>
            </a:endParaRPr>
          </a:p>
          <a:p>
            <a:pPr>
              <a:buNone/>
            </a:pPr>
            <a:r>
              <a:rPr lang="en-US" sz="3600" b="1" dirty="0" smtClean="0">
                <a:latin typeface="Arial" charset="0"/>
              </a:rPr>
              <a:t>and </a:t>
            </a:r>
            <a:r>
              <a:rPr lang="en-US" sz="3600" b="1" dirty="0">
                <a:latin typeface="Arial" charset="0"/>
              </a:rPr>
              <a:t>he will give you comfort;    </a:t>
            </a:r>
            <a:r>
              <a:rPr lang="en-US" sz="3600" b="1" dirty="0" smtClean="0">
                <a:latin typeface="Arial" charset="0"/>
              </a:rPr>
              <a:t>    </a:t>
            </a:r>
          </a:p>
          <a:p>
            <a:pPr>
              <a:buNone/>
            </a:pPr>
            <a:r>
              <a:rPr lang="en-US" sz="3600" b="1" dirty="0" smtClean="0">
                <a:latin typeface="Arial" charset="0"/>
              </a:rPr>
              <a:t>he </a:t>
            </a:r>
            <a:r>
              <a:rPr lang="en-US" sz="3600" b="1" dirty="0">
                <a:latin typeface="Arial" charset="0"/>
              </a:rPr>
              <a:t>will also delight your soul		           </a:t>
            </a:r>
            <a:r>
              <a:rPr lang="en-US" sz="4000" b="1" dirty="0">
                <a:latin typeface="Arial" charset="0"/>
              </a:rPr>
              <a:t> </a:t>
            </a:r>
            <a:endParaRPr lang="en-US" sz="4000" b="1" dirty="0" smtClean="0">
              <a:latin typeface="Arial" charset="0"/>
            </a:endParaRPr>
          </a:p>
          <a:p>
            <a:pPr>
              <a:buNone/>
            </a:pPr>
            <a:r>
              <a:rPr lang="en-US" sz="4000" b="1" dirty="0">
                <a:latin typeface="Arial" charset="0"/>
              </a:rPr>
              <a:t>					</a:t>
            </a:r>
            <a:endParaRPr lang="en-US" sz="4000" b="1" dirty="0" smtClean="0">
              <a:latin typeface="Arial" charset="0"/>
            </a:endParaRPr>
          </a:p>
          <a:p>
            <a:pPr>
              <a:buNone/>
            </a:pPr>
            <a:r>
              <a:rPr lang="en-US" sz="4000" b="1" dirty="0" smtClean="0">
                <a:solidFill>
                  <a:schemeClr val="accent2"/>
                </a:solidFill>
                <a:latin typeface="Arial" charset="0"/>
              </a:rPr>
              <a:t>					   </a:t>
            </a:r>
            <a:r>
              <a:rPr lang="en-US" sz="4000" b="1" dirty="0" smtClean="0">
                <a:solidFill>
                  <a:schemeClr val="accent2"/>
                </a:solidFill>
                <a:latin typeface="Arial Black" pitchFamily="34" charset="0"/>
              </a:rPr>
              <a:t>Prov</a:t>
            </a:r>
            <a:r>
              <a:rPr lang="en-US" sz="4000" b="1" dirty="0">
                <a:solidFill>
                  <a:schemeClr val="accent2"/>
                </a:solidFill>
                <a:latin typeface="Arial Black" pitchFamily="34" charset="0"/>
              </a:rPr>
              <a:t>. </a:t>
            </a:r>
            <a:r>
              <a:rPr lang="en-US" sz="4000" b="1" dirty="0" smtClean="0">
                <a:solidFill>
                  <a:schemeClr val="accent2"/>
                </a:solidFill>
                <a:latin typeface="Arial Black" pitchFamily="34" charset="0"/>
              </a:rPr>
              <a:t>29.15-17</a:t>
            </a:r>
            <a:r>
              <a:rPr lang="en-US" sz="4000" b="1" dirty="0" smtClean="0">
                <a:latin typeface="Arial Black" pitchFamily="34" charset="0"/>
              </a:rPr>
              <a:t> </a:t>
            </a:r>
            <a:r>
              <a:rPr lang="en-US" sz="4000" b="1" dirty="0" smtClean="0">
                <a:latin typeface="Arial" charset="0"/>
              </a:rPr>
              <a:t> </a:t>
            </a:r>
            <a:endParaRPr lang="en-US" sz="4000" b="1" dirty="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wipe(up)">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wipe(up)">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wipe(up)">
                                      <p:cBhvr>
                                        <p:cTn id="17" dur="5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wipe(up)">
                                      <p:cBhvr>
                                        <p:cTn id="22" dur="500"/>
                                        <p:tgtEl>
                                          <p:spTgt spid="13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wipe(up)">
                                      <p:cBhvr>
                                        <p:cTn id="27" dur="500"/>
                                        <p:tgtEl>
                                          <p:spTgt spid="133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3315">
                                            <p:txEl>
                                              <p:pRg st="5" end="5"/>
                                            </p:txEl>
                                          </p:spTgt>
                                        </p:tgtEl>
                                        <p:attrNameLst>
                                          <p:attrName>style.visibility</p:attrName>
                                        </p:attrNameLst>
                                      </p:cBhvr>
                                      <p:to>
                                        <p:strVal val="visible"/>
                                      </p:to>
                                    </p:set>
                                    <p:animEffect transition="in" filter="wipe(up)">
                                      <p:cBhvr>
                                        <p:cTn id="32" dur="500"/>
                                        <p:tgtEl>
                                          <p:spTgt spid="133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3315">
                                            <p:txEl>
                                              <p:pRg st="6" end="6"/>
                                            </p:txEl>
                                          </p:spTgt>
                                        </p:tgtEl>
                                        <p:attrNameLst>
                                          <p:attrName>style.visibility</p:attrName>
                                        </p:attrNameLst>
                                      </p:cBhvr>
                                      <p:to>
                                        <p:strVal val="visible"/>
                                      </p:to>
                                    </p:set>
                                    <p:animEffect transition="in" filter="wipe(up)">
                                      <p:cBhvr>
                                        <p:cTn id="37" dur="500"/>
                                        <p:tgtEl>
                                          <p:spTgt spid="1331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3315">
                                            <p:txEl>
                                              <p:pRg st="7" end="7"/>
                                            </p:txEl>
                                          </p:spTgt>
                                        </p:tgtEl>
                                        <p:attrNameLst>
                                          <p:attrName>style.visibility</p:attrName>
                                        </p:attrNameLst>
                                      </p:cBhvr>
                                      <p:to>
                                        <p:strVal val="visible"/>
                                      </p:to>
                                    </p:set>
                                    <p:animEffect transition="in" filter="wipe(up)">
                                      <p:cBhvr>
                                        <p:cTn id="42" dur="500"/>
                                        <p:tgtEl>
                                          <p:spTgt spid="133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228600"/>
            <a:ext cx="7772400" cy="1066800"/>
          </a:xfrm>
          <a:effectLst>
            <a:outerShdw blurRad="139700" dist="2794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a:lstStyle/>
          <a:p>
            <a:pPr algn="l"/>
            <a:r>
              <a:rPr lang="en-US" sz="4800" b="1" dirty="0" smtClean="0">
                <a:solidFill>
                  <a:schemeClr val="bg1"/>
                </a:solidFill>
                <a:latin typeface="Arial" charset="0"/>
              </a:rPr>
              <a:t>PARENTS</a:t>
            </a:r>
            <a:endParaRPr lang="en-US" sz="4800" b="1" dirty="0" smtClean="0">
              <a:latin typeface="Arial" charset="0"/>
            </a:endParaRPr>
          </a:p>
        </p:txBody>
      </p:sp>
      <p:sp>
        <p:nvSpPr>
          <p:cNvPr id="4" name="Rectangle 3"/>
          <p:cNvSpPr/>
          <p:nvPr/>
        </p:nvSpPr>
        <p:spPr bwMode="auto">
          <a:xfrm>
            <a:off x="0" y="1676400"/>
            <a:ext cx="9144000" cy="51816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4400" b="1" dirty="0" smtClean="0">
                <a:solidFill>
                  <a:srgbClr val="00B0F0"/>
                </a:solidFill>
              </a:rPr>
              <a:t>Proverbs 22.6</a:t>
            </a:r>
          </a:p>
          <a:p>
            <a:pPr algn="ctr"/>
            <a:r>
              <a:rPr lang="en-US" sz="4400" b="1" dirty="0" smtClean="0">
                <a:solidFill>
                  <a:srgbClr val="FFFFFF"/>
                </a:solidFill>
              </a:rPr>
              <a:t>                                                    </a:t>
            </a:r>
          </a:p>
          <a:p>
            <a:pPr algn="ctr"/>
            <a:r>
              <a:rPr lang="en-US" sz="4400" b="1" dirty="0" smtClean="0">
                <a:solidFill>
                  <a:srgbClr val="FFFFFF"/>
                </a:solidFill>
              </a:rPr>
              <a:t>“Train up a child in the way he should go,</a:t>
            </a:r>
          </a:p>
          <a:p>
            <a:pPr algn="ctr"/>
            <a:r>
              <a:rPr lang="en-US" sz="4400" b="1" dirty="0" smtClean="0">
                <a:solidFill>
                  <a:srgbClr val="FFFFFF"/>
                </a:solidFill>
              </a:rPr>
              <a:t> Even when he is old, he will not depart from it”</a:t>
            </a:r>
          </a:p>
        </p:txBody>
      </p:sp>
    </p:spTree>
    <p:extLst>
      <p:ext uri="{BB962C8B-B14F-4D97-AF65-F5344CB8AC3E}">
        <p14:creationId xmlns:p14="http://schemas.microsoft.com/office/powerpoint/2010/main" xmlns="" val="118874189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a:xfrm>
            <a:off x="685800" y="228600"/>
            <a:ext cx="7772400" cy="12192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lstStyle/>
          <a:p>
            <a:r>
              <a:rPr lang="en-US" b="1" dirty="0" smtClean="0">
                <a:solidFill>
                  <a:schemeClr val="bg1"/>
                </a:solidFill>
                <a:effectLst>
                  <a:outerShdw blurRad="38100" dist="38100" dir="2700000" algn="tl">
                    <a:srgbClr val="000000"/>
                  </a:outerShdw>
                </a:effectLst>
                <a:latin typeface="Arial" pitchFamily="34" charset="0"/>
                <a:cs typeface="Arial" pitchFamily="34" charset="0"/>
              </a:rPr>
              <a:t>Temperament</a:t>
            </a:r>
            <a:endParaRPr lang="en-US" b="1" dirty="0">
              <a:solidFill>
                <a:schemeClr val="bg1"/>
              </a:solidFill>
              <a:effectLst>
                <a:outerShdw blurRad="38100" dist="38100" dir="2700000" algn="tl">
                  <a:srgbClr val="000000"/>
                </a:outerShdw>
              </a:effectLst>
              <a:latin typeface="Arial" pitchFamily="34" charset="0"/>
              <a:cs typeface="Arial" pitchFamily="34" charset="0"/>
            </a:endParaRPr>
          </a:p>
        </p:txBody>
      </p:sp>
      <p:sp>
        <p:nvSpPr>
          <p:cNvPr id="45059" name="Rectangle 1027"/>
          <p:cNvSpPr>
            <a:spLocks noGrp="1" noChangeArrowheads="1"/>
          </p:cNvSpPr>
          <p:nvPr>
            <p:ph type="body" sz="half" idx="1"/>
          </p:nvPr>
        </p:nvSpPr>
        <p:spPr>
          <a:xfrm>
            <a:off x="914400" y="1600200"/>
            <a:ext cx="8229600" cy="5257800"/>
          </a:xfrm>
          <a:noFill/>
          <a:ln/>
          <a:effectLst/>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a:lstStyle/>
          <a:p>
            <a:r>
              <a:rPr lang="en-US" sz="3600" b="1" smtClean="0">
                <a:solidFill>
                  <a:schemeClr val="tx1"/>
                </a:solidFill>
                <a:latin typeface="Arial" charset="0"/>
              </a:rPr>
              <a:t>TEMPERAMENT</a:t>
            </a:r>
            <a:endParaRPr lang="en-US" sz="3600" b="1" dirty="0" smtClean="0">
              <a:solidFill>
                <a:schemeClr val="tx1"/>
              </a:solidFill>
              <a:latin typeface="Arial" charset="0"/>
            </a:endParaRPr>
          </a:p>
          <a:p>
            <a:r>
              <a:rPr lang="en-US" sz="3600" b="1" i="1" dirty="0" smtClean="0">
                <a:solidFill>
                  <a:srgbClr val="C00000"/>
                </a:solidFill>
                <a:latin typeface="Arial" charset="0"/>
              </a:rPr>
              <a:t>“pleaser”   vs.  “strong-willed”</a:t>
            </a:r>
          </a:p>
          <a:p>
            <a:r>
              <a:rPr lang="en-US" sz="3600" b="1" dirty="0" smtClean="0">
                <a:solidFill>
                  <a:schemeClr val="tx1"/>
                </a:solidFill>
                <a:latin typeface="Arial" charset="0"/>
              </a:rPr>
              <a:t>GAL.5:16ff</a:t>
            </a:r>
          </a:p>
          <a:p>
            <a:r>
              <a:rPr lang="en-US" sz="3600" b="1" dirty="0" smtClean="0">
                <a:solidFill>
                  <a:schemeClr val="tx1"/>
                </a:solidFill>
                <a:latin typeface="Arial" charset="0"/>
              </a:rPr>
              <a:t>selfish stubbornness needs to      be broken, but principled independence is very valuable </a:t>
            </a:r>
          </a:p>
          <a:p>
            <a:r>
              <a:rPr lang="en-US" sz="4000" b="1" dirty="0" smtClean="0">
                <a:solidFill>
                  <a:schemeClr val="tx1"/>
                </a:solidFill>
                <a:latin typeface="Arial Black" pitchFamily="34" charset="0"/>
              </a:rPr>
              <a:t>win…</a:t>
            </a:r>
          </a:p>
          <a:p>
            <a:pPr>
              <a:buFontTx/>
              <a:buNone/>
            </a:pPr>
            <a:r>
              <a:rPr lang="en-US" sz="3600" b="1" dirty="0" smtClean="0">
                <a:solidFill>
                  <a:schemeClr val="tx1"/>
                </a:solidFill>
                <a:latin typeface="Arial Black" pitchFamily="34" charset="0"/>
              </a:rPr>
              <a:t>           …&amp; your child wins</a:t>
            </a:r>
            <a:endParaRPr lang="en-US" sz="3600" dirty="0" smtClean="0">
              <a:solidFill>
                <a:schemeClr val="tx1"/>
              </a:solidFill>
              <a:latin typeface="Arial Black" pitchFamily="34" charset="0"/>
            </a:endParaRPr>
          </a:p>
          <a:p>
            <a:endParaRPr lang="en-US" sz="3600" b="1" dirty="0">
              <a:solidFill>
                <a:schemeClr val="tx1"/>
              </a:solidFill>
              <a:latin typeface="Arial" charset="0"/>
            </a:endParaRPr>
          </a:p>
        </p:txBody>
      </p:sp>
    </p:spTree>
    <p:extLst>
      <p:ext uri="{BB962C8B-B14F-4D97-AF65-F5344CB8AC3E}">
        <p14:creationId xmlns:p14="http://schemas.microsoft.com/office/powerpoint/2010/main" xmlns="" val="3226016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5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fade">
                                      <p:cBhvr>
                                        <p:cTn id="12" dur="500"/>
                                        <p:tgtEl>
                                          <p:spTgt spid="45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fade">
                                      <p:cBhvr>
                                        <p:cTn id="17" dur="500"/>
                                        <p:tgtEl>
                                          <p:spTgt spid="45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5059">
                                            <p:txEl>
                                              <p:pRg st="3" end="3"/>
                                            </p:txEl>
                                          </p:spTgt>
                                        </p:tgtEl>
                                        <p:attrNameLst>
                                          <p:attrName>style.visibility</p:attrName>
                                        </p:attrNameLst>
                                      </p:cBhvr>
                                      <p:to>
                                        <p:strVal val="visible"/>
                                      </p:to>
                                    </p:set>
                                    <p:animEffect transition="in" filter="fade">
                                      <p:cBhvr>
                                        <p:cTn id="22" dur="500"/>
                                        <p:tgtEl>
                                          <p:spTgt spid="450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059">
                                            <p:txEl>
                                              <p:pRg st="4" end="4"/>
                                            </p:txEl>
                                          </p:spTgt>
                                        </p:tgtEl>
                                        <p:attrNameLst>
                                          <p:attrName>style.visibility</p:attrName>
                                        </p:attrNameLst>
                                      </p:cBhvr>
                                      <p:to>
                                        <p:strVal val="visible"/>
                                      </p:to>
                                    </p:set>
                                    <p:animEffect transition="in" filter="fade">
                                      <p:cBhvr>
                                        <p:cTn id="27" dur="500"/>
                                        <p:tgtEl>
                                          <p:spTgt spid="450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5059">
                                            <p:txEl>
                                              <p:pRg st="5" end="5"/>
                                            </p:txEl>
                                          </p:spTgt>
                                        </p:tgtEl>
                                        <p:attrNameLst>
                                          <p:attrName>style.visibility</p:attrName>
                                        </p:attrNameLst>
                                      </p:cBhvr>
                                      <p:to>
                                        <p:strVal val="visible"/>
                                      </p:to>
                                    </p:set>
                                    <p:animEffect transition="in" filter="fade">
                                      <p:cBhvr>
                                        <p:cTn id="32" dur="500"/>
                                        <p:tgtEl>
                                          <p:spTgt spid="450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0"/>
            <a:ext cx="9144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 name="Oval Callout 2"/>
          <p:cNvSpPr/>
          <p:nvPr/>
        </p:nvSpPr>
        <p:spPr bwMode="auto">
          <a:xfrm>
            <a:off x="1905000" y="1447800"/>
            <a:ext cx="5410200" cy="3810000"/>
          </a:xfrm>
          <a:prstGeom prst="wedgeEllipseCallout">
            <a:avLst>
              <a:gd name="adj1" fmla="val -52875"/>
              <a:gd name="adj2" fmla="val 59000"/>
            </a:avLst>
          </a:prstGeom>
          <a:solidFill>
            <a:schemeClr val="accent1"/>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algn="ctr"/>
            <a:endParaRPr lang="en-US" sz="4400" b="1" i="1" kern="0" dirty="0" smtClean="0">
              <a:solidFill>
                <a:srgbClr val="000000"/>
              </a:solidFill>
              <a:latin typeface="Calibri" panose="020F0502020204030204" pitchFamily="34" charset="0"/>
              <a:ea typeface="+mj-ea"/>
              <a:cs typeface="+mj-cs"/>
            </a:endParaRPr>
          </a:p>
          <a:p>
            <a:pPr algn="ctr"/>
            <a:r>
              <a:rPr lang="en-US" sz="4400" b="1" i="1" kern="0" dirty="0" smtClean="0">
                <a:solidFill>
                  <a:srgbClr val="000000"/>
                </a:solidFill>
                <a:latin typeface="Calibri" panose="020F0502020204030204" pitchFamily="34" charset="0"/>
                <a:ea typeface="+mj-ea"/>
                <a:cs typeface="+mj-cs"/>
              </a:rPr>
              <a:t>What about</a:t>
            </a:r>
            <a:r>
              <a:rPr lang="en-US" sz="4400" b="1" i="1" kern="0" dirty="0">
                <a:solidFill>
                  <a:srgbClr val="000000"/>
                </a:solidFill>
                <a:latin typeface="Calibri" panose="020F0502020204030204" pitchFamily="34" charset="0"/>
                <a:ea typeface="+mj-ea"/>
                <a:cs typeface="+mj-cs"/>
              </a:rPr>
              <a:t/>
            </a:r>
            <a:br>
              <a:rPr lang="en-US" sz="4400" b="1" i="1" kern="0" dirty="0">
                <a:solidFill>
                  <a:srgbClr val="000000"/>
                </a:solidFill>
                <a:latin typeface="Calibri" panose="020F0502020204030204" pitchFamily="34" charset="0"/>
                <a:ea typeface="+mj-ea"/>
                <a:cs typeface="+mj-cs"/>
              </a:rPr>
            </a:br>
            <a:r>
              <a:rPr lang="en-US" sz="4400" b="1" i="1" kern="0" dirty="0">
                <a:solidFill>
                  <a:srgbClr val="000000"/>
                </a:solidFill>
                <a:latin typeface="Calibri" panose="020F0502020204030204" pitchFamily="34" charset="0"/>
                <a:ea typeface="+mj-ea"/>
                <a:cs typeface="+mj-cs"/>
              </a:rPr>
              <a:t>ADHD?</a:t>
            </a:r>
            <a:endParaRPr kumimoji="0" lang="en-US"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xmlns="" val="185442611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09600" y="2133600"/>
            <a:ext cx="7924800" cy="2895600"/>
          </a:xfrm>
          <a:solidFill>
            <a:srgbClr val="0000C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lstStyle/>
          <a:p>
            <a:r>
              <a:rPr lang="en-US" sz="4800" b="1" dirty="0" smtClean="0">
                <a:solidFill>
                  <a:schemeClr val="bg1"/>
                </a:solidFill>
                <a:effectLst>
                  <a:outerShdw blurRad="38100" dist="38100" dir="2700000" algn="tl">
                    <a:srgbClr val="000000"/>
                  </a:outerShdw>
                </a:effectLst>
                <a:latin typeface="Tahoma" pitchFamily="34" charset="0"/>
              </a:rPr>
              <a:t>parenting</a:t>
            </a:r>
            <a:br>
              <a:rPr lang="en-US" sz="4800" b="1" dirty="0" smtClean="0">
                <a:solidFill>
                  <a:schemeClr val="bg1"/>
                </a:solidFill>
                <a:effectLst>
                  <a:outerShdw blurRad="38100" dist="38100" dir="2700000" algn="tl">
                    <a:srgbClr val="000000"/>
                  </a:outerShdw>
                </a:effectLst>
                <a:latin typeface="Tahoma" pitchFamily="34" charset="0"/>
              </a:rPr>
            </a:br>
            <a:r>
              <a:rPr lang="en-US" sz="4800" b="1" dirty="0" smtClean="0">
                <a:solidFill>
                  <a:schemeClr val="bg1"/>
                </a:solidFill>
                <a:effectLst>
                  <a:outerShdw blurRad="38100" dist="38100" dir="2700000" algn="tl">
                    <a:srgbClr val="000000"/>
                  </a:outerShdw>
                </a:effectLst>
                <a:latin typeface="Tahoma" pitchFamily="34" charset="0"/>
              </a:rPr>
              <a:t>&amp; </a:t>
            </a:r>
            <a:br>
              <a:rPr lang="en-US" sz="4800" b="1" dirty="0" smtClean="0">
                <a:solidFill>
                  <a:schemeClr val="bg1"/>
                </a:solidFill>
                <a:effectLst>
                  <a:outerShdw blurRad="38100" dist="38100" dir="2700000" algn="tl">
                    <a:srgbClr val="000000"/>
                  </a:outerShdw>
                </a:effectLst>
                <a:latin typeface="Tahoma" pitchFamily="34" charset="0"/>
              </a:rPr>
            </a:br>
            <a:r>
              <a:rPr lang="en-US" sz="4800" b="1" dirty="0" smtClean="0">
                <a:solidFill>
                  <a:schemeClr val="bg1"/>
                </a:solidFill>
                <a:effectLst>
                  <a:outerShdw blurRad="38100" dist="38100" dir="2700000" algn="tl">
                    <a:srgbClr val="000000"/>
                  </a:outerShdw>
                </a:effectLst>
                <a:latin typeface="Tahoma" pitchFamily="34" charset="0"/>
              </a:rPr>
              <a:t>meds</a:t>
            </a:r>
            <a:endParaRPr lang="en-US" sz="3200" dirty="0">
              <a:solidFill>
                <a:schemeClr val="bg1"/>
              </a:solidFill>
              <a:latin typeface="Arial" charset="0"/>
            </a:endParaRPr>
          </a:p>
        </p:txBody>
      </p:sp>
    </p:spTree>
    <p:extLst>
      <p:ext uri="{BB962C8B-B14F-4D97-AF65-F5344CB8AC3E}">
        <p14:creationId xmlns:p14="http://schemas.microsoft.com/office/powerpoint/2010/main" xmlns="" val="813616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 name="Oval Callout 4"/>
          <p:cNvSpPr/>
          <p:nvPr/>
        </p:nvSpPr>
        <p:spPr bwMode="auto">
          <a:xfrm>
            <a:off x="4572000" y="457200"/>
            <a:ext cx="4191000" cy="1219200"/>
          </a:xfrm>
          <a:prstGeom prst="wedgeEllipseCallout">
            <a:avLst>
              <a:gd name="adj1" fmla="val 42912"/>
              <a:gd name="adj2" fmla="val -88907"/>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r>
              <a:rPr lang="en-US" sz="2800" dirty="0" smtClean="0">
                <a:solidFill>
                  <a:srgbClr val="000000"/>
                </a:solidFill>
              </a:rPr>
              <a:t>Never spank</a:t>
            </a:r>
          </a:p>
          <a:p>
            <a:pPr algn="ctr"/>
            <a:r>
              <a:rPr lang="en-US" sz="2800" dirty="0" smtClean="0">
                <a:solidFill>
                  <a:srgbClr val="000000"/>
                </a:solidFill>
              </a:rPr>
              <a:t>your child.</a:t>
            </a:r>
          </a:p>
        </p:txBody>
      </p:sp>
      <p:sp>
        <p:nvSpPr>
          <p:cNvPr id="7" name="Oval Callout 6"/>
          <p:cNvSpPr/>
          <p:nvPr/>
        </p:nvSpPr>
        <p:spPr bwMode="auto">
          <a:xfrm>
            <a:off x="4495800" y="2097258"/>
            <a:ext cx="4343400" cy="1825284"/>
          </a:xfrm>
          <a:prstGeom prst="wedgeEllipseCallout">
            <a:avLst>
              <a:gd name="adj1" fmla="val 44730"/>
              <a:gd name="adj2" fmla="val -86905"/>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r>
              <a:rPr lang="en-US" sz="2800" dirty="0" smtClean="0">
                <a:solidFill>
                  <a:srgbClr val="000000"/>
                </a:solidFill>
              </a:rPr>
              <a:t>Don’t be controlling. Let him be himself.</a:t>
            </a:r>
          </a:p>
        </p:txBody>
      </p:sp>
      <p:sp>
        <p:nvSpPr>
          <p:cNvPr id="9" name="Oval Callout 8"/>
          <p:cNvSpPr/>
          <p:nvPr/>
        </p:nvSpPr>
        <p:spPr bwMode="auto">
          <a:xfrm>
            <a:off x="685800" y="1066801"/>
            <a:ext cx="4038600" cy="1447799"/>
          </a:xfrm>
          <a:prstGeom prst="wedgeEllipseCallout">
            <a:avLst>
              <a:gd name="adj1" fmla="val -44824"/>
              <a:gd name="adj2" fmla="val -75749"/>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r>
              <a:rPr lang="en-US" sz="2800" dirty="0" smtClean="0">
                <a:solidFill>
                  <a:srgbClr val="000000"/>
                </a:solidFill>
              </a:rPr>
              <a:t>Your son is a problem in class</a:t>
            </a:r>
          </a:p>
        </p:txBody>
      </p:sp>
      <p:sp>
        <p:nvSpPr>
          <p:cNvPr id="10" name="Oval Callout 9"/>
          <p:cNvSpPr/>
          <p:nvPr/>
        </p:nvSpPr>
        <p:spPr bwMode="auto">
          <a:xfrm>
            <a:off x="609600" y="2935458"/>
            <a:ext cx="4038600" cy="1788942"/>
          </a:xfrm>
          <a:prstGeom prst="wedgeEllipseCallout">
            <a:avLst>
              <a:gd name="adj1" fmla="val -46239"/>
              <a:gd name="adj2" fmla="val -78381"/>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r>
              <a:rPr lang="en-US" sz="2800" dirty="0" smtClean="0">
                <a:solidFill>
                  <a:srgbClr val="000000"/>
                </a:solidFill>
              </a:rPr>
              <a:t>Your son has a behavioral disorder.</a:t>
            </a:r>
          </a:p>
        </p:txBody>
      </p:sp>
      <p:sp>
        <p:nvSpPr>
          <p:cNvPr id="11" name="Oval Callout 10"/>
          <p:cNvSpPr/>
          <p:nvPr/>
        </p:nvSpPr>
        <p:spPr bwMode="auto">
          <a:xfrm>
            <a:off x="685800" y="5061245"/>
            <a:ext cx="4038600" cy="1644355"/>
          </a:xfrm>
          <a:prstGeom prst="wedgeEllipseCallout">
            <a:avLst>
              <a:gd name="adj1" fmla="val -47182"/>
              <a:gd name="adj2" fmla="val -82277"/>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r>
              <a:rPr lang="en-US" sz="2800" dirty="0" smtClean="0">
                <a:solidFill>
                  <a:srgbClr val="000000"/>
                </a:solidFill>
              </a:rPr>
              <a:t>Here’s a drug </a:t>
            </a:r>
          </a:p>
          <a:p>
            <a:pPr algn="ctr"/>
            <a:r>
              <a:rPr lang="en-US" sz="2800" dirty="0" smtClean="0">
                <a:solidFill>
                  <a:srgbClr val="000000"/>
                </a:solidFill>
              </a:rPr>
              <a:t>to control the problem.</a:t>
            </a:r>
          </a:p>
        </p:txBody>
      </p:sp>
      <p:sp>
        <p:nvSpPr>
          <p:cNvPr id="12" name="Left-Right Arrow 11"/>
          <p:cNvSpPr/>
          <p:nvPr/>
        </p:nvSpPr>
        <p:spPr bwMode="auto">
          <a:xfrm rot="18688346">
            <a:off x="2104427" y="3083744"/>
            <a:ext cx="5182719" cy="783484"/>
          </a:xfrm>
          <a:prstGeom prst="leftRightArrow">
            <a:avLst/>
          </a:prstGeom>
          <a:solidFill>
            <a:schemeClr val="bg1"/>
          </a:solidFill>
          <a:ln w="28575" cap="flat" cmpd="sng" algn="ctr">
            <a:solidFill>
              <a:schemeClr val="tx1">
                <a:lumMod val="75000"/>
                <a:lumOff val="25000"/>
              </a:schemeClr>
            </a:solid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r>
              <a:rPr lang="en-US" sz="1700" dirty="0" smtClean="0">
                <a:solidFill>
                  <a:srgbClr val="000000"/>
                </a:solidFill>
              </a:rPr>
              <a:t>Straight correlation?        No, not that simple…  </a:t>
            </a:r>
            <a:endParaRPr lang="en-US" sz="1700" b="1" dirty="0" smtClean="0">
              <a:solidFill>
                <a:srgbClr val="000000"/>
              </a:solidFill>
              <a:latin typeface="Calibri" panose="020F0502020204030204" pitchFamily="34" charset="0"/>
            </a:endParaRPr>
          </a:p>
        </p:txBody>
      </p:sp>
      <p:sp>
        <p:nvSpPr>
          <p:cNvPr id="8" name="Oval Callout 7"/>
          <p:cNvSpPr/>
          <p:nvPr/>
        </p:nvSpPr>
        <p:spPr bwMode="auto">
          <a:xfrm>
            <a:off x="4457700" y="4343400"/>
            <a:ext cx="4381500" cy="1603716"/>
          </a:xfrm>
          <a:prstGeom prst="wedgeEllipseCallout">
            <a:avLst>
              <a:gd name="adj1" fmla="val 42912"/>
              <a:gd name="adj2" fmla="val -99822"/>
            </a:avLst>
          </a:prstGeom>
          <a:solidFill>
            <a:schemeClr val="bg1">
              <a:lumMod val="8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r>
              <a:rPr lang="en-US" sz="2800" dirty="0" smtClean="0">
                <a:solidFill>
                  <a:srgbClr val="000000"/>
                </a:solidFill>
              </a:rPr>
              <a:t>Build up his</a:t>
            </a:r>
          </a:p>
          <a:p>
            <a:pPr algn="ctr"/>
            <a:r>
              <a:rPr lang="en-US" sz="2800" dirty="0" smtClean="0">
                <a:solidFill>
                  <a:srgbClr val="000000"/>
                </a:solidFill>
              </a:rPr>
              <a:t>self esteem.</a:t>
            </a:r>
          </a:p>
        </p:txBody>
      </p:sp>
    </p:spTree>
    <p:extLst>
      <p:ext uri="{BB962C8B-B14F-4D97-AF65-F5344CB8AC3E}">
        <p14:creationId xmlns:p14="http://schemas.microsoft.com/office/powerpoint/2010/main" xmlns="" val="8857826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0-#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outVertical)">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2"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a:solidFill>
            <a:srgbClr val="FF0000"/>
          </a:solidFill>
        </p:spPr>
        <p:style>
          <a:lnRef idx="0">
            <a:schemeClr val="accent1"/>
          </a:lnRef>
          <a:fillRef idx="3">
            <a:schemeClr val="accent1"/>
          </a:fillRef>
          <a:effectRef idx="3">
            <a:schemeClr val="accent1"/>
          </a:effectRef>
          <a:fontRef idx="minor">
            <a:schemeClr val="lt1"/>
          </a:fontRef>
        </p:style>
        <p:txBody>
          <a:bodyPr/>
          <a:lstStyle/>
          <a:p>
            <a:r>
              <a:rPr lang="en-US" b="1" dirty="0" smtClean="0">
                <a:effectLst>
                  <a:outerShdw blurRad="38100" dist="38100" dir="2700000" algn="tl">
                    <a:srgbClr val="000000">
                      <a:alpha val="43137"/>
                    </a:srgbClr>
                  </a:outerShdw>
                </a:effectLst>
                <a:latin typeface="Calisto MT" panose="02040603050505030304" pitchFamily="18" charset="0"/>
              </a:rPr>
              <a:t>GOOD PHYSICIANS</a:t>
            </a:r>
            <a:endParaRPr lang="en-US" b="1" dirty="0">
              <a:effectLst>
                <a:outerShdw blurRad="38100" dist="38100" dir="2700000" algn="tl">
                  <a:srgbClr val="000000">
                    <a:alpha val="43137"/>
                  </a:srgbClr>
                </a:outerShdw>
              </a:effectLst>
              <a:latin typeface="Calisto MT" panose="02040603050505030304" pitchFamily="18" charset="0"/>
            </a:endParaRPr>
          </a:p>
        </p:txBody>
      </p:sp>
      <p:sp>
        <p:nvSpPr>
          <p:cNvPr id="3" name="Content Placeholder 2"/>
          <p:cNvSpPr>
            <a:spLocks noGrp="1"/>
          </p:cNvSpPr>
          <p:nvPr>
            <p:ph idx="1"/>
          </p:nvPr>
        </p:nvSpPr>
        <p:spPr>
          <a:xfrm>
            <a:off x="457200" y="1066800"/>
            <a:ext cx="8229600" cy="2209800"/>
          </a:xfrm>
        </p:spPr>
        <p:txBody>
          <a:bodyPr>
            <a:normAutofit lnSpcReduction="10000"/>
          </a:bodyPr>
          <a:lstStyle/>
          <a:p>
            <a:r>
              <a:rPr lang="en-US" b="1" dirty="0" smtClean="0">
                <a:latin typeface="Calibri" panose="020F0502020204030204" pitchFamily="34" charset="0"/>
              </a:rPr>
              <a:t>a noble profession…</a:t>
            </a:r>
          </a:p>
          <a:p>
            <a:r>
              <a:rPr lang="en-US" b="1" dirty="0" smtClean="0">
                <a:latin typeface="Calibri" panose="020F0502020204030204" pitchFamily="34" charset="0"/>
              </a:rPr>
              <a:t>Mark 2.17  “It is not the healthy who need a doctor, but the sick”</a:t>
            </a:r>
          </a:p>
          <a:p>
            <a:r>
              <a:rPr lang="en-US" b="1" dirty="0" smtClean="0">
                <a:latin typeface="Calibri" panose="020F0502020204030204" pitchFamily="34" charset="0"/>
              </a:rPr>
              <a:t>Col. 4.14  “Luke, the beloved physician”</a:t>
            </a:r>
            <a:endParaRPr lang="en-US" b="1" dirty="0">
              <a:latin typeface="Calibri" panose="020F0502020204030204" pitchFamily="34" charset="0"/>
            </a:endParaRPr>
          </a:p>
        </p:txBody>
      </p:sp>
      <p:sp>
        <p:nvSpPr>
          <p:cNvPr id="4" name="Title 1"/>
          <p:cNvSpPr txBox="1">
            <a:spLocks/>
          </p:cNvSpPr>
          <p:nvPr/>
        </p:nvSpPr>
        <p:spPr>
          <a:xfrm>
            <a:off x="457200" y="3352800"/>
            <a:ext cx="8229600" cy="990600"/>
          </a:xfrm>
          <a:prstGeom prst="rect">
            <a:avLst/>
          </a:prstGeom>
          <a:solidFill>
            <a:srgbClr val="FF0000"/>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algn="ctr" eaLnBrk="1" fontAlgn="auto" hangingPunct="1">
              <a:spcAft>
                <a:spcPts val="0"/>
              </a:spcAft>
              <a:defRPr/>
            </a:pPr>
            <a:r>
              <a:rPr lang="en-US" sz="4400" b="1" dirty="0" smtClean="0">
                <a:solidFill>
                  <a:srgbClr val="FFFFFF"/>
                </a:solidFill>
                <a:effectLst>
                  <a:outerShdw blurRad="38100" dist="38100" dir="2700000" algn="tl">
                    <a:srgbClr val="000000">
                      <a:alpha val="43137"/>
                    </a:srgbClr>
                  </a:outerShdw>
                </a:effectLst>
                <a:latin typeface="Calisto MT" panose="02040603050505030304" pitchFamily="18" charset="0"/>
              </a:rPr>
              <a:t>LTD. PHYSICIANS</a:t>
            </a:r>
          </a:p>
        </p:txBody>
      </p:sp>
      <p:sp>
        <p:nvSpPr>
          <p:cNvPr id="5" name="Content Placeholder 2"/>
          <p:cNvSpPr txBox="1">
            <a:spLocks/>
          </p:cNvSpPr>
          <p:nvPr/>
        </p:nvSpPr>
        <p:spPr>
          <a:xfrm>
            <a:off x="457200" y="4419600"/>
            <a:ext cx="8686800" cy="2438400"/>
          </a:xfrm>
          <a:prstGeom prst="rect">
            <a:avLst/>
          </a:prstGeom>
        </p:spPr>
        <p:txBody>
          <a:bodyPr vert="horz" lIns="91440" tIns="45720" rIns="91440" bIns="45720" rtlCol="0">
            <a:normAutofit/>
          </a:bodyPr>
          <a:lstStyle/>
          <a:p>
            <a:pPr marL="342900" indent="-342900" eaLnBrk="1" fontAlgn="auto" hangingPunct="1">
              <a:spcBef>
                <a:spcPct val="20000"/>
              </a:spcBef>
              <a:spcAft>
                <a:spcPts val="0"/>
              </a:spcAft>
              <a:buFont typeface="Arial" pitchFamily="34" charset="0"/>
              <a:buChar char="•"/>
              <a:defRPr/>
            </a:pPr>
            <a:r>
              <a:rPr lang="en-US" sz="3200" b="1" dirty="0" smtClean="0">
                <a:solidFill>
                  <a:srgbClr val="000000"/>
                </a:solidFill>
                <a:latin typeface="Calibri" panose="020F0502020204030204" pitchFamily="34" charset="0"/>
              </a:rPr>
              <a:t>Mark 5.26                                                                  “who </a:t>
            </a:r>
            <a:r>
              <a:rPr lang="en-US" sz="3200" b="1" dirty="0">
                <a:solidFill>
                  <a:srgbClr val="000000"/>
                </a:solidFill>
                <a:latin typeface="Calibri" panose="020F0502020204030204" pitchFamily="34" charset="0"/>
              </a:rPr>
              <a:t>had suffered much under many physicians, and had spent all that she had, </a:t>
            </a:r>
            <a:r>
              <a:rPr lang="en-US" sz="3200" b="1" dirty="0" smtClean="0">
                <a:solidFill>
                  <a:srgbClr val="000000"/>
                </a:solidFill>
                <a:latin typeface="Calibri" panose="020F0502020204030204" pitchFamily="34" charset="0"/>
              </a:rPr>
              <a:t>            and </a:t>
            </a:r>
            <a:r>
              <a:rPr lang="en-US" sz="3200" b="1" dirty="0">
                <a:solidFill>
                  <a:srgbClr val="000000"/>
                </a:solidFill>
                <a:latin typeface="Calibri" panose="020F0502020204030204" pitchFamily="34" charset="0"/>
              </a:rPr>
              <a:t>was no better but rather grew worse</a:t>
            </a:r>
            <a:r>
              <a:rPr lang="en-US" sz="3200" b="1" dirty="0" smtClean="0">
                <a:solidFill>
                  <a:srgbClr val="000000"/>
                </a:solidFill>
                <a:latin typeface="Calibri" panose="020F0502020204030204" pitchFamily="34" charset="0"/>
              </a:rPr>
              <a:t>.”</a:t>
            </a:r>
          </a:p>
        </p:txBody>
      </p:sp>
    </p:spTree>
    <p:extLst>
      <p:ext uri="{BB962C8B-B14F-4D97-AF65-F5344CB8AC3E}">
        <p14:creationId xmlns:p14="http://schemas.microsoft.com/office/powerpoint/2010/main" xmlns="" val="397616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left)">
                                      <p:cBhvr>
                                        <p:cTn id="2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5962"/>
          </a:xfrm>
        </p:spPr>
        <p:txBody>
          <a:bodyPr/>
          <a:lstStyle/>
          <a:p>
            <a:r>
              <a:rPr lang="en-US" dirty="0" smtClean="0">
                <a:latin typeface="Calibri" panose="020F0502020204030204" pitchFamily="34" charset="0"/>
              </a:rPr>
              <a:t>two premises:</a:t>
            </a:r>
            <a:endParaRPr lang="en-US" dirty="0">
              <a:latin typeface="Calibri" panose="020F0502020204030204" pitchFamily="34" charset="0"/>
            </a:endParaRPr>
          </a:p>
        </p:txBody>
      </p:sp>
      <p:sp>
        <p:nvSpPr>
          <p:cNvPr id="3" name="Content Placeholder 2"/>
          <p:cNvSpPr>
            <a:spLocks noGrp="1"/>
          </p:cNvSpPr>
          <p:nvPr>
            <p:ph idx="1"/>
          </p:nvPr>
        </p:nvSpPr>
        <p:spPr>
          <a:xfrm>
            <a:off x="0" y="838200"/>
            <a:ext cx="9144000" cy="6019800"/>
          </a:xfrm>
        </p:spPr>
        <p:style>
          <a:lnRef idx="0">
            <a:schemeClr val="dk1"/>
          </a:lnRef>
          <a:fillRef idx="3">
            <a:schemeClr val="dk1"/>
          </a:fillRef>
          <a:effectRef idx="3">
            <a:schemeClr val="dk1"/>
          </a:effectRef>
          <a:fontRef idx="minor">
            <a:schemeClr val="lt1"/>
          </a:fontRef>
        </p:style>
        <p:txBody>
          <a:bodyPr numCol="2"/>
          <a:lstStyle/>
          <a:p>
            <a:r>
              <a:rPr lang="en-US" b="1" dirty="0" smtClean="0">
                <a:latin typeface="Calibri" panose="020F0502020204030204" pitchFamily="34" charset="0"/>
              </a:rPr>
              <a:t>Biblical premise</a:t>
            </a:r>
          </a:p>
        </p:txBody>
      </p:sp>
      <p:sp>
        <p:nvSpPr>
          <p:cNvPr id="4" name="Cube 3"/>
          <p:cNvSpPr/>
          <p:nvPr/>
        </p:nvSpPr>
        <p:spPr>
          <a:xfrm>
            <a:off x="1447800" y="4800600"/>
            <a:ext cx="5943600" cy="1905000"/>
          </a:xfrm>
          <a:prstGeom prst="cube">
            <a:avLst>
              <a:gd name="adj" fmla="val 26574"/>
            </a:avLst>
          </a:prstGeom>
          <a:solidFill>
            <a:srgbClr val="FFFF00"/>
          </a:solidFill>
          <a:ln>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00"/>
                </a:solidFill>
              </a:rPr>
              <a:t>We are created by God.</a:t>
            </a:r>
          </a:p>
          <a:p>
            <a:pPr algn="ctr"/>
            <a:r>
              <a:rPr lang="en-US" sz="2800" dirty="0" smtClean="0">
                <a:solidFill>
                  <a:srgbClr val="000000"/>
                </a:solidFill>
              </a:rPr>
              <a:t>We are to turn from sin.</a:t>
            </a:r>
          </a:p>
          <a:p>
            <a:pPr algn="ctr"/>
            <a:r>
              <a:rPr lang="en-US" sz="2800" dirty="0" smtClean="0">
                <a:solidFill>
                  <a:srgbClr val="000000"/>
                </a:solidFill>
              </a:rPr>
              <a:t>We will face judgment.</a:t>
            </a:r>
            <a:endParaRPr lang="en-US" sz="2800" dirty="0">
              <a:solidFill>
                <a:srgbClr val="000000"/>
              </a:solidFill>
            </a:endParaRPr>
          </a:p>
        </p:txBody>
      </p:sp>
      <p:sp>
        <p:nvSpPr>
          <p:cNvPr id="5" name="Cube 4"/>
          <p:cNvSpPr/>
          <p:nvPr/>
        </p:nvSpPr>
        <p:spPr>
          <a:xfrm>
            <a:off x="2057400" y="3810000"/>
            <a:ext cx="2514600" cy="1600200"/>
          </a:xfrm>
          <a:prstGeom prst="cube">
            <a:avLst>
              <a:gd name="adj" fmla="val 25901"/>
            </a:avLst>
          </a:prstGeom>
          <a:solidFill>
            <a:srgbClr val="FFFF00"/>
          </a:solidFill>
          <a:ln>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00"/>
                </a:solidFill>
              </a:rPr>
              <a:t>we are</a:t>
            </a:r>
          </a:p>
          <a:p>
            <a:pPr algn="ctr"/>
            <a:r>
              <a:rPr lang="en-US" sz="2800" dirty="0" smtClean="0">
                <a:solidFill>
                  <a:srgbClr val="000000"/>
                </a:solidFill>
              </a:rPr>
              <a:t>physical</a:t>
            </a:r>
            <a:endParaRPr lang="en-US" sz="2800" dirty="0">
              <a:solidFill>
                <a:srgbClr val="000000"/>
              </a:solidFill>
            </a:endParaRPr>
          </a:p>
        </p:txBody>
      </p:sp>
      <p:sp>
        <p:nvSpPr>
          <p:cNvPr id="6" name="Cube 5"/>
          <p:cNvSpPr/>
          <p:nvPr/>
        </p:nvSpPr>
        <p:spPr>
          <a:xfrm>
            <a:off x="2438400" y="1752600"/>
            <a:ext cx="2057400" cy="2590800"/>
          </a:xfrm>
          <a:prstGeom prst="cube">
            <a:avLst>
              <a:gd name="adj" fmla="val 17760"/>
            </a:avLst>
          </a:prstGeom>
          <a:solidFill>
            <a:srgbClr val="FFFF00"/>
          </a:solidFill>
          <a:ln>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00"/>
                </a:solidFill>
              </a:rPr>
              <a:t>we have physical needs</a:t>
            </a:r>
            <a:endParaRPr lang="en-US" sz="2800" dirty="0">
              <a:solidFill>
                <a:srgbClr val="000000"/>
              </a:solidFill>
            </a:endParaRPr>
          </a:p>
        </p:txBody>
      </p:sp>
      <p:sp>
        <p:nvSpPr>
          <p:cNvPr id="9" name="Cube 8"/>
          <p:cNvSpPr/>
          <p:nvPr/>
        </p:nvSpPr>
        <p:spPr>
          <a:xfrm>
            <a:off x="4267200" y="3810000"/>
            <a:ext cx="2514600" cy="1600200"/>
          </a:xfrm>
          <a:prstGeom prst="cube">
            <a:avLst>
              <a:gd name="adj" fmla="val 25901"/>
            </a:avLst>
          </a:prstGeom>
          <a:solidFill>
            <a:srgbClr val="FFFF00"/>
          </a:solidFill>
          <a:ln>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00"/>
                </a:solidFill>
              </a:rPr>
              <a:t>we are</a:t>
            </a:r>
          </a:p>
          <a:p>
            <a:pPr algn="ctr"/>
            <a:r>
              <a:rPr lang="en-US" sz="2800" dirty="0" smtClean="0">
                <a:solidFill>
                  <a:srgbClr val="000000"/>
                </a:solidFill>
              </a:rPr>
              <a:t>spiritual</a:t>
            </a:r>
            <a:endParaRPr lang="en-US" sz="2800" dirty="0">
              <a:solidFill>
                <a:srgbClr val="000000"/>
              </a:solidFill>
            </a:endParaRPr>
          </a:p>
        </p:txBody>
      </p:sp>
      <p:sp>
        <p:nvSpPr>
          <p:cNvPr id="8" name="Cube 7"/>
          <p:cNvSpPr/>
          <p:nvPr/>
        </p:nvSpPr>
        <p:spPr>
          <a:xfrm>
            <a:off x="4419600" y="1752600"/>
            <a:ext cx="2057400" cy="2590800"/>
          </a:xfrm>
          <a:prstGeom prst="cube">
            <a:avLst>
              <a:gd name="adj" fmla="val 17760"/>
            </a:avLst>
          </a:prstGeom>
          <a:solidFill>
            <a:srgbClr val="FFFF00"/>
          </a:solidFill>
          <a:ln>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00"/>
                </a:solidFill>
              </a:rPr>
              <a:t>we have moral, spiritual, &amp; social duties</a:t>
            </a:r>
            <a:endParaRPr lang="en-US" sz="2800" dirty="0">
              <a:solidFill>
                <a:srgbClr val="000000"/>
              </a:solidFill>
            </a:endParaRPr>
          </a:p>
        </p:txBody>
      </p:sp>
    </p:spTree>
    <p:extLst>
      <p:ext uri="{BB962C8B-B14F-4D97-AF65-F5344CB8AC3E}">
        <p14:creationId xmlns:p14="http://schemas.microsoft.com/office/powerpoint/2010/main" xmlns="" val="104312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Scale>
                                      <p:cBhvr>
                                        <p:cTn id="1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
                                        </p:tgtEl>
                                        <p:attrNameLst>
                                          <p:attrName>ppt_x</p:attrName>
                                          <p:attrName>ppt_y</p:attrName>
                                        </p:attrNameLst>
                                      </p:cBhvr>
                                    </p:animMotion>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Scale>
                                      <p:cBhvr>
                                        <p:cTn id="21"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9"/>
                                        </p:tgtEl>
                                        <p:attrNameLst>
                                          <p:attrName>ppt_x</p:attrName>
                                          <p:attrName>ppt_y</p:attrName>
                                        </p:attrNameLst>
                                      </p:cBhvr>
                                    </p:animMotion>
                                    <p:animEffect transition="in" filter="fad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Scale>
                                      <p:cBhvr>
                                        <p:cTn id="28"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
                                        </p:tgtEl>
                                        <p:attrNameLst>
                                          <p:attrName>ppt_x</p:attrName>
                                          <p:attrName>ppt_y</p:attrName>
                                        </p:attrNameLst>
                                      </p:cBhvr>
                                    </p:animMotion>
                                    <p:animEffect transition="in" filter="fade">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Scale>
                                      <p:cBhvr>
                                        <p:cTn id="35"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8"/>
                                        </p:tgtEl>
                                        <p:attrNameLst>
                                          <p:attrName>ppt_x</p:attrName>
                                          <p:attrName>ppt_y</p:attrName>
                                        </p:attrNameLst>
                                      </p:cBhvr>
                                    </p:animMotion>
                                    <p:animEffect transition="in" filter="fade">
                                      <p:cBhvr>
                                        <p:cTn id="3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solidFill>
            <a:schemeClr val="tx1"/>
          </a:solidFill>
        </p:spPr>
        <p:txBody>
          <a:bodyPr/>
          <a:lstStyle/>
          <a:p>
            <a:endParaRPr lang="en-US" dirty="0">
              <a:latin typeface="Calibri" panose="020F0502020204030204" pitchFamily="34" charset="0"/>
            </a:endParaRPr>
          </a:p>
        </p:txBody>
      </p:sp>
      <p:sp>
        <p:nvSpPr>
          <p:cNvPr id="3" name="Content Placeholder 2"/>
          <p:cNvSpPr>
            <a:spLocks noGrp="1"/>
          </p:cNvSpPr>
          <p:nvPr>
            <p:ph idx="1"/>
          </p:nvPr>
        </p:nvSpPr>
        <p:spPr>
          <a:xfrm>
            <a:off x="0" y="0"/>
            <a:ext cx="9144000" cy="6858000"/>
          </a:xfrm>
        </p:spPr>
        <p:style>
          <a:lnRef idx="0">
            <a:schemeClr val="dk1"/>
          </a:lnRef>
          <a:fillRef idx="3">
            <a:schemeClr val="dk1"/>
          </a:fillRef>
          <a:effectRef idx="3">
            <a:schemeClr val="dk1"/>
          </a:effectRef>
          <a:fontRef idx="minor">
            <a:schemeClr val="lt1"/>
          </a:fontRef>
        </p:style>
        <p:txBody>
          <a:bodyPr numCol="2"/>
          <a:lstStyle/>
          <a:p>
            <a:endParaRPr lang="en-US" b="1" dirty="0" smtClean="0">
              <a:latin typeface="Calibri" panose="020F0502020204030204" pitchFamily="34" charset="0"/>
            </a:endParaRPr>
          </a:p>
          <a:p>
            <a:r>
              <a:rPr lang="en-US" b="1" dirty="0" smtClean="0">
                <a:latin typeface="Calibri" panose="020F0502020204030204" pitchFamily="34" charset="0"/>
              </a:rPr>
              <a:t>evolutionary premise</a:t>
            </a:r>
            <a:r>
              <a:rPr lang="en-US" b="1" dirty="0" smtClean="0">
                <a:solidFill>
                  <a:schemeClr val="tx1"/>
                </a:solidFill>
              </a:rPr>
              <a:t>	</a:t>
            </a:r>
          </a:p>
          <a:p>
            <a:endParaRPr lang="en-US" b="1" dirty="0" smtClean="0">
              <a:solidFill>
                <a:schemeClr val="tx1"/>
              </a:solidFill>
            </a:endParaRPr>
          </a:p>
          <a:p>
            <a:endParaRPr lang="en-US" b="1" dirty="0" smtClean="0">
              <a:solidFill>
                <a:schemeClr val="tx1"/>
              </a:solidFill>
            </a:endParaRPr>
          </a:p>
          <a:p>
            <a:endParaRPr lang="en-US" b="1" dirty="0" smtClean="0">
              <a:solidFill>
                <a:schemeClr val="tx1"/>
              </a:solidFill>
            </a:endParaRPr>
          </a:p>
          <a:p>
            <a:endParaRPr lang="en-US" b="1" dirty="0" smtClean="0">
              <a:solidFill>
                <a:schemeClr val="tx1"/>
              </a:solidFill>
            </a:endParaRPr>
          </a:p>
          <a:p>
            <a:endParaRPr lang="en-US" b="1" dirty="0" smtClean="0">
              <a:solidFill>
                <a:schemeClr val="tx1"/>
              </a:solidFill>
            </a:endParaRPr>
          </a:p>
          <a:p>
            <a:endParaRPr lang="en-US" b="1" dirty="0" smtClean="0">
              <a:solidFill>
                <a:schemeClr val="tx1"/>
              </a:solidFill>
            </a:endParaRPr>
          </a:p>
          <a:p>
            <a:endParaRPr lang="en-US" b="1" dirty="0" smtClean="0">
              <a:solidFill>
                <a:schemeClr val="tx1"/>
              </a:solidFill>
            </a:endParaRPr>
          </a:p>
          <a:p>
            <a:endParaRPr lang="en-US" b="1" dirty="0" smtClean="0">
              <a:solidFill>
                <a:schemeClr val="tx1"/>
              </a:solidFill>
            </a:endParaRPr>
          </a:p>
          <a:p>
            <a:r>
              <a:rPr lang="en-US" b="1" dirty="0" smtClean="0">
                <a:solidFill>
                  <a:schemeClr val="tx1"/>
                </a:solidFill>
              </a:rPr>
              <a:t>biblical premise</a:t>
            </a:r>
          </a:p>
        </p:txBody>
      </p:sp>
      <p:sp>
        <p:nvSpPr>
          <p:cNvPr id="4" name="Cube 3"/>
          <p:cNvSpPr/>
          <p:nvPr/>
        </p:nvSpPr>
        <p:spPr>
          <a:xfrm>
            <a:off x="1447800" y="4800600"/>
            <a:ext cx="5943600" cy="1905000"/>
          </a:xfrm>
          <a:prstGeom prst="cube">
            <a:avLst>
              <a:gd name="adj" fmla="val 26574"/>
            </a:avLst>
          </a:prstGeom>
          <a:solidFill>
            <a:srgbClr val="FFFF00"/>
          </a:solidFill>
          <a:ln>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00"/>
                </a:solidFill>
              </a:rPr>
              <a:t>ideas of </a:t>
            </a:r>
          </a:p>
          <a:p>
            <a:pPr algn="ctr"/>
            <a:r>
              <a:rPr lang="en-US" sz="2800" dirty="0" smtClean="0">
                <a:solidFill>
                  <a:srgbClr val="000000"/>
                </a:solidFill>
              </a:rPr>
              <a:t>God, sin, and judgment are irrelevant myths</a:t>
            </a:r>
            <a:endParaRPr lang="en-US" sz="2800" dirty="0">
              <a:solidFill>
                <a:srgbClr val="000000"/>
              </a:solidFill>
            </a:endParaRPr>
          </a:p>
        </p:txBody>
      </p:sp>
      <p:sp>
        <p:nvSpPr>
          <p:cNvPr id="5" name="Cube 4"/>
          <p:cNvSpPr/>
          <p:nvPr/>
        </p:nvSpPr>
        <p:spPr>
          <a:xfrm>
            <a:off x="2057400" y="3810000"/>
            <a:ext cx="4724400" cy="1600200"/>
          </a:xfrm>
          <a:prstGeom prst="cube">
            <a:avLst>
              <a:gd name="adj" fmla="val 25901"/>
            </a:avLst>
          </a:prstGeom>
          <a:solidFill>
            <a:srgbClr val="FFFF00"/>
          </a:solidFill>
          <a:ln>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00"/>
                </a:solidFill>
              </a:rPr>
              <a:t>we are unplanned accumulations of chemicals</a:t>
            </a:r>
            <a:endParaRPr lang="en-US" sz="2800" dirty="0">
              <a:solidFill>
                <a:srgbClr val="000000"/>
              </a:solidFill>
            </a:endParaRPr>
          </a:p>
        </p:txBody>
      </p:sp>
      <p:sp>
        <p:nvSpPr>
          <p:cNvPr id="6" name="Cube 5"/>
          <p:cNvSpPr/>
          <p:nvPr/>
        </p:nvSpPr>
        <p:spPr>
          <a:xfrm>
            <a:off x="2438400" y="1752600"/>
            <a:ext cx="2057400" cy="2590800"/>
          </a:xfrm>
          <a:prstGeom prst="cube">
            <a:avLst>
              <a:gd name="adj" fmla="val 17760"/>
            </a:avLst>
          </a:prstGeom>
          <a:solidFill>
            <a:srgbClr val="FFFF00"/>
          </a:solidFill>
          <a:ln>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00"/>
                </a:solidFill>
              </a:rPr>
              <a:t>some</a:t>
            </a:r>
          </a:p>
          <a:p>
            <a:pPr algn="ctr"/>
            <a:r>
              <a:rPr lang="en-US" sz="2800" dirty="0" smtClean="0">
                <a:solidFill>
                  <a:srgbClr val="000000"/>
                </a:solidFill>
              </a:rPr>
              <a:t>adapt</a:t>
            </a:r>
          </a:p>
          <a:p>
            <a:pPr algn="ctr"/>
            <a:r>
              <a:rPr lang="en-US" sz="2800" dirty="0" smtClean="0">
                <a:solidFill>
                  <a:srgbClr val="000000"/>
                </a:solidFill>
              </a:rPr>
              <a:t>easily to social</a:t>
            </a:r>
          </a:p>
          <a:p>
            <a:pPr algn="ctr"/>
            <a:r>
              <a:rPr lang="en-US" sz="2800" dirty="0" smtClean="0">
                <a:solidFill>
                  <a:srgbClr val="000000"/>
                </a:solidFill>
              </a:rPr>
              <a:t>constructs </a:t>
            </a:r>
            <a:endParaRPr lang="en-US" sz="2800" dirty="0">
              <a:solidFill>
                <a:srgbClr val="000000"/>
              </a:solidFill>
            </a:endParaRPr>
          </a:p>
        </p:txBody>
      </p:sp>
      <p:sp>
        <p:nvSpPr>
          <p:cNvPr id="8" name="Cube 7"/>
          <p:cNvSpPr/>
          <p:nvPr/>
        </p:nvSpPr>
        <p:spPr>
          <a:xfrm>
            <a:off x="4343400" y="1752600"/>
            <a:ext cx="2057400" cy="2590800"/>
          </a:xfrm>
          <a:prstGeom prst="cube">
            <a:avLst>
              <a:gd name="adj" fmla="val 17760"/>
            </a:avLst>
          </a:prstGeom>
          <a:solidFill>
            <a:srgbClr val="FFFF00"/>
          </a:solidFill>
          <a:ln>
            <a:solidFill>
              <a:schemeClr val="tx1"/>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00"/>
                </a:solidFill>
              </a:rPr>
              <a:t>some do not adapt easily to </a:t>
            </a:r>
          </a:p>
          <a:p>
            <a:pPr algn="ctr"/>
            <a:r>
              <a:rPr lang="en-US" sz="2800" dirty="0" smtClean="0">
                <a:solidFill>
                  <a:srgbClr val="000000"/>
                </a:solidFill>
              </a:rPr>
              <a:t>to social</a:t>
            </a:r>
          </a:p>
          <a:p>
            <a:pPr algn="ctr"/>
            <a:r>
              <a:rPr lang="en-US" sz="2800" dirty="0" smtClean="0">
                <a:solidFill>
                  <a:srgbClr val="000000"/>
                </a:solidFill>
              </a:rPr>
              <a:t>constructs </a:t>
            </a:r>
            <a:endParaRPr lang="en-US" sz="2800" dirty="0">
              <a:solidFill>
                <a:srgbClr val="000000"/>
              </a:solidFill>
            </a:endParaRPr>
          </a:p>
        </p:txBody>
      </p:sp>
      <p:sp>
        <p:nvSpPr>
          <p:cNvPr id="11" name="Curved Right Arrow 10"/>
          <p:cNvSpPr/>
          <p:nvPr/>
        </p:nvSpPr>
        <p:spPr>
          <a:xfrm rot="21005718" flipH="1">
            <a:off x="6445624" y="2375034"/>
            <a:ext cx="1243251" cy="2400893"/>
          </a:xfrm>
          <a:prstGeom prst="curvedRightArrow">
            <a:avLst>
              <a:gd name="adj1" fmla="val 25000"/>
              <a:gd name="adj2" fmla="val 50000"/>
              <a:gd name="adj3" fmla="val 50816"/>
            </a:avLst>
          </a:prstGeom>
          <a:solidFill>
            <a:srgbClr val="FF6600"/>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9" name="&quot;No&quot; Symbol 8"/>
          <p:cNvSpPr/>
          <p:nvPr/>
        </p:nvSpPr>
        <p:spPr>
          <a:xfrm>
            <a:off x="3352800" y="5410200"/>
            <a:ext cx="1143000" cy="1143000"/>
          </a:xfrm>
          <a:prstGeom prst="noSmoking">
            <a:avLst/>
          </a:prstGeom>
          <a:solidFill>
            <a:schemeClr val="tx1">
              <a:lumMod val="85000"/>
              <a:lumOff val="15000"/>
            </a:schemeClr>
          </a:solidFill>
          <a:ln w="63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Tree>
    <p:extLst>
      <p:ext uri="{BB962C8B-B14F-4D97-AF65-F5344CB8AC3E}">
        <p14:creationId xmlns:p14="http://schemas.microsoft.com/office/powerpoint/2010/main" xmlns="" val="378923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Scale>
                                      <p:cBhvr>
                                        <p:cTn id="18"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5"/>
                                        </p:tgtEl>
                                        <p:attrNameLst>
                                          <p:attrName>ppt_x</p:attrName>
                                          <p:attrName>ppt_y</p:attrName>
                                        </p:attrNameLst>
                                      </p:cBhvr>
                                    </p:animMotion>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Scale>
                                      <p:cBhvr>
                                        <p:cTn id="25"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6"/>
                                        </p:tgtEl>
                                        <p:attrNameLst>
                                          <p:attrName>ppt_x</p:attrName>
                                          <p:attrName>ppt_y</p:attrName>
                                        </p:attrNameLst>
                                      </p:cBhvr>
                                    </p:animMotion>
                                    <p:animEffect transition="in" filter="fade">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Scale>
                                      <p:cBhvr>
                                        <p:cTn id="3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8"/>
                                        </p:tgtEl>
                                        <p:attrNameLst>
                                          <p:attrName>ppt_x</p:attrName>
                                          <p:attrName>ppt_y</p:attrName>
                                        </p:attrNameLst>
                                      </p:cBhvr>
                                    </p:animMotion>
                                    <p:animEffect transition="in" filter="fade">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ppt_x</p:attrName>
                                        </p:attrNameLst>
                                      </p:cBhvr>
                                      <p:tavLst>
                                        <p:tav tm="0">
                                          <p:val>
                                            <p:strVal val="#ppt_x"/>
                                          </p:val>
                                        </p:tav>
                                        <p:tav tm="100000">
                                          <p:val>
                                            <p:strVal val="#ppt_x"/>
                                          </p:val>
                                        </p:tav>
                                      </p:tavLst>
                                    </p:anim>
                                    <p:anim calcmode="lin" valueType="num">
                                      <p:cBhvr>
                                        <p:cTn id="40" dur="500" fill="hold"/>
                                        <p:tgtEl>
                                          <p:spTgt spid="11"/>
                                        </p:tgtEl>
                                        <p:attrNameLst>
                                          <p:attrName>ppt_y</p:attrName>
                                        </p:attrNameLst>
                                      </p:cBhvr>
                                      <p:tavLst>
                                        <p:tav tm="0">
                                          <p:val>
                                            <p:strVal val="#ppt_y-#ppt_h/2"/>
                                          </p:val>
                                        </p:tav>
                                        <p:tav tm="100000">
                                          <p:val>
                                            <p:strVal val="#ppt_y"/>
                                          </p:val>
                                        </p:tav>
                                      </p:tavLst>
                                    </p:anim>
                                    <p:anim calcmode="lin" valueType="num">
                                      <p:cBhvr>
                                        <p:cTn id="41" dur="500" fill="hold"/>
                                        <p:tgtEl>
                                          <p:spTgt spid="11"/>
                                        </p:tgtEl>
                                        <p:attrNameLst>
                                          <p:attrName>ppt_w</p:attrName>
                                        </p:attrNameLst>
                                      </p:cBhvr>
                                      <p:tavLst>
                                        <p:tav tm="0">
                                          <p:val>
                                            <p:strVal val="#ppt_w"/>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1" grpId="0" animBg="1"/>
      <p:bldP spid="9" grpId="0" animBg="1"/>
    </p:bldLst>
  </p:timing>
</p:sld>
</file>

<file path=ppt/theme/theme1.xml><?xml version="1.0" encoding="utf-8"?>
<a:theme xmlns:a="http://schemas.openxmlformats.org/drawingml/2006/main" name="Blank Presentation.pot">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8457</TotalTime>
  <Words>1723</Words>
  <Application>Microsoft Office PowerPoint</Application>
  <PresentationFormat>On-screen Show (4:3)</PresentationFormat>
  <Paragraphs>169</Paragraphs>
  <Slides>26</Slides>
  <Notes>10</Notes>
  <HiddenSlides>0</HiddenSlides>
  <MMClips>0</MMClips>
  <ScaleCrop>false</ScaleCrop>
  <HeadingPairs>
    <vt:vector size="4" baseType="variant">
      <vt:variant>
        <vt:lpstr>Theme</vt:lpstr>
      </vt:variant>
      <vt:variant>
        <vt:i4>4</vt:i4>
      </vt:variant>
      <vt:variant>
        <vt:lpstr>Slide Titles</vt:lpstr>
      </vt:variant>
      <vt:variant>
        <vt:i4>26</vt:i4>
      </vt:variant>
    </vt:vector>
  </HeadingPairs>
  <TitlesOfParts>
    <vt:vector size="30" baseType="lpstr">
      <vt:lpstr>Blank Presentation.pot</vt:lpstr>
      <vt:lpstr>Blank Presentation</vt:lpstr>
      <vt:lpstr>2_Blank Presentation</vt:lpstr>
      <vt:lpstr>3_Blank Presentation</vt:lpstr>
      <vt:lpstr>Sun. morning #1  Different Temperaments &amp; Birth Order </vt:lpstr>
      <vt:lpstr>Slide 2</vt:lpstr>
      <vt:lpstr>Temperament</vt:lpstr>
      <vt:lpstr>Slide 4</vt:lpstr>
      <vt:lpstr>parenting &amp;  meds</vt:lpstr>
      <vt:lpstr>Slide 6</vt:lpstr>
      <vt:lpstr>GOOD PHYSICIANS</vt:lpstr>
      <vt:lpstr>two premises:</vt:lpstr>
      <vt:lpstr>Slide 9</vt:lpstr>
      <vt:lpstr>ADHD</vt:lpstr>
      <vt:lpstr>NOV. 2014  http://time.com/3595712/the-5-trends-driving-the-surge-in-adhd/</vt:lpstr>
      <vt:lpstr>Slide 12</vt:lpstr>
      <vt:lpstr>Slide 13</vt:lpstr>
      <vt:lpstr>Slide 14</vt:lpstr>
      <vt:lpstr>Slide 15</vt:lpstr>
      <vt:lpstr>http://time.com/25370/doctor-adhd-does-not-exist/</vt:lpstr>
      <vt:lpstr>http://www.pbs.org/wgbh/pages/frontline/shows/medicating/drugs/stats.html The production of methylphenidate (Ritalin) and the legal production of amphetamine in the form of Adderall and Dexedrine in the U.S. has soared since 1990… these drugs are considered to be potential drugs of abuse under the Controlled Substances Act </vt:lpstr>
      <vt:lpstr>http://scienceblogs.com/retrospectacle/2007/07/27/the-neuroscience-of-adhd-1/</vt:lpstr>
      <vt:lpstr>Slide 19</vt:lpstr>
      <vt:lpstr>The Trouble with boys, Peg Tyre</vt:lpstr>
      <vt:lpstr>Slide 21</vt:lpstr>
      <vt:lpstr>DOES NOT MEAN:</vt:lpstr>
      <vt:lpstr>Slide 23</vt:lpstr>
      <vt:lpstr>Slide 24</vt:lpstr>
      <vt:lpstr>Slide 25</vt:lpstr>
      <vt:lpstr>PARENTS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&amp; Family</dc:title>
  <dc:creator>Scott Smelser</dc:creator>
  <cp:lastModifiedBy>Northwood2</cp:lastModifiedBy>
  <cp:revision>166</cp:revision>
  <dcterms:created xsi:type="dcterms:W3CDTF">2005-05-16T18:11:24Z</dcterms:created>
  <dcterms:modified xsi:type="dcterms:W3CDTF">2016-01-24T16:04:52Z</dcterms:modified>
</cp:coreProperties>
</file>