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2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9BFAA-C728-C941-A78E-9066E37B8525}" type="datetimeFigureOut">
              <a:rPr lang="en-US" smtClean="0"/>
              <a:pPr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A2EBD-8BA5-1146-B08D-0E5A7AFF95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rthwood 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376" y="-219010"/>
            <a:ext cx="9713398" cy="728504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6735895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2025"/>
            <a:ext cx="9144001" cy="5140325"/>
          </a:xfrm>
          <a:prstGeom prst="rect">
            <a:avLst/>
          </a:prstGeom>
        </p:spPr>
      </p:pic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510" y="0"/>
            <a:ext cx="5637046" cy="685800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>
                    <a:lumMod val="75000"/>
                  </a:schemeClr>
                </a:solidFill>
              </a:rPr>
              <a:t>Jan: 	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Depression (</a:t>
            </a:r>
            <a:r>
              <a:rPr lang="en-US" sz="2700" b="1" dirty="0" err="1" smtClean="0">
                <a:solidFill>
                  <a:schemeClr val="bg1">
                    <a:lumMod val="75000"/>
                  </a:schemeClr>
                </a:solidFill>
              </a:rPr>
              <a:t>Psa</a:t>
            </a:r>
            <a:r>
              <a:rPr lang="en-US" sz="2700" b="1" dirty="0" smtClean="0">
                <a:solidFill>
                  <a:schemeClr val="bg1">
                    <a:lumMod val="75000"/>
                  </a:schemeClr>
                </a:solidFill>
              </a:rPr>
              <a:t> 88)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rgbClr val="BFBFBF"/>
                </a:solidFill>
              </a:rPr>
              <a:t>Feb: 	Sin (</a:t>
            </a:r>
            <a:r>
              <a:rPr lang="en-US" sz="2700" dirty="0" err="1" smtClean="0">
                <a:solidFill>
                  <a:srgbClr val="BFBFBF"/>
                </a:solidFill>
              </a:rPr>
              <a:t>Psa</a:t>
            </a:r>
            <a:r>
              <a:rPr lang="en-US" sz="2700" dirty="0" smtClean="0">
                <a:solidFill>
                  <a:srgbClr val="BFBFBF"/>
                </a:solidFill>
              </a:rPr>
              <a:t> 51)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rgbClr val="BFBFBF"/>
                </a:solidFill>
              </a:rPr>
              <a:t>Mar: 	Expansion (</a:t>
            </a:r>
            <a:r>
              <a:rPr lang="en-US" sz="2700" dirty="0" err="1" smtClean="0">
                <a:solidFill>
                  <a:srgbClr val="BFBFBF"/>
                </a:solidFill>
              </a:rPr>
              <a:t>Neh</a:t>
            </a:r>
            <a:r>
              <a:rPr lang="en-US" sz="2700" dirty="0" smtClean="0">
                <a:solidFill>
                  <a:srgbClr val="BFBFBF"/>
                </a:solidFill>
              </a:rPr>
              <a:t> 1)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b="1" dirty="0" smtClean="0">
                <a:solidFill>
                  <a:schemeClr val="bg1"/>
                </a:solidFill>
                <a:effectLst/>
              </a:rPr>
              <a:t>Apr: 	Separation </a:t>
            </a:r>
            <a:r>
              <a:rPr lang="en-US" sz="2700" b="1" dirty="0">
                <a:solidFill>
                  <a:schemeClr val="bg1"/>
                </a:solidFill>
                <a:effectLst/>
              </a:rPr>
              <a:t>(</a:t>
            </a:r>
            <a:r>
              <a:rPr lang="en-US" sz="2700" b="1" dirty="0" err="1">
                <a:solidFill>
                  <a:schemeClr val="bg1"/>
                </a:solidFill>
                <a:effectLst/>
              </a:rPr>
              <a:t>Jn</a:t>
            </a:r>
            <a:r>
              <a:rPr lang="en-US" sz="2700" b="1" dirty="0">
                <a:solidFill>
                  <a:schemeClr val="bg1"/>
                </a:solidFill>
                <a:effectLst/>
              </a:rPr>
              <a:t> 17) </a:t>
            </a:r>
            <a:endParaRPr lang="en-US" sz="2700" b="1" dirty="0" smtClean="0">
              <a:solidFill>
                <a:schemeClr val="bg1"/>
              </a:solidFill>
              <a:effectLst/>
            </a:endParaRP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May: 	Loss (1 Tim 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June: 	Anger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94)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July: 	Dryness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90)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Aug: 	Worry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139)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Sept: 	Envy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73)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Oct: 	Weariness (political, </a:t>
            </a:r>
            <a:r>
              <a:rPr lang="en-US" sz="2700" dirty="0" err="1" smtClean="0">
                <a:solidFill>
                  <a:schemeClr val="bg1"/>
                </a:solidFill>
              </a:rPr>
              <a:t>Jer</a:t>
            </a:r>
            <a:r>
              <a:rPr lang="en-US" sz="2700" dirty="0" smtClean="0">
                <a:solidFill>
                  <a:schemeClr val="bg1"/>
                </a:solidFill>
              </a:rPr>
              <a:t> 29)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Nov: 	Loneliness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42)</a:t>
            </a:r>
          </a:p>
          <a:p>
            <a:pPr marL="0" indent="0">
              <a:lnSpc>
                <a:spcPct val="110000"/>
              </a:lnSpc>
              <a:buNone/>
              <a:tabLst>
                <a:tab pos="1139825" algn="l"/>
              </a:tabLst>
            </a:pPr>
            <a:r>
              <a:rPr lang="en-US" sz="2700" dirty="0" smtClean="0">
                <a:solidFill>
                  <a:schemeClr val="bg1"/>
                </a:solidFill>
              </a:rPr>
              <a:t>Dec: 	Blessing (</a:t>
            </a:r>
            <a:r>
              <a:rPr lang="en-US" sz="2700" dirty="0" err="1" smtClean="0">
                <a:solidFill>
                  <a:schemeClr val="bg1"/>
                </a:solidFill>
              </a:rPr>
              <a:t>Psa</a:t>
            </a:r>
            <a:r>
              <a:rPr lang="en-US" sz="2700" dirty="0" smtClean="0">
                <a:solidFill>
                  <a:schemeClr val="bg1"/>
                </a:solidFill>
              </a:rPr>
              <a:t> 136)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579735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466401" y="1810655"/>
            <a:ext cx="2949914" cy="2212436"/>
          </a:xfrm>
          <a:prstGeom prst="rect">
            <a:avLst/>
          </a:prstGeom>
        </p:spPr>
      </p:pic>
      <p:pic>
        <p:nvPicPr>
          <p:cNvPr id="8" name="Picture 7" descr="2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54139" y="1839174"/>
            <a:ext cx="2591742" cy="1943806"/>
          </a:xfrm>
          <a:prstGeom prst="rect">
            <a:avLst/>
          </a:prstGeom>
        </p:spPr>
      </p:pic>
      <p:pic>
        <p:nvPicPr>
          <p:cNvPr id="6" name="Picture 5" descr="2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414680" y="1771781"/>
            <a:ext cx="3200803" cy="2322228"/>
          </a:xfrm>
          <a:prstGeom prst="rect">
            <a:avLst/>
          </a:prstGeom>
        </p:spPr>
      </p:pic>
      <p:pic>
        <p:nvPicPr>
          <p:cNvPr id="5" name="Picture 4" descr="30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" b="29524"/>
          <a:stretch/>
        </p:blipFill>
        <p:spPr>
          <a:xfrm>
            <a:off x="5969299" y="-88417"/>
            <a:ext cx="3931272" cy="1847088"/>
          </a:xfrm>
          <a:prstGeom prst="rect">
            <a:avLst/>
          </a:prstGeom>
        </p:spPr>
      </p:pic>
      <p:pic>
        <p:nvPicPr>
          <p:cNvPr id="4" name="Picture 3" descr="229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9203" b="28600"/>
          <a:stretch/>
        </p:blipFill>
        <p:spPr>
          <a:xfrm>
            <a:off x="4183230" y="-229802"/>
            <a:ext cx="2734056" cy="2057400"/>
          </a:xfrm>
          <a:prstGeom prst="rect">
            <a:avLst/>
          </a:prstGeom>
        </p:spPr>
      </p:pic>
      <p:pic>
        <p:nvPicPr>
          <p:cNvPr id="2" name="Picture 1" descr="217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7122"/>
          <a:stretch/>
        </p:blipFill>
        <p:spPr>
          <a:xfrm>
            <a:off x="-349888" y="0"/>
            <a:ext cx="3001040" cy="1865376"/>
          </a:xfrm>
          <a:prstGeom prst="rect">
            <a:avLst/>
          </a:prstGeom>
        </p:spPr>
      </p:pic>
      <p:pic>
        <p:nvPicPr>
          <p:cNvPr id="3" name="Picture 2" descr="316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b="13276"/>
          <a:stretch/>
        </p:blipFill>
        <p:spPr>
          <a:xfrm>
            <a:off x="2411695" y="-4904"/>
            <a:ext cx="2082552" cy="1806060"/>
          </a:xfrm>
          <a:prstGeom prst="rect">
            <a:avLst/>
          </a:prstGeom>
        </p:spPr>
      </p:pic>
      <p:pic>
        <p:nvPicPr>
          <p:cNvPr id="7" name="Picture 6" descr="21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2154" y="1797697"/>
            <a:ext cx="2101785" cy="2101785"/>
          </a:xfrm>
          <a:prstGeom prst="rect">
            <a:avLst/>
          </a:prstGeom>
        </p:spPr>
      </p:pic>
      <p:pic>
        <p:nvPicPr>
          <p:cNvPr id="10" name="Picture 9" descr="22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181425" y="3571798"/>
            <a:ext cx="2612604" cy="1893191"/>
          </a:xfrm>
          <a:prstGeom prst="rect">
            <a:avLst/>
          </a:prstGeom>
        </p:spPr>
      </p:pic>
      <p:pic>
        <p:nvPicPr>
          <p:cNvPr id="11" name="Picture 10" descr="230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9788" r="3131"/>
          <a:stretch/>
        </p:blipFill>
        <p:spPr>
          <a:xfrm>
            <a:off x="2270013" y="3598736"/>
            <a:ext cx="2441448" cy="2034149"/>
          </a:xfrm>
          <a:prstGeom prst="rect">
            <a:avLst/>
          </a:prstGeom>
        </p:spPr>
      </p:pic>
      <p:pic>
        <p:nvPicPr>
          <p:cNvPr id="12" name="Picture 11" descr="286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84791" y="3612849"/>
            <a:ext cx="2432495" cy="1959056"/>
          </a:xfrm>
          <a:prstGeom prst="rect">
            <a:avLst/>
          </a:prstGeom>
        </p:spPr>
      </p:pic>
      <p:pic>
        <p:nvPicPr>
          <p:cNvPr id="13" name="Picture 12" descr="322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285" b="4417"/>
          <a:stretch/>
        </p:blipFill>
        <p:spPr>
          <a:xfrm>
            <a:off x="6903548" y="3520439"/>
            <a:ext cx="2240024" cy="2045081"/>
          </a:xfrm>
          <a:prstGeom prst="rect">
            <a:avLst/>
          </a:prstGeom>
        </p:spPr>
      </p:pic>
      <p:pic>
        <p:nvPicPr>
          <p:cNvPr id="14" name="Picture 13" descr="31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766" y="5283417"/>
            <a:ext cx="2254162" cy="2254162"/>
          </a:xfrm>
          <a:prstGeom prst="rect">
            <a:avLst/>
          </a:prstGeom>
        </p:spPr>
      </p:pic>
      <p:pic>
        <p:nvPicPr>
          <p:cNvPr id="15" name="Picture 14" descr="280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523493" y="5316686"/>
            <a:ext cx="1894092" cy="1894092"/>
          </a:xfrm>
          <a:prstGeom prst="rect">
            <a:avLst/>
          </a:prstGeom>
        </p:spPr>
      </p:pic>
      <p:pic>
        <p:nvPicPr>
          <p:cNvPr id="16" name="Picture 15" descr="215.jp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5143" t="4687" r="11971" b="4582"/>
          <a:stretch/>
        </p:blipFill>
        <p:spPr>
          <a:xfrm>
            <a:off x="4373655" y="5328056"/>
            <a:ext cx="2639567" cy="21905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/>
          <a:srcRect l="46268" t="34671" r="25194" b="33329"/>
          <a:stretch/>
        </p:blipFill>
        <p:spPr>
          <a:xfrm>
            <a:off x="7008843" y="5283405"/>
            <a:ext cx="2177062" cy="1831118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411695" y="-437444"/>
            <a:ext cx="0" cy="7904468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563939" y="-424051"/>
            <a:ext cx="0" cy="7904468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899048" y="-523234"/>
            <a:ext cx="0" cy="7904468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66" y="-299155"/>
            <a:ext cx="0" cy="7904468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139445" y="-383821"/>
            <a:ext cx="0" cy="7904468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414679" y="1712175"/>
            <a:ext cx="10109012" cy="0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14679" y="3449884"/>
            <a:ext cx="10109012" cy="0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-524033" y="5189687"/>
            <a:ext cx="10109012" cy="0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-414679" y="-65826"/>
            <a:ext cx="10109012" cy="0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-414679" y="6888747"/>
            <a:ext cx="10109012" cy="0"/>
          </a:xfrm>
          <a:prstGeom prst="line">
            <a:avLst/>
          </a:prstGeom>
          <a:ln w="3175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59669714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untain-10310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1694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118" y="331694"/>
            <a:ext cx="827741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800" b="1" spc="96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SEPARATION</a:t>
            </a:r>
            <a:endParaRPr lang="en-US" sz="8800" b="1" spc="96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cs typeface="Century Gothic"/>
              </a:rPr>
              <a:t>[John 17]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per-1074132.jpg"/>
          <p:cNvPicPr>
            <a:picLocks noChangeAspect="1"/>
          </p:cNvPicPr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059" y="711636"/>
            <a:ext cx="395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Jesus prays…</a:t>
            </a:r>
            <a:endParaRPr lang="en-US" sz="3600" dirty="0"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7059" y="1912471"/>
            <a:ext cx="77843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200"/>
              </a:spcBef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for the Father to keep his followers safe (</a:t>
            </a:r>
            <a:r>
              <a:rPr lang="en-US" sz="2400" dirty="0" err="1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. 11-15).</a:t>
            </a:r>
          </a:p>
          <a:p>
            <a:pPr marL="342900" indent="-342900">
              <a:spcBef>
                <a:spcPts val="4200"/>
              </a:spcBef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for his followers to have his joy (</a:t>
            </a:r>
            <a:r>
              <a:rPr lang="en-US" sz="2400" dirty="0" err="1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. 13).</a:t>
            </a:r>
          </a:p>
          <a:p>
            <a:pPr marL="342900" indent="-342900">
              <a:spcBef>
                <a:spcPts val="4200"/>
              </a:spcBef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for his followers’ sanctification (</a:t>
            </a:r>
            <a:r>
              <a:rPr lang="en-US" sz="2400" dirty="0" err="1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. 16-19).</a:t>
            </a:r>
          </a:p>
          <a:p>
            <a:pPr marL="342900" indent="-342900">
              <a:spcBef>
                <a:spcPts val="4200"/>
              </a:spcBef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for his followers’ unity (</a:t>
            </a:r>
            <a:r>
              <a:rPr lang="en-US" sz="2400" dirty="0" err="1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. 20-23).</a:t>
            </a:r>
          </a:p>
          <a:p>
            <a:pPr marL="342900" indent="-342900">
              <a:spcBef>
                <a:spcPts val="4200"/>
              </a:spcBef>
              <a:buFont typeface="+mj-lt"/>
              <a:buAutoNum type="arabicPeriod"/>
            </a:pPr>
            <a:r>
              <a:rPr lang="en-US" sz="2400" dirty="0" smtClean="0">
                <a:latin typeface="Century Gothic"/>
                <a:cs typeface="Century Gothic"/>
              </a:rPr>
              <a:t>for his followers to be with him forever (</a:t>
            </a:r>
            <a:r>
              <a:rPr lang="en-US" sz="2400" dirty="0" err="1" smtClean="0">
                <a:latin typeface="Century Gothic"/>
                <a:cs typeface="Century Gothic"/>
              </a:rPr>
              <a:t>v</a:t>
            </a:r>
            <a:r>
              <a:rPr lang="en-US" sz="2400" dirty="0" smtClean="0">
                <a:latin typeface="Century Gothic"/>
                <a:cs typeface="Century Gothic"/>
              </a:rPr>
              <a:t>. 24-26).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178</Words>
  <Application>Microsoft Macintosh PowerPoint</Application>
  <PresentationFormat>On-screen Show (4:3)</PresentationFormat>
  <Paragraphs>20</Paragraphs>
  <Slides>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>Auburn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Joshua Carter</cp:lastModifiedBy>
  <cp:revision>4</cp:revision>
  <dcterms:created xsi:type="dcterms:W3CDTF">2016-04-10T12:24:54Z</dcterms:created>
  <dcterms:modified xsi:type="dcterms:W3CDTF">2016-04-10T13:01:14Z</dcterms:modified>
</cp:coreProperties>
</file>