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embeddedFontLst>
    <p:embeddedFont>
      <p:font typeface="Franklin Gothic Book" panose="020B0503020102020204" pitchFamily="34" charset="0"/>
      <p:regular r:id="rId10"/>
      <p: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62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5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0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49559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6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02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770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08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Pharisees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Matthew 15:1-15</a:t>
            </a:r>
          </a:p>
        </p:txBody>
      </p:sp>
    </p:spTree>
    <p:extLst>
      <p:ext uri="{BB962C8B-B14F-4D97-AF65-F5344CB8AC3E}">
        <p14:creationId xmlns:p14="http://schemas.microsoft.com/office/powerpoint/2010/main" val="157403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438" y="1541415"/>
            <a:ext cx="2705210" cy="240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99433"/>
            <a:ext cx="7200900" cy="855617"/>
          </a:xfrm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BIRTH OF THE PHARISEES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077776"/>
            <a:ext cx="5294334" cy="4062550"/>
          </a:xfrm>
        </p:spPr>
        <p:txBody>
          <a:bodyPr>
            <a:noAutofit/>
          </a:bodyPr>
          <a:lstStyle/>
          <a:p>
            <a:r>
              <a:rPr lang="en-US" sz="2400" dirty="0"/>
              <a:t>Alexander the Great takes over Jerusalem</a:t>
            </a:r>
          </a:p>
          <a:p>
            <a:pPr lvl="1"/>
            <a:r>
              <a:rPr lang="en-US" sz="2400" dirty="0"/>
              <a:t>The Seleucid king Antiochus IV enforces Hellenization of the Jews (167 BC)</a:t>
            </a:r>
          </a:p>
          <a:p>
            <a:pPr lvl="1"/>
            <a:r>
              <a:rPr lang="en-US" sz="2400" dirty="0"/>
              <a:t>Many priests and high class Jews support him</a:t>
            </a:r>
          </a:p>
          <a:p>
            <a:pPr lvl="2"/>
            <a:r>
              <a:rPr lang="en-US" sz="2400" b="1" dirty="0"/>
              <a:t>These People Become the Sadducees</a:t>
            </a:r>
          </a:p>
          <a:p>
            <a:r>
              <a:rPr lang="en-US" sz="2400" dirty="0"/>
              <a:t>Groups of mostly lower class peoples gather together to stop the Hellenization process</a:t>
            </a:r>
          </a:p>
          <a:p>
            <a:pPr lvl="2"/>
            <a:r>
              <a:rPr lang="en-US" sz="2400" b="1" dirty="0"/>
              <a:t>They become the Pharisees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082" y="4253038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9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50946"/>
            <a:ext cx="7200900" cy="855617"/>
          </a:xfrm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PHARISEES GAIN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219443"/>
            <a:ext cx="5881551" cy="4062550"/>
          </a:xfrm>
        </p:spPr>
        <p:txBody>
          <a:bodyPr>
            <a:noAutofit/>
          </a:bodyPr>
          <a:lstStyle/>
          <a:p>
            <a:r>
              <a:rPr lang="en-US" sz="2400" dirty="0"/>
              <a:t>Pompey the Great invades Syria in 63 BC</a:t>
            </a:r>
          </a:p>
          <a:p>
            <a:pPr lvl="1"/>
            <a:r>
              <a:rPr lang="en-US" sz="2400" dirty="0"/>
              <a:t>Pharisees aid Pompey in the takeover thinking that he will remove the Sadducees from their priestly positions</a:t>
            </a:r>
          </a:p>
          <a:p>
            <a:pPr lvl="1"/>
            <a:r>
              <a:rPr lang="en-US" sz="2400" dirty="0"/>
              <a:t>Levitical Pharisees replace the positions</a:t>
            </a:r>
          </a:p>
          <a:p>
            <a:r>
              <a:rPr lang="en-US" sz="2400" dirty="0"/>
              <a:t>Pharisees publicly denounce Herod the Great after he murdered his sons</a:t>
            </a:r>
          </a:p>
          <a:p>
            <a:pPr lvl="1"/>
            <a:r>
              <a:rPr lang="en-US" sz="2400" dirty="0"/>
              <a:t>Herod the Great attacks the Pharisees in 4BC</a:t>
            </a:r>
          </a:p>
          <a:p>
            <a:pPr lvl="1"/>
            <a:r>
              <a:rPr lang="en-US" sz="2200" dirty="0"/>
              <a:t>He removes most of the Pharisees from the temple and replaces them with Sadducees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1" y="1541415"/>
            <a:ext cx="1819003" cy="18776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0" y="4114800"/>
            <a:ext cx="2162127" cy="198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6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38072"/>
            <a:ext cx="7200900" cy="855617"/>
          </a:xfrm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Washing of the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541416"/>
            <a:ext cx="7396844" cy="406255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Pharisees were upset with Jesus for not commanding His disciples to wash their hands before eating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“Why do you </a:t>
            </a:r>
            <a:r>
              <a:rPr lang="en-US" sz="2200" b="1" dirty="0">
                <a:solidFill>
                  <a:schemeClr val="tx1"/>
                </a:solidFill>
              </a:rPr>
              <a:t>transgress</a:t>
            </a:r>
            <a:r>
              <a:rPr lang="en-US" sz="2200" dirty="0">
                <a:solidFill>
                  <a:schemeClr val="tx1"/>
                </a:solidFill>
              </a:rPr>
              <a:t> the </a:t>
            </a:r>
            <a:r>
              <a:rPr lang="en-US" sz="2200" b="1" dirty="0">
                <a:solidFill>
                  <a:schemeClr val="tx1"/>
                </a:solidFill>
              </a:rPr>
              <a:t>tradition</a:t>
            </a:r>
            <a:r>
              <a:rPr lang="en-US" sz="2200" dirty="0">
                <a:solidFill>
                  <a:schemeClr val="tx1"/>
                </a:solidFill>
              </a:rPr>
              <a:t> of the elders?” Matt 15:2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Jesus responds, “Why do you also </a:t>
            </a:r>
            <a:r>
              <a:rPr lang="en-US" sz="2200" b="1" dirty="0">
                <a:solidFill>
                  <a:schemeClr val="tx1"/>
                </a:solidFill>
              </a:rPr>
              <a:t>transgress</a:t>
            </a:r>
            <a:r>
              <a:rPr lang="en-US" sz="2200" dirty="0">
                <a:solidFill>
                  <a:schemeClr val="tx1"/>
                </a:solidFill>
              </a:rPr>
              <a:t> the </a:t>
            </a:r>
            <a:r>
              <a:rPr lang="en-US" sz="2200" b="1" dirty="0">
                <a:solidFill>
                  <a:schemeClr val="tx1"/>
                </a:solidFill>
              </a:rPr>
              <a:t>commandment of God </a:t>
            </a:r>
            <a:r>
              <a:rPr lang="en-US" sz="2200" dirty="0">
                <a:solidFill>
                  <a:schemeClr val="tx1"/>
                </a:solidFill>
              </a:rPr>
              <a:t>because of your tradition?” Matt 15:3</a:t>
            </a:r>
          </a:p>
          <a:p>
            <a:r>
              <a:rPr lang="en-US" sz="2200" dirty="0">
                <a:solidFill>
                  <a:schemeClr val="tx1"/>
                </a:solidFill>
              </a:rPr>
              <a:t>The Pharisees were guilty of transgressing the commandment of God of “Honor your Father and Mother”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"But you say, 'Whoever says to his father or mother, "Whatever I have that would help you has been given to God,” NASV Matt 5:5</a:t>
            </a:r>
          </a:p>
        </p:txBody>
      </p:sp>
    </p:spTree>
    <p:extLst>
      <p:ext uri="{BB962C8B-B14F-4D97-AF65-F5344CB8AC3E}">
        <p14:creationId xmlns:p14="http://schemas.microsoft.com/office/powerpoint/2010/main" val="409282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38072"/>
            <a:ext cx="7200900" cy="855617"/>
          </a:xfrm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The Main Issue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541416"/>
            <a:ext cx="7396844" cy="4062550"/>
          </a:xfrm>
        </p:spPr>
        <p:txBody>
          <a:bodyPr>
            <a:noAutofit/>
          </a:bodyPr>
          <a:lstStyle/>
          <a:p>
            <a:r>
              <a:rPr lang="en-US" sz="2400" b="1" dirty="0"/>
              <a:t>Pharisees would often choose their traditions over the commandments of God</a:t>
            </a:r>
          </a:p>
          <a:p>
            <a:r>
              <a:rPr lang="en-US" sz="2400" dirty="0"/>
              <a:t>Rabbinic Jewish tradition of washing the hands</a:t>
            </a:r>
          </a:p>
          <a:p>
            <a:pPr lvl="1"/>
            <a:r>
              <a:rPr lang="en-US" sz="2400" dirty="0"/>
              <a:t>“Blessed art thou Lord, king of the universe, who has sanctified us with His commandments, commanding us to wash the hands.”</a:t>
            </a:r>
          </a:p>
          <a:p>
            <a:pPr lvl="1"/>
            <a:r>
              <a:rPr lang="en-US" sz="2400" b="1" dirty="0"/>
              <a:t>God never commanded the Jews to wash their hands before they eat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“And in vain they worship Me, teaching as doctrines the commandments of men” – Matt 5:9, (Paraphrased from Is. 29:13)</a:t>
            </a:r>
          </a:p>
        </p:txBody>
      </p:sp>
    </p:spTree>
    <p:extLst>
      <p:ext uri="{BB962C8B-B14F-4D97-AF65-F5344CB8AC3E}">
        <p14:creationId xmlns:p14="http://schemas.microsoft.com/office/powerpoint/2010/main" val="38339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50948"/>
            <a:ext cx="8115300" cy="14859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Traditions are not the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9576"/>
            <a:ext cx="7200900" cy="475713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Jesus had customs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Luke 4:16 – “So He came to Nazareth, where He had been brought up. And as His custom was, He went into the synagogue on the Sabbath day, and stood up to read”</a:t>
            </a:r>
          </a:p>
          <a:p>
            <a:pPr marL="53035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The synagogue itself was a tradition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However it aided in the commandments of God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“You shall love the Lord your God with all your heart, with all your soul, and with all your strength.” Deut.6:5</a:t>
            </a:r>
          </a:p>
        </p:txBody>
      </p:sp>
    </p:spTree>
    <p:extLst>
      <p:ext uri="{BB962C8B-B14F-4D97-AF65-F5344CB8AC3E}">
        <p14:creationId xmlns:p14="http://schemas.microsoft.com/office/powerpoint/2010/main" val="301919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38072"/>
            <a:ext cx="7200900" cy="85561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When Traditions or Customs are changed or enforced…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541416"/>
            <a:ext cx="7396844" cy="406255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Sometimes God’s commandments get broken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John 13:34 </a:t>
            </a: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i="0" dirty="0">
                <a:solidFill>
                  <a:schemeClr val="tx1"/>
                </a:solidFill>
              </a:rPr>
              <a:t>A new commandment I give to you, that you love one another; as I have loved you, that you also love one another.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1 Peter 4:8 </a:t>
            </a: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i="0" dirty="0">
                <a:solidFill>
                  <a:schemeClr val="tx1"/>
                </a:solidFill>
              </a:rPr>
              <a:t>And above all things have fervent love for one another, for “love will cover a multitude of sins.”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Romans 12:10 </a:t>
            </a:r>
            <a:r>
              <a:rPr lang="en-US" sz="2400" dirty="0">
                <a:solidFill>
                  <a:schemeClr val="tx1"/>
                </a:solidFill>
              </a:rPr>
              <a:t>- Be</a:t>
            </a:r>
            <a:r>
              <a:rPr lang="en-US" sz="2400" i="0" dirty="0">
                <a:solidFill>
                  <a:schemeClr val="tx1"/>
                </a:solidFill>
              </a:rPr>
              <a:t> kindly affectionate to one another with brotherly love, in honor giving preference to one another;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1 John 4:7 </a:t>
            </a: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i="0" dirty="0">
                <a:solidFill>
                  <a:schemeClr val="tx1"/>
                </a:solidFill>
              </a:rPr>
              <a:t>Beloved, let us love one another, for love is of God; and everyone who loves is born of God and knows God.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1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38072"/>
            <a:ext cx="7200900" cy="85561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effectLst>
                  <a:glow rad="63500">
                    <a:schemeClr val="tx1"/>
                  </a:glow>
                </a:effectLst>
              </a:rPr>
              <a:t>But what if I am offended?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541416"/>
            <a:ext cx="7396844" cy="406255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Matthew 15:12-14</a:t>
            </a:r>
          </a:p>
          <a:p>
            <a:r>
              <a:rPr lang="en-US" sz="2800" b="1" baseline="30000" dirty="0">
                <a:solidFill>
                  <a:schemeClr val="tx1"/>
                </a:solidFill>
              </a:rPr>
              <a:t>12 </a:t>
            </a:r>
            <a:r>
              <a:rPr lang="en-US" sz="2800" dirty="0">
                <a:solidFill>
                  <a:schemeClr val="tx1"/>
                </a:solidFill>
              </a:rPr>
              <a:t>Then His disciples came and said to Him, “Do You know that </a:t>
            </a:r>
            <a:r>
              <a:rPr lang="en-US" sz="2800" b="1" dirty="0">
                <a:solidFill>
                  <a:schemeClr val="tx1"/>
                </a:solidFill>
              </a:rPr>
              <a:t>the Pharisees were offended</a:t>
            </a:r>
            <a:r>
              <a:rPr lang="en-US" sz="2800" dirty="0">
                <a:solidFill>
                  <a:schemeClr val="tx1"/>
                </a:solidFill>
              </a:rPr>
              <a:t> when they heard this saying?”</a:t>
            </a:r>
            <a:r>
              <a:rPr lang="en-US" sz="2800" b="1" baseline="30000" dirty="0">
                <a:solidFill>
                  <a:schemeClr val="tx1"/>
                </a:solidFill>
              </a:rPr>
              <a:t>13 </a:t>
            </a:r>
            <a:r>
              <a:rPr lang="en-US" sz="2800" dirty="0">
                <a:solidFill>
                  <a:schemeClr val="tx1"/>
                </a:solidFill>
              </a:rPr>
              <a:t>But He answered and said, “Every plant which My heavenly Father has not planted will be uprooted. </a:t>
            </a:r>
            <a:r>
              <a:rPr lang="en-US" sz="2800" b="1" baseline="30000" dirty="0">
                <a:solidFill>
                  <a:schemeClr val="tx1"/>
                </a:solidFill>
              </a:rPr>
              <a:t>14 </a:t>
            </a:r>
            <a:r>
              <a:rPr lang="en-US" sz="2800" dirty="0">
                <a:solidFill>
                  <a:schemeClr val="tx1"/>
                </a:solidFill>
              </a:rPr>
              <a:t>Let them alone. They are blind leaders of the blind. And if the blind leads the blind, both will fall into a ditch.”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4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947</TotalTime>
  <Words>466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Pharisees</vt:lpstr>
      <vt:lpstr>BIRTH OF THE PHARISEES</vt:lpstr>
      <vt:lpstr>PHARISEES GAIN POWER</vt:lpstr>
      <vt:lpstr>Washing of the Hands</vt:lpstr>
      <vt:lpstr>The Main Issue </vt:lpstr>
      <vt:lpstr>Traditions are not the problem </vt:lpstr>
      <vt:lpstr>When Traditions or Customs are changed or enforced…</vt:lpstr>
      <vt:lpstr>But what if I am offended?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Pharisees</dc:title>
  <dc:creator>Andrew Smith</dc:creator>
  <cp:lastModifiedBy>Andrew Smith</cp:lastModifiedBy>
  <cp:revision>22</cp:revision>
  <dcterms:created xsi:type="dcterms:W3CDTF">2016-05-12T18:02:36Z</dcterms:created>
  <dcterms:modified xsi:type="dcterms:W3CDTF">2016-09-20T21:34:20Z</dcterms:modified>
</cp:coreProperties>
</file>