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7" r:id="rId2"/>
    <p:sldId id="256" r:id="rId3"/>
    <p:sldId id="258" r:id="rId4"/>
    <p:sldId id="259" r:id="rId5"/>
    <p:sldId id="260" r:id="rId6"/>
    <p:sldId id="261" r:id="rId7"/>
    <p:sldId id="257" r:id="rId8"/>
    <p:sldId id="263" r:id="rId9"/>
    <p:sldId id="264" r:id="rId10"/>
    <p:sldId id="265" r:id="rId11"/>
    <p:sldId id="266" r:id="rId12"/>
    <p:sldId id="262" r:id="rId13"/>
    <p:sldId id="268" r:id="rId14"/>
    <p:sldId id="269" r:id="rId15"/>
    <p:sldId id="276" r:id="rId16"/>
    <p:sldId id="267" r:id="rId17"/>
    <p:sldId id="277" r:id="rId18"/>
    <p:sldId id="271" r:id="rId19"/>
    <p:sldId id="283" r:id="rId20"/>
    <p:sldId id="270" r:id="rId21"/>
    <p:sldId id="292" r:id="rId22"/>
    <p:sldId id="273" r:id="rId23"/>
    <p:sldId id="272" r:id="rId24"/>
    <p:sldId id="284" r:id="rId25"/>
    <p:sldId id="275" r:id="rId26"/>
    <p:sldId id="274" r:id="rId27"/>
    <p:sldId id="285" r:id="rId28"/>
    <p:sldId id="279" r:id="rId29"/>
    <p:sldId id="281" r:id="rId30"/>
    <p:sldId id="280" r:id="rId31"/>
    <p:sldId id="286" r:id="rId32"/>
    <p:sldId id="278" r:id="rId33"/>
    <p:sldId id="291" r:id="rId34"/>
    <p:sldId id="293" r:id="rId35"/>
    <p:sldId id="290" r:id="rId36"/>
    <p:sldId id="28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7273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lnSpcReduction="10000"/>
          </a:bodyPr>
          <a:lstStyle/>
          <a:p>
            <a:pPr marL="0" indent="0">
              <a:buNone/>
            </a:pPr>
            <a:r>
              <a:rPr lang="en-US" b="1" baseline="30000" dirty="0"/>
              <a:t>6 </a:t>
            </a:r>
            <a:r>
              <a:rPr lang="en-US" dirty="0"/>
              <a:t>For </a:t>
            </a:r>
            <a:r>
              <a:rPr lang="en-US" b="1" i="1" u="sng" dirty="0" smtClean="0">
                <a:solidFill>
                  <a:srgbClr val="FFFF00"/>
                </a:solidFill>
              </a:rPr>
              <a:t>while we were still weak</a:t>
            </a:r>
            <a:r>
              <a:rPr lang="en-US" dirty="0" smtClean="0"/>
              <a:t>, </a:t>
            </a:r>
            <a:r>
              <a:rPr lang="en-US" dirty="0"/>
              <a:t>at the right time Christ died for the ungodly. </a:t>
            </a:r>
          </a:p>
          <a:p>
            <a:pPr marL="0" indent="0">
              <a:buNone/>
            </a:pPr>
            <a:r>
              <a:rPr lang="en-US" b="1" baseline="30000" dirty="0" smtClean="0"/>
              <a:t>7</a:t>
            </a:r>
            <a:r>
              <a:rPr lang="en-US" b="1" baseline="30000" dirty="0"/>
              <a:t> </a:t>
            </a:r>
            <a:r>
              <a:rPr lang="en-US" dirty="0"/>
              <a:t>For one will scarcely die for a righteous person—though perhaps for a good person one would dare even to die— </a:t>
            </a:r>
            <a:endParaRPr lang="en-US" dirty="0" smtClean="0"/>
          </a:p>
          <a:p>
            <a:pPr marL="0" indent="0">
              <a:buNone/>
            </a:pPr>
            <a:r>
              <a:rPr lang="en-US" b="1" baseline="30000" dirty="0" smtClean="0"/>
              <a:t>8</a:t>
            </a:r>
            <a:r>
              <a:rPr lang="en-US" b="1" baseline="30000" dirty="0"/>
              <a:t> </a:t>
            </a:r>
            <a:r>
              <a:rPr lang="en-US" dirty="0"/>
              <a:t>but God shows his love for us in that </a:t>
            </a:r>
            <a:r>
              <a:rPr lang="en-US" b="1" i="1" u="sng" dirty="0">
                <a:solidFill>
                  <a:srgbClr val="FFFF00"/>
                </a:solidFill>
              </a:rPr>
              <a:t>while we were still sinners</a:t>
            </a:r>
            <a:r>
              <a:rPr lang="en-US" dirty="0"/>
              <a:t>, Christ died for us. </a:t>
            </a:r>
            <a:endParaRPr lang="en-US" dirty="0" smtClean="0"/>
          </a:p>
          <a:p>
            <a:pPr marL="0" indent="0">
              <a:buNone/>
            </a:pPr>
            <a:r>
              <a:rPr lang="en-US" b="1" baseline="30000" dirty="0" smtClean="0"/>
              <a:t>9</a:t>
            </a:r>
            <a:r>
              <a:rPr lang="en-US" b="1" baseline="30000" dirty="0"/>
              <a:t> </a:t>
            </a:r>
            <a:r>
              <a:rPr lang="en-US" dirty="0"/>
              <a:t>Since, therefore, we have now been justified by his blood, much more shall we be saved by him from the wrath of God. </a:t>
            </a:r>
            <a:endParaRPr lang="en-US" dirty="0" smtClean="0"/>
          </a:p>
          <a:p>
            <a:pPr marL="0" indent="0">
              <a:buNone/>
            </a:pPr>
            <a:r>
              <a:rPr lang="en-US" b="1" baseline="30000" dirty="0" smtClean="0"/>
              <a:t>10</a:t>
            </a:r>
            <a:r>
              <a:rPr lang="en-US" b="1" baseline="30000" dirty="0"/>
              <a:t> </a:t>
            </a:r>
            <a:r>
              <a:rPr lang="en-US" dirty="0"/>
              <a:t>For if </a:t>
            </a:r>
            <a:r>
              <a:rPr lang="en-US" b="1" i="1" u="sng" dirty="0">
                <a:solidFill>
                  <a:srgbClr val="FFFF00"/>
                </a:solidFill>
              </a:rPr>
              <a:t>while we were enemies</a:t>
            </a:r>
            <a:r>
              <a:rPr lang="en-US" dirty="0"/>
              <a:t> we were reconciled to God by the death of his Son, much more, now that we are reconciled, shall we be saved by his life. </a:t>
            </a:r>
            <a:endParaRPr lang="en-US" dirty="0" smtClean="0"/>
          </a:p>
          <a:p>
            <a:pPr marL="0" indent="0">
              <a:buNone/>
            </a:pPr>
            <a:r>
              <a:rPr lang="en-US" b="1" baseline="30000" dirty="0" smtClean="0"/>
              <a:t>11</a:t>
            </a:r>
            <a:r>
              <a:rPr lang="en-US" b="1" baseline="30000" dirty="0"/>
              <a:t> </a:t>
            </a:r>
            <a:r>
              <a:rPr lang="en-US" dirty="0"/>
              <a:t>More than that, we also rejoice in God through our Lord Jesus Christ, through whom we have now received reconciliation.</a:t>
            </a:r>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Romans 5:6-11</a:t>
            </a:r>
            <a:endParaRPr lang="en-US" sz="4400" b="1" dirty="0"/>
          </a:p>
        </p:txBody>
      </p:sp>
    </p:spTree>
    <p:extLst>
      <p:ext uri="{BB962C8B-B14F-4D97-AF65-F5344CB8AC3E}">
        <p14:creationId xmlns:p14="http://schemas.microsoft.com/office/powerpoint/2010/main" val="2789919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lnSpcReduction="10000"/>
          </a:bodyPr>
          <a:lstStyle/>
          <a:p>
            <a:pPr marL="0" indent="0">
              <a:buNone/>
            </a:pPr>
            <a:r>
              <a:rPr lang="en-US" b="1" baseline="30000" dirty="0"/>
              <a:t>6 </a:t>
            </a:r>
            <a:r>
              <a:rPr lang="en-US" dirty="0"/>
              <a:t>For </a:t>
            </a:r>
            <a:r>
              <a:rPr lang="en-US" b="1" i="1" u="sng" dirty="0" smtClean="0">
                <a:solidFill>
                  <a:srgbClr val="FFFF00"/>
                </a:solidFill>
              </a:rPr>
              <a:t>while we were still weak</a:t>
            </a:r>
            <a:r>
              <a:rPr lang="en-US" dirty="0" smtClean="0"/>
              <a:t>, </a:t>
            </a:r>
            <a:r>
              <a:rPr lang="en-US" dirty="0"/>
              <a:t>at the right time </a:t>
            </a:r>
            <a:r>
              <a:rPr lang="en-US" b="1" i="1" u="sng" dirty="0">
                <a:solidFill>
                  <a:schemeClr val="accent3">
                    <a:lumMod val="60000"/>
                    <a:lumOff val="40000"/>
                  </a:schemeClr>
                </a:solidFill>
              </a:rPr>
              <a:t>Christ died for the ungodly</a:t>
            </a:r>
            <a:r>
              <a:rPr lang="en-US" dirty="0"/>
              <a:t>. </a:t>
            </a:r>
          </a:p>
          <a:p>
            <a:pPr marL="0" indent="0">
              <a:buNone/>
            </a:pPr>
            <a:r>
              <a:rPr lang="en-US" b="1" baseline="30000" dirty="0" smtClean="0"/>
              <a:t>7</a:t>
            </a:r>
            <a:r>
              <a:rPr lang="en-US" b="1" baseline="30000" dirty="0"/>
              <a:t> </a:t>
            </a:r>
            <a:r>
              <a:rPr lang="en-US" dirty="0"/>
              <a:t>For one will scarcely die for a righteous person—though perhaps for a good person one would dare even to die— </a:t>
            </a:r>
            <a:endParaRPr lang="en-US" dirty="0" smtClean="0"/>
          </a:p>
          <a:p>
            <a:pPr marL="0" indent="0">
              <a:buNone/>
            </a:pPr>
            <a:r>
              <a:rPr lang="en-US" b="1" baseline="30000" dirty="0" smtClean="0"/>
              <a:t>8</a:t>
            </a:r>
            <a:r>
              <a:rPr lang="en-US" b="1" baseline="30000" dirty="0"/>
              <a:t> </a:t>
            </a:r>
            <a:r>
              <a:rPr lang="en-US" dirty="0"/>
              <a:t>but God shows his love for us in that </a:t>
            </a:r>
            <a:r>
              <a:rPr lang="en-US" b="1" i="1" u="sng" dirty="0">
                <a:solidFill>
                  <a:srgbClr val="FFFF00"/>
                </a:solidFill>
              </a:rPr>
              <a:t>while we were still sinners</a:t>
            </a:r>
            <a:r>
              <a:rPr lang="en-US" dirty="0"/>
              <a:t>, </a:t>
            </a:r>
            <a:r>
              <a:rPr lang="en-US" b="1" i="1" u="sng" dirty="0">
                <a:solidFill>
                  <a:schemeClr val="accent3">
                    <a:lumMod val="60000"/>
                    <a:lumOff val="40000"/>
                  </a:schemeClr>
                </a:solidFill>
              </a:rPr>
              <a:t>Christ died for us</a:t>
            </a:r>
            <a:r>
              <a:rPr lang="en-US" dirty="0"/>
              <a:t>. </a:t>
            </a:r>
            <a:endParaRPr lang="en-US" dirty="0" smtClean="0"/>
          </a:p>
          <a:p>
            <a:pPr marL="0" indent="0">
              <a:buNone/>
            </a:pPr>
            <a:r>
              <a:rPr lang="en-US" b="1" baseline="30000" dirty="0" smtClean="0"/>
              <a:t>9</a:t>
            </a:r>
            <a:r>
              <a:rPr lang="en-US" b="1" baseline="30000" dirty="0"/>
              <a:t> </a:t>
            </a:r>
            <a:r>
              <a:rPr lang="en-US" dirty="0"/>
              <a:t>Since, therefore, we have now been justified by his blood, much more shall we be saved by him from the wrath of God. </a:t>
            </a:r>
            <a:endParaRPr lang="en-US" dirty="0" smtClean="0"/>
          </a:p>
          <a:p>
            <a:pPr marL="0" indent="0">
              <a:buNone/>
            </a:pPr>
            <a:r>
              <a:rPr lang="en-US" b="1" baseline="30000" dirty="0" smtClean="0"/>
              <a:t>10</a:t>
            </a:r>
            <a:r>
              <a:rPr lang="en-US" b="1" baseline="30000" dirty="0"/>
              <a:t> </a:t>
            </a:r>
            <a:r>
              <a:rPr lang="en-US" dirty="0"/>
              <a:t>For if </a:t>
            </a:r>
            <a:r>
              <a:rPr lang="en-US" b="1" i="1" u="sng" dirty="0">
                <a:solidFill>
                  <a:srgbClr val="FFFF00"/>
                </a:solidFill>
              </a:rPr>
              <a:t>while we were enemies</a:t>
            </a:r>
            <a:r>
              <a:rPr lang="en-US" dirty="0"/>
              <a:t> </a:t>
            </a:r>
            <a:r>
              <a:rPr lang="en-US" b="1" i="1" u="sng" dirty="0">
                <a:solidFill>
                  <a:schemeClr val="accent3">
                    <a:lumMod val="60000"/>
                    <a:lumOff val="40000"/>
                  </a:schemeClr>
                </a:solidFill>
              </a:rPr>
              <a:t>we were reconciled to God by the death of his Son</a:t>
            </a:r>
            <a:r>
              <a:rPr lang="en-US" dirty="0"/>
              <a:t>, much more, now that we are reconciled, shall we be saved by his life. </a:t>
            </a:r>
            <a:endParaRPr lang="en-US" dirty="0" smtClean="0"/>
          </a:p>
          <a:p>
            <a:pPr marL="0" indent="0">
              <a:buNone/>
            </a:pPr>
            <a:r>
              <a:rPr lang="en-US" b="1" baseline="30000" dirty="0" smtClean="0"/>
              <a:t>11</a:t>
            </a:r>
            <a:r>
              <a:rPr lang="en-US" b="1" baseline="30000" dirty="0"/>
              <a:t> </a:t>
            </a:r>
            <a:r>
              <a:rPr lang="en-US" dirty="0"/>
              <a:t>More than that, we also rejoice in God through our Lord Jesus Christ, through whom we have now received reconciliation.</a:t>
            </a:r>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Romans 5:6-11</a:t>
            </a:r>
            <a:endParaRPr lang="en-US" sz="4400" b="1" dirty="0"/>
          </a:p>
        </p:txBody>
      </p:sp>
    </p:spTree>
    <p:extLst>
      <p:ext uri="{BB962C8B-B14F-4D97-AF65-F5344CB8AC3E}">
        <p14:creationId xmlns:p14="http://schemas.microsoft.com/office/powerpoint/2010/main" val="384148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What do we proclaim?</a:t>
            </a:r>
          </a:p>
          <a:p>
            <a:pPr marL="0" indent="0">
              <a:buNone/>
            </a:pPr>
            <a:r>
              <a:rPr lang="en-US" sz="2600" dirty="0"/>
              <a:t>	</a:t>
            </a:r>
            <a:r>
              <a:rPr lang="en-US" sz="2600" dirty="0" smtClean="0"/>
              <a:t>- That Christ died so that we can have a relationship with God</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4147268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fontScale="77500" lnSpcReduction="20000"/>
          </a:bodyPr>
          <a:lstStyle/>
          <a:p>
            <a:pPr marL="0" indent="0">
              <a:buNone/>
            </a:pPr>
            <a:r>
              <a:rPr lang="en-US" b="1" baseline="30000" dirty="0" smtClean="0"/>
              <a:t>1</a:t>
            </a:r>
            <a:r>
              <a:rPr lang="en-US" b="1" dirty="0"/>
              <a:t> </a:t>
            </a:r>
            <a:r>
              <a:rPr lang="en-US" dirty="0"/>
              <a:t>What shall we say then? Are we to continue in sin that grace may abound? </a:t>
            </a:r>
            <a:endParaRPr lang="en-US" dirty="0" smtClean="0"/>
          </a:p>
          <a:p>
            <a:pPr marL="0" indent="0">
              <a:buNone/>
            </a:pPr>
            <a:r>
              <a:rPr lang="en-US" b="1" baseline="30000" dirty="0" smtClean="0"/>
              <a:t>2</a:t>
            </a:r>
            <a:r>
              <a:rPr lang="en-US" b="1" baseline="30000" dirty="0"/>
              <a:t> </a:t>
            </a:r>
            <a:r>
              <a:rPr lang="en-US" dirty="0"/>
              <a:t>By no means! How can we who died to sin still live in it? </a:t>
            </a:r>
            <a:endParaRPr lang="en-US" dirty="0" smtClean="0"/>
          </a:p>
          <a:p>
            <a:pPr marL="0" indent="0">
              <a:buNone/>
            </a:pPr>
            <a:r>
              <a:rPr lang="en-US" b="1" baseline="30000" dirty="0" smtClean="0"/>
              <a:t>3</a:t>
            </a:r>
            <a:r>
              <a:rPr lang="en-US" b="1" baseline="30000" dirty="0"/>
              <a:t> </a:t>
            </a:r>
            <a:r>
              <a:rPr lang="en-US" dirty="0"/>
              <a:t>Do you not know that all of us who have been baptized into Christ Jesus were baptized into his death? </a:t>
            </a:r>
            <a:endParaRPr lang="en-US" dirty="0" smtClean="0"/>
          </a:p>
          <a:p>
            <a:pPr marL="0" indent="0">
              <a:buNone/>
            </a:pPr>
            <a:r>
              <a:rPr lang="en-US" b="1" baseline="30000" dirty="0" smtClean="0"/>
              <a:t>4</a:t>
            </a:r>
            <a:r>
              <a:rPr lang="en-US" b="1" baseline="30000" dirty="0"/>
              <a:t> </a:t>
            </a:r>
            <a:r>
              <a:rPr lang="en-US" dirty="0"/>
              <a:t>We were buried therefore with him by baptism into death, in order that, just as Christ was raised from the dead by the glory of the Father, we too might walk in newness of life.</a:t>
            </a:r>
          </a:p>
          <a:p>
            <a:pPr marL="0" indent="0">
              <a:buNone/>
            </a:pPr>
            <a:r>
              <a:rPr lang="en-US" b="1" baseline="30000" dirty="0"/>
              <a:t>5 </a:t>
            </a:r>
            <a:r>
              <a:rPr lang="en-US" dirty="0"/>
              <a:t>For if we have been united with him in a death like his, we shall certainly be united with him in a resurrection like his. </a:t>
            </a:r>
            <a:endParaRPr lang="en-US" dirty="0" smtClean="0"/>
          </a:p>
          <a:p>
            <a:pPr marL="0" indent="0">
              <a:buNone/>
            </a:pPr>
            <a:r>
              <a:rPr lang="en-US" b="1" baseline="30000" dirty="0" smtClean="0"/>
              <a:t>6</a:t>
            </a:r>
            <a:r>
              <a:rPr lang="en-US" b="1" baseline="30000" dirty="0"/>
              <a:t> </a:t>
            </a:r>
            <a:r>
              <a:rPr lang="en-US" dirty="0"/>
              <a:t>We know </a:t>
            </a:r>
            <a:r>
              <a:rPr lang="en-US" dirty="0" smtClean="0"/>
              <a:t>that our </a:t>
            </a:r>
            <a:r>
              <a:rPr lang="en-US" dirty="0"/>
              <a:t>old self was crucified with him in order that the body of sin might be brought to nothing, so that we would no longer be enslaved to sin</a:t>
            </a:r>
            <a:r>
              <a:rPr lang="en-US" dirty="0" smtClean="0"/>
              <a:t>.</a:t>
            </a:r>
          </a:p>
          <a:p>
            <a:pPr marL="0" indent="0">
              <a:buNone/>
            </a:pPr>
            <a:r>
              <a:rPr lang="en-US" b="1" baseline="30000" dirty="0" smtClean="0"/>
              <a:t>7</a:t>
            </a:r>
            <a:r>
              <a:rPr lang="en-US" b="1" baseline="30000" dirty="0"/>
              <a:t> </a:t>
            </a:r>
            <a:r>
              <a:rPr lang="en-US" dirty="0"/>
              <a:t>For one who has died has been set free from sin. </a:t>
            </a:r>
            <a:endParaRPr lang="en-US" dirty="0" smtClean="0"/>
          </a:p>
          <a:p>
            <a:pPr marL="0" indent="0">
              <a:buNone/>
            </a:pPr>
            <a:r>
              <a:rPr lang="en-US" b="1" baseline="30000" dirty="0" smtClean="0"/>
              <a:t>8</a:t>
            </a:r>
            <a:r>
              <a:rPr lang="en-US" b="1" baseline="30000" dirty="0"/>
              <a:t> </a:t>
            </a:r>
            <a:r>
              <a:rPr lang="en-US" dirty="0"/>
              <a:t>Now if we have died with Christ, we believe that we will also live with him. </a:t>
            </a:r>
            <a:endParaRPr lang="en-US" dirty="0" smtClean="0"/>
          </a:p>
          <a:p>
            <a:pPr marL="0" indent="0">
              <a:buNone/>
            </a:pPr>
            <a:r>
              <a:rPr lang="en-US" b="1" baseline="30000" dirty="0" smtClean="0"/>
              <a:t>9</a:t>
            </a:r>
            <a:r>
              <a:rPr lang="en-US" b="1" baseline="30000" dirty="0"/>
              <a:t> </a:t>
            </a:r>
            <a:r>
              <a:rPr lang="en-US" dirty="0"/>
              <a:t>We know that Christ, being raised from the dead, will never die again; death no longer has dominion over him. </a:t>
            </a:r>
            <a:endParaRPr lang="en-US" dirty="0" smtClean="0"/>
          </a:p>
          <a:p>
            <a:pPr marL="0" indent="0">
              <a:buNone/>
            </a:pPr>
            <a:r>
              <a:rPr lang="en-US" b="1" baseline="30000" dirty="0" smtClean="0"/>
              <a:t>10</a:t>
            </a:r>
            <a:r>
              <a:rPr lang="en-US" b="1" baseline="30000" dirty="0"/>
              <a:t> </a:t>
            </a:r>
            <a:r>
              <a:rPr lang="en-US" dirty="0"/>
              <a:t>For the death he died he died to sin</a:t>
            </a:r>
            <a:r>
              <a:rPr lang="en-US" dirty="0" smtClean="0"/>
              <a:t>, once </a:t>
            </a:r>
            <a:r>
              <a:rPr lang="en-US" dirty="0"/>
              <a:t>for all, but the life he lives he lives to God. </a:t>
            </a:r>
            <a:endParaRPr lang="en-US" dirty="0" smtClean="0"/>
          </a:p>
          <a:p>
            <a:pPr marL="0" indent="0">
              <a:buNone/>
            </a:pPr>
            <a:r>
              <a:rPr lang="en-US" b="1" baseline="30000" dirty="0" smtClean="0"/>
              <a:t>11</a:t>
            </a:r>
            <a:r>
              <a:rPr lang="en-US" b="1" baseline="30000" dirty="0"/>
              <a:t> </a:t>
            </a:r>
            <a:r>
              <a:rPr lang="en-US" dirty="0"/>
              <a:t>So you also must consider yourselves dead to sin and alive to God in Christ Jesus.</a:t>
            </a:r>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Romans 6:1-11</a:t>
            </a:r>
            <a:endParaRPr lang="en-US" sz="4400" b="1" dirty="0"/>
          </a:p>
        </p:txBody>
      </p:sp>
    </p:spTree>
    <p:extLst>
      <p:ext uri="{BB962C8B-B14F-4D97-AF65-F5344CB8AC3E}">
        <p14:creationId xmlns:p14="http://schemas.microsoft.com/office/powerpoint/2010/main" val="3182202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fontScale="77500" lnSpcReduction="20000"/>
          </a:bodyPr>
          <a:lstStyle/>
          <a:p>
            <a:pPr marL="0" indent="0">
              <a:buNone/>
            </a:pPr>
            <a:r>
              <a:rPr lang="en-US" b="1" baseline="30000" dirty="0" smtClean="0"/>
              <a:t>1</a:t>
            </a:r>
            <a:r>
              <a:rPr lang="en-US" b="1" dirty="0"/>
              <a:t> </a:t>
            </a:r>
            <a:r>
              <a:rPr lang="en-US" dirty="0"/>
              <a:t>What shall we say then? Are we to continue in sin that grace may abound? </a:t>
            </a:r>
            <a:endParaRPr lang="en-US" dirty="0" smtClean="0"/>
          </a:p>
          <a:p>
            <a:pPr marL="0" indent="0">
              <a:buNone/>
            </a:pPr>
            <a:r>
              <a:rPr lang="en-US" b="1" baseline="30000" dirty="0" smtClean="0"/>
              <a:t>2</a:t>
            </a:r>
            <a:r>
              <a:rPr lang="en-US" b="1" baseline="30000" dirty="0"/>
              <a:t> </a:t>
            </a:r>
            <a:r>
              <a:rPr lang="en-US" dirty="0"/>
              <a:t>By no means! How can we who </a:t>
            </a:r>
            <a:r>
              <a:rPr lang="en-US" b="1" i="1" u="sng" dirty="0"/>
              <a:t>died to sin </a:t>
            </a:r>
            <a:r>
              <a:rPr lang="en-US" dirty="0"/>
              <a:t>still live in it? </a:t>
            </a:r>
            <a:endParaRPr lang="en-US" dirty="0" smtClean="0"/>
          </a:p>
          <a:p>
            <a:pPr marL="0" indent="0">
              <a:buNone/>
            </a:pPr>
            <a:r>
              <a:rPr lang="en-US" b="1" baseline="30000" dirty="0" smtClean="0"/>
              <a:t>3</a:t>
            </a:r>
            <a:r>
              <a:rPr lang="en-US" b="1" baseline="30000" dirty="0"/>
              <a:t> </a:t>
            </a:r>
            <a:r>
              <a:rPr lang="en-US" dirty="0"/>
              <a:t>Do you not know that all of us who have been baptized into Christ Jesus were </a:t>
            </a:r>
            <a:r>
              <a:rPr lang="en-US" b="1" i="1" u="sng" dirty="0"/>
              <a:t>baptized into his death</a:t>
            </a:r>
            <a:r>
              <a:rPr lang="en-US" dirty="0"/>
              <a:t>? </a:t>
            </a:r>
            <a:endParaRPr lang="en-US" dirty="0" smtClean="0"/>
          </a:p>
          <a:p>
            <a:pPr marL="0" indent="0">
              <a:buNone/>
            </a:pPr>
            <a:r>
              <a:rPr lang="en-US" b="1" baseline="30000" dirty="0" smtClean="0"/>
              <a:t>4</a:t>
            </a:r>
            <a:r>
              <a:rPr lang="en-US" b="1" baseline="30000" dirty="0"/>
              <a:t> </a:t>
            </a:r>
            <a:r>
              <a:rPr lang="en-US" dirty="0"/>
              <a:t>We were </a:t>
            </a:r>
            <a:r>
              <a:rPr lang="en-US" b="1" i="1" u="sng" dirty="0"/>
              <a:t>buried therefore with him by baptism </a:t>
            </a:r>
            <a:r>
              <a:rPr lang="en-US" dirty="0"/>
              <a:t>into death, in order that, just as Christ was raised from the dead by the glory of the Father, we too might walk in newness of life.</a:t>
            </a:r>
          </a:p>
          <a:p>
            <a:pPr marL="0" indent="0">
              <a:buNone/>
            </a:pPr>
            <a:r>
              <a:rPr lang="en-US" b="1" baseline="30000" dirty="0"/>
              <a:t>5 </a:t>
            </a:r>
            <a:r>
              <a:rPr lang="en-US" dirty="0"/>
              <a:t>For if we have been </a:t>
            </a:r>
            <a:r>
              <a:rPr lang="en-US" b="1" i="1" u="sng" dirty="0"/>
              <a:t>united with him in a death</a:t>
            </a:r>
            <a:r>
              <a:rPr lang="en-US" dirty="0"/>
              <a:t> like his, we shall certainly be united with him in a resurrection like his. </a:t>
            </a:r>
          </a:p>
          <a:p>
            <a:pPr marL="0" indent="0">
              <a:buNone/>
            </a:pPr>
            <a:r>
              <a:rPr lang="en-US" b="1" baseline="30000" dirty="0" smtClean="0"/>
              <a:t>6</a:t>
            </a:r>
            <a:r>
              <a:rPr lang="en-US" b="1" baseline="30000" dirty="0"/>
              <a:t> </a:t>
            </a:r>
            <a:r>
              <a:rPr lang="en-US" dirty="0"/>
              <a:t>We know </a:t>
            </a:r>
            <a:r>
              <a:rPr lang="en-US" dirty="0" smtClean="0"/>
              <a:t>that our </a:t>
            </a:r>
            <a:r>
              <a:rPr lang="en-US" b="1" i="1" u="sng" dirty="0"/>
              <a:t>old self was crucified</a:t>
            </a:r>
            <a:r>
              <a:rPr lang="en-US" dirty="0"/>
              <a:t> with him in order that the body of sin might be brought to nothing, so that we would no longer be enslaved to sin</a:t>
            </a:r>
            <a:r>
              <a:rPr lang="en-US" dirty="0" smtClean="0"/>
              <a:t>.</a:t>
            </a:r>
          </a:p>
          <a:p>
            <a:pPr marL="0" indent="0">
              <a:buNone/>
            </a:pPr>
            <a:r>
              <a:rPr lang="en-US" b="1" baseline="30000" dirty="0" smtClean="0"/>
              <a:t>7</a:t>
            </a:r>
            <a:r>
              <a:rPr lang="en-US" b="1" baseline="30000" dirty="0"/>
              <a:t> </a:t>
            </a:r>
            <a:r>
              <a:rPr lang="en-US" dirty="0"/>
              <a:t>For one who has died has been set free from sin. </a:t>
            </a:r>
            <a:endParaRPr lang="en-US" dirty="0" smtClean="0"/>
          </a:p>
          <a:p>
            <a:pPr marL="0" indent="0">
              <a:buNone/>
            </a:pPr>
            <a:r>
              <a:rPr lang="en-US" b="1" baseline="30000" dirty="0" smtClean="0"/>
              <a:t>8</a:t>
            </a:r>
            <a:r>
              <a:rPr lang="en-US" b="1" baseline="30000" dirty="0"/>
              <a:t> </a:t>
            </a:r>
            <a:r>
              <a:rPr lang="en-US" dirty="0"/>
              <a:t>Now if we have </a:t>
            </a:r>
            <a:r>
              <a:rPr lang="en-US" b="1" i="1" u="sng" dirty="0"/>
              <a:t>died with Christ</a:t>
            </a:r>
            <a:r>
              <a:rPr lang="en-US" dirty="0"/>
              <a:t>, we believe that we will also live with him. </a:t>
            </a:r>
          </a:p>
          <a:p>
            <a:pPr marL="0" indent="0">
              <a:buNone/>
            </a:pPr>
            <a:r>
              <a:rPr lang="en-US" dirty="0"/>
              <a:t>9 We know that Christ, being raised from the dead, will never die again; death no longer has dominion over him. </a:t>
            </a:r>
          </a:p>
          <a:p>
            <a:pPr marL="0" indent="0">
              <a:buNone/>
            </a:pPr>
            <a:r>
              <a:rPr lang="en-US" dirty="0"/>
              <a:t>10 For the death he died he died to sin, once for all, but the life he lives he lives to God. </a:t>
            </a:r>
            <a:endParaRPr lang="en-US" dirty="0" smtClean="0"/>
          </a:p>
          <a:p>
            <a:pPr marL="0" indent="0">
              <a:buNone/>
            </a:pPr>
            <a:r>
              <a:rPr lang="en-US" b="1" baseline="30000" dirty="0" smtClean="0"/>
              <a:t>11</a:t>
            </a:r>
            <a:r>
              <a:rPr lang="en-US" b="1" baseline="30000" dirty="0"/>
              <a:t> </a:t>
            </a:r>
            <a:r>
              <a:rPr lang="en-US" dirty="0"/>
              <a:t>So you also must </a:t>
            </a:r>
            <a:r>
              <a:rPr lang="en-US" b="1" i="1" u="sng" dirty="0"/>
              <a:t>consider yourselves dead to sin </a:t>
            </a:r>
            <a:r>
              <a:rPr lang="en-US" dirty="0"/>
              <a:t>and alive to God in Christ Jesus.</a:t>
            </a:r>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Romans 6:1-11</a:t>
            </a:r>
            <a:endParaRPr lang="en-US" sz="4400" b="1" dirty="0"/>
          </a:p>
        </p:txBody>
      </p:sp>
    </p:spTree>
    <p:extLst>
      <p:ext uri="{BB962C8B-B14F-4D97-AF65-F5344CB8AC3E}">
        <p14:creationId xmlns:p14="http://schemas.microsoft.com/office/powerpoint/2010/main" val="3405467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fontScale="77500" lnSpcReduction="20000"/>
          </a:bodyPr>
          <a:lstStyle/>
          <a:p>
            <a:pPr marL="0" indent="0">
              <a:buNone/>
            </a:pPr>
            <a:r>
              <a:rPr lang="en-US" b="1" baseline="30000" dirty="0" smtClean="0"/>
              <a:t>1</a:t>
            </a:r>
            <a:r>
              <a:rPr lang="en-US" b="1" dirty="0"/>
              <a:t> </a:t>
            </a:r>
            <a:r>
              <a:rPr lang="en-US" dirty="0"/>
              <a:t>What shall we say then? Are we to continue in sin that grace may abound? </a:t>
            </a:r>
            <a:endParaRPr lang="en-US" dirty="0" smtClean="0"/>
          </a:p>
          <a:p>
            <a:pPr marL="0" indent="0">
              <a:buNone/>
            </a:pPr>
            <a:r>
              <a:rPr lang="en-US" b="1" baseline="30000" dirty="0" smtClean="0"/>
              <a:t>2</a:t>
            </a:r>
            <a:r>
              <a:rPr lang="en-US" b="1" baseline="30000" dirty="0"/>
              <a:t> </a:t>
            </a:r>
            <a:r>
              <a:rPr lang="en-US" dirty="0"/>
              <a:t>By no means! How can we who </a:t>
            </a:r>
            <a:r>
              <a:rPr lang="en-US" b="1" i="1" u="sng" dirty="0"/>
              <a:t>died to sin </a:t>
            </a:r>
            <a:r>
              <a:rPr lang="en-US" dirty="0"/>
              <a:t>still live in it? </a:t>
            </a:r>
            <a:endParaRPr lang="en-US" dirty="0" smtClean="0"/>
          </a:p>
          <a:p>
            <a:pPr marL="0" indent="0">
              <a:buNone/>
            </a:pPr>
            <a:r>
              <a:rPr lang="en-US" b="1" baseline="30000" dirty="0" smtClean="0"/>
              <a:t>3</a:t>
            </a:r>
            <a:r>
              <a:rPr lang="en-US" b="1" baseline="30000" dirty="0"/>
              <a:t> </a:t>
            </a:r>
            <a:r>
              <a:rPr lang="en-US" dirty="0"/>
              <a:t>Do you not know that all of us who have been baptized into Christ Jesus were </a:t>
            </a:r>
            <a:r>
              <a:rPr lang="en-US" b="1" i="1" u="sng" dirty="0"/>
              <a:t>baptized into his death</a:t>
            </a:r>
            <a:r>
              <a:rPr lang="en-US" dirty="0"/>
              <a:t>? </a:t>
            </a:r>
            <a:endParaRPr lang="en-US" dirty="0" smtClean="0"/>
          </a:p>
          <a:p>
            <a:pPr marL="0" indent="0">
              <a:buNone/>
            </a:pPr>
            <a:r>
              <a:rPr lang="en-US" b="1" baseline="30000" dirty="0" smtClean="0"/>
              <a:t>4</a:t>
            </a:r>
            <a:r>
              <a:rPr lang="en-US" b="1" baseline="30000" dirty="0"/>
              <a:t> </a:t>
            </a:r>
            <a:r>
              <a:rPr lang="en-US" dirty="0"/>
              <a:t>We were </a:t>
            </a:r>
            <a:r>
              <a:rPr lang="en-US" b="1" i="1" u="sng" dirty="0"/>
              <a:t>buried therefore with him by baptism </a:t>
            </a:r>
            <a:r>
              <a:rPr lang="en-US" dirty="0"/>
              <a:t>into death, in order that, just as Christ was raised from the dead by the glory of the Father, </a:t>
            </a:r>
            <a:r>
              <a:rPr lang="en-US" b="1" i="1" u="sng" dirty="0">
                <a:solidFill>
                  <a:srgbClr val="FFFF00"/>
                </a:solidFill>
              </a:rPr>
              <a:t>we too might walk in newness of life</a:t>
            </a:r>
            <a:r>
              <a:rPr lang="en-US" dirty="0"/>
              <a:t>.</a:t>
            </a:r>
          </a:p>
          <a:p>
            <a:pPr marL="0" indent="0">
              <a:buNone/>
            </a:pPr>
            <a:r>
              <a:rPr lang="en-US" b="1" baseline="30000" dirty="0"/>
              <a:t>5 </a:t>
            </a:r>
            <a:r>
              <a:rPr lang="en-US" dirty="0"/>
              <a:t>For if we have been </a:t>
            </a:r>
            <a:r>
              <a:rPr lang="en-US" b="1" i="1" u="sng" dirty="0"/>
              <a:t>united with him in a death</a:t>
            </a:r>
            <a:r>
              <a:rPr lang="en-US" dirty="0"/>
              <a:t> like his, we shall certainly be </a:t>
            </a:r>
            <a:r>
              <a:rPr lang="en-US" b="1" i="1" u="sng" dirty="0">
                <a:solidFill>
                  <a:srgbClr val="FFFF00"/>
                </a:solidFill>
              </a:rPr>
              <a:t>united with him in a resurrection</a:t>
            </a:r>
            <a:r>
              <a:rPr lang="en-US" dirty="0"/>
              <a:t> like his. </a:t>
            </a:r>
            <a:endParaRPr lang="en-US" dirty="0" smtClean="0"/>
          </a:p>
          <a:p>
            <a:pPr marL="0" indent="0">
              <a:buNone/>
            </a:pPr>
            <a:r>
              <a:rPr lang="en-US" b="1" baseline="30000" dirty="0" smtClean="0"/>
              <a:t>6</a:t>
            </a:r>
            <a:r>
              <a:rPr lang="en-US" b="1" baseline="30000" dirty="0"/>
              <a:t> </a:t>
            </a:r>
            <a:r>
              <a:rPr lang="en-US" dirty="0"/>
              <a:t>We know </a:t>
            </a:r>
            <a:r>
              <a:rPr lang="en-US" dirty="0" smtClean="0"/>
              <a:t>that our </a:t>
            </a:r>
            <a:r>
              <a:rPr lang="en-US" b="1" i="1" u="sng" dirty="0"/>
              <a:t>old self was crucified</a:t>
            </a:r>
            <a:r>
              <a:rPr lang="en-US" dirty="0"/>
              <a:t> with him in order that the body of sin might be brought to nothing, so that we would no longer be enslaved to sin</a:t>
            </a:r>
            <a:r>
              <a:rPr lang="en-US" dirty="0" smtClean="0"/>
              <a:t>.</a:t>
            </a:r>
          </a:p>
          <a:p>
            <a:pPr marL="0" indent="0">
              <a:buNone/>
            </a:pPr>
            <a:r>
              <a:rPr lang="en-US" b="1" baseline="30000" dirty="0" smtClean="0"/>
              <a:t>7</a:t>
            </a:r>
            <a:r>
              <a:rPr lang="en-US" b="1" baseline="30000" dirty="0"/>
              <a:t> </a:t>
            </a:r>
            <a:r>
              <a:rPr lang="en-US" dirty="0"/>
              <a:t>For one who has died has been set free from sin. </a:t>
            </a:r>
            <a:endParaRPr lang="en-US" dirty="0" smtClean="0"/>
          </a:p>
          <a:p>
            <a:pPr marL="0" indent="0">
              <a:buNone/>
            </a:pPr>
            <a:r>
              <a:rPr lang="en-US" b="1" baseline="30000" dirty="0" smtClean="0"/>
              <a:t>8</a:t>
            </a:r>
            <a:r>
              <a:rPr lang="en-US" b="1" baseline="30000" dirty="0"/>
              <a:t> </a:t>
            </a:r>
            <a:r>
              <a:rPr lang="en-US" dirty="0"/>
              <a:t>Now if we have </a:t>
            </a:r>
            <a:r>
              <a:rPr lang="en-US" b="1" i="1" u="sng" dirty="0"/>
              <a:t>died with Christ</a:t>
            </a:r>
            <a:r>
              <a:rPr lang="en-US" dirty="0"/>
              <a:t>, we believe that we will also </a:t>
            </a:r>
            <a:r>
              <a:rPr lang="en-US" b="1" i="1" u="sng" dirty="0">
                <a:solidFill>
                  <a:srgbClr val="FFFF00"/>
                </a:solidFill>
              </a:rPr>
              <a:t>live with him</a:t>
            </a:r>
            <a:r>
              <a:rPr lang="en-US" dirty="0"/>
              <a:t>. </a:t>
            </a:r>
            <a:endParaRPr lang="en-US" dirty="0" smtClean="0"/>
          </a:p>
          <a:p>
            <a:pPr marL="0" indent="0">
              <a:buNone/>
            </a:pPr>
            <a:r>
              <a:rPr lang="en-US" b="1" baseline="30000" dirty="0" smtClean="0"/>
              <a:t>9</a:t>
            </a:r>
            <a:r>
              <a:rPr lang="en-US" b="1" baseline="30000" dirty="0"/>
              <a:t> </a:t>
            </a:r>
            <a:r>
              <a:rPr lang="en-US" dirty="0"/>
              <a:t>We know that Christ, being raised from the dead, will never die again; death no longer has dominion over him. </a:t>
            </a:r>
            <a:endParaRPr lang="en-US" dirty="0" smtClean="0"/>
          </a:p>
          <a:p>
            <a:pPr marL="0" indent="0">
              <a:buNone/>
            </a:pPr>
            <a:r>
              <a:rPr lang="en-US" b="1" baseline="30000" dirty="0" smtClean="0"/>
              <a:t>10</a:t>
            </a:r>
            <a:r>
              <a:rPr lang="en-US" b="1" baseline="30000" dirty="0"/>
              <a:t> </a:t>
            </a:r>
            <a:r>
              <a:rPr lang="en-US" dirty="0"/>
              <a:t>For the death he died he died to sin</a:t>
            </a:r>
            <a:r>
              <a:rPr lang="en-US" dirty="0" smtClean="0"/>
              <a:t>, once </a:t>
            </a:r>
            <a:r>
              <a:rPr lang="en-US" dirty="0"/>
              <a:t>for all, but the life he lives he lives to God. </a:t>
            </a:r>
            <a:endParaRPr lang="en-US" dirty="0" smtClean="0"/>
          </a:p>
          <a:p>
            <a:pPr marL="0" indent="0">
              <a:buNone/>
            </a:pPr>
            <a:r>
              <a:rPr lang="en-US" b="1" baseline="30000" dirty="0" smtClean="0"/>
              <a:t>11</a:t>
            </a:r>
            <a:r>
              <a:rPr lang="en-US" b="1" baseline="30000" dirty="0"/>
              <a:t> </a:t>
            </a:r>
            <a:r>
              <a:rPr lang="en-US" dirty="0"/>
              <a:t>So you also must </a:t>
            </a:r>
            <a:r>
              <a:rPr lang="en-US" b="1" i="1" u="sng" dirty="0"/>
              <a:t>consider yourselves dead to sin </a:t>
            </a:r>
            <a:r>
              <a:rPr lang="en-US" dirty="0"/>
              <a:t>and </a:t>
            </a:r>
            <a:r>
              <a:rPr lang="en-US" b="1" i="1" u="sng" dirty="0">
                <a:solidFill>
                  <a:srgbClr val="FFFF00"/>
                </a:solidFill>
              </a:rPr>
              <a:t>alive to God in Christ Jesus</a:t>
            </a:r>
            <a:r>
              <a:rPr lang="en-US" dirty="0"/>
              <a:t>.</a:t>
            </a:r>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Romans 6:1-11</a:t>
            </a:r>
            <a:endParaRPr lang="en-US" sz="4400" b="1" dirty="0"/>
          </a:p>
        </p:txBody>
      </p:sp>
    </p:spTree>
    <p:extLst>
      <p:ext uri="{BB962C8B-B14F-4D97-AF65-F5344CB8AC3E}">
        <p14:creationId xmlns:p14="http://schemas.microsoft.com/office/powerpoint/2010/main" val="136523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What do we proclaim?</a:t>
            </a:r>
          </a:p>
          <a:p>
            <a:pPr marL="0" indent="0">
              <a:buNone/>
            </a:pPr>
            <a:r>
              <a:rPr lang="en-US" sz="2600" dirty="0"/>
              <a:t>	</a:t>
            </a:r>
            <a:r>
              <a:rPr lang="en-US" sz="2600" dirty="0" smtClean="0"/>
              <a:t>- That Christ died so that we can have a relationship with God</a:t>
            </a:r>
          </a:p>
          <a:p>
            <a:pPr marL="0" indent="0">
              <a:buNone/>
            </a:pPr>
            <a:r>
              <a:rPr lang="en-US" sz="2600" dirty="0"/>
              <a:t>	</a:t>
            </a:r>
            <a:r>
              <a:rPr lang="en-US" sz="2600" dirty="0" smtClean="0"/>
              <a:t>- That we are committed to living changed lives based on that relationship</a:t>
            </a:r>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1732178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What do we proclaim?</a:t>
            </a:r>
          </a:p>
          <a:p>
            <a:pPr marL="0" indent="0">
              <a:buNone/>
            </a:pPr>
            <a:r>
              <a:rPr lang="en-US" sz="2600" dirty="0"/>
              <a:t>	</a:t>
            </a:r>
            <a:r>
              <a:rPr lang="en-US" sz="2600" dirty="0" smtClean="0"/>
              <a:t>- That Christ died so that we can have a relationship with God</a:t>
            </a:r>
          </a:p>
          <a:p>
            <a:pPr marL="0" indent="0">
              <a:buNone/>
            </a:pPr>
            <a:r>
              <a:rPr lang="en-US" sz="2600" dirty="0"/>
              <a:t>	</a:t>
            </a:r>
            <a:r>
              <a:rPr lang="en-US" sz="2600" dirty="0" smtClean="0"/>
              <a:t>- That we are committed to living changed lives based on that relationship</a:t>
            </a:r>
          </a:p>
          <a:p>
            <a:pPr marL="0" indent="0">
              <a:buNone/>
            </a:pPr>
            <a:endParaRPr lang="en-US" dirty="0"/>
          </a:p>
          <a:p>
            <a:pPr marL="0" indent="0">
              <a:buNone/>
            </a:pPr>
            <a:r>
              <a:rPr lang="en-US" sz="2600" b="1" u="sng" dirty="0" smtClean="0"/>
              <a:t>2 Corinthians 5:17-18</a:t>
            </a:r>
            <a:endParaRPr lang="en-US" sz="2600" b="1" u="sng" dirty="0"/>
          </a:p>
          <a:p>
            <a:pPr marL="0" indent="0">
              <a:buNone/>
            </a:pPr>
            <a:r>
              <a:rPr lang="en-US" sz="2400" b="1" baseline="30000" dirty="0" smtClean="0"/>
              <a:t>“</a:t>
            </a:r>
            <a:r>
              <a:rPr lang="en-US" sz="2400" dirty="0" smtClean="0"/>
              <a:t>Therefore</a:t>
            </a:r>
            <a:r>
              <a:rPr lang="en-US" sz="2400" dirty="0"/>
              <a:t>, if anyone is in Christ, he is a new creation. The old has passed away; behold, the new has come. </a:t>
            </a:r>
            <a:r>
              <a:rPr lang="en-US" sz="2400" b="1" baseline="30000" dirty="0"/>
              <a:t>18 </a:t>
            </a:r>
            <a:r>
              <a:rPr lang="en-US" sz="2400" dirty="0"/>
              <a:t>All this is from God, who through Christ reconciled us to himself and gave us the ministry of </a:t>
            </a:r>
            <a:r>
              <a:rPr lang="en-US" sz="2400" dirty="0" smtClean="0"/>
              <a:t>reconciliation”</a:t>
            </a:r>
            <a:endParaRPr lang="en-US" dirty="0"/>
          </a:p>
        </p:txBody>
      </p:sp>
    </p:spTree>
    <p:extLst>
      <p:ext uri="{BB962C8B-B14F-4D97-AF65-F5344CB8AC3E}">
        <p14:creationId xmlns:p14="http://schemas.microsoft.com/office/powerpoint/2010/main" val="895741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What do we proclaim?</a:t>
            </a:r>
          </a:p>
          <a:p>
            <a:pPr marL="0" indent="0">
              <a:buNone/>
            </a:pPr>
            <a:r>
              <a:rPr lang="en-US" sz="2600" dirty="0"/>
              <a:t>	</a:t>
            </a:r>
            <a:r>
              <a:rPr lang="en-US" sz="2600" dirty="0" smtClean="0"/>
              <a:t>- That Christ died so that we can have a relationship with God</a:t>
            </a:r>
          </a:p>
          <a:p>
            <a:pPr marL="0" indent="0">
              <a:buNone/>
            </a:pPr>
            <a:r>
              <a:rPr lang="en-US" sz="2600" dirty="0"/>
              <a:t>	</a:t>
            </a:r>
            <a:r>
              <a:rPr lang="en-US" sz="2600" dirty="0" smtClean="0"/>
              <a:t>- That we are committed to living changed lives based on that relationship</a:t>
            </a:r>
          </a:p>
          <a:p>
            <a:pPr marL="0" indent="0">
              <a:buNone/>
            </a:pPr>
            <a:endParaRPr lang="en-US" dirty="0"/>
          </a:p>
          <a:p>
            <a:pPr marL="0" indent="0">
              <a:buNone/>
            </a:pPr>
            <a:r>
              <a:rPr lang="en-US" sz="2600" b="1" u="sng" dirty="0" smtClean="0"/>
              <a:t>Galatians 2:20</a:t>
            </a:r>
            <a:endParaRPr lang="en-US" sz="2600" b="1" u="sng" dirty="0"/>
          </a:p>
          <a:p>
            <a:pPr marL="0" indent="0">
              <a:buNone/>
            </a:pPr>
            <a:r>
              <a:rPr lang="en-US" sz="2400" b="1" baseline="30000" dirty="0" smtClean="0"/>
              <a:t>“</a:t>
            </a:r>
            <a:r>
              <a:rPr lang="en-US" sz="2400" dirty="0" smtClean="0"/>
              <a:t>I </a:t>
            </a:r>
            <a:r>
              <a:rPr lang="en-US" sz="2400" dirty="0"/>
              <a:t>have been crucified with Christ. It is no longer I who live, but Christ who lives in me. And the life I now live in the flesh I live by faith in the Son of God, who loved me and gave himself for me</a:t>
            </a:r>
            <a:r>
              <a:rPr lang="en-US" sz="2400" dirty="0" smtClean="0"/>
              <a:t>.”</a:t>
            </a:r>
            <a:endParaRPr lang="en-US" dirty="0"/>
          </a:p>
        </p:txBody>
      </p:sp>
    </p:spTree>
    <p:extLst>
      <p:ext uri="{BB962C8B-B14F-4D97-AF65-F5344CB8AC3E}">
        <p14:creationId xmlns:p14="http://schemas.microsoft.com/office/powerpoint/2010/main" val="740514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What do we proclaim?</a:t>
            </a:r>
          </a:p>
          <a:p>
            <a:pPr marL="0" indent="0">
              <a:buNone/>
            </a:pPr>
            <a:r>
              <a:rPr lang="en-US" sz="2600" dirty="0"/>
              <a:t>	</a:t>
            </a:r>
            <a:r>
              <a:rPr lang="en-US" sz="2600" dirty="0" smtClean="0"/>
              <a:t>- That Christ died so that we can have a relationship with God</a:t>
            </a:r>
          </a:p>
          <a:p>
            <a:pPr marL="0" indent="0">
              <a:buNone/>
            </a:pPr>
            <a:r>
              <a:rPr lang="en-US" sz="2600" dirty="0"/>
              <a:t>	</a:t>
            </a:r>
            <a:r>
              <a:rPr lang="en-US" sz="2600" dirty="0" smtClean="0"/>
              <a:t>- That we are committed to living changed lives based on that relationship</a:t>
            </a:r>
          </a:p>
          <a:p>
            <a:pPr marL="0" indent="0">
              <a:buNone/>
            </a:pPr>
            <a:endParaRPr lang="en-US" sz="2600" dirty="0"/>
          </a:p>
          <a:p>
            <a:pPr marL="0" indent="0">
              <a:buNone/>
            </a:pPr>
            <a:r>
              <a:rPr lang="en-US" sz="2600" dirty="0" smtClean="0"/>
              <a:t>Who are we proclaiming this to?</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3388797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Corinthians 11</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76858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What do we proclaim?</a:t>
            </a:r>
          </a:p>
          <a:p>
            <a:pPr marL="0" indent="0">
              <a:buNone/>
            </a:pPr>
            <a:r>
              <a:rPr lang="en-US" sz="2600" dirty="0"/>
              <a:t>	</a:t>
            </a:r>
            <a:r>
              <a:rPr lang="en-US" sz="2600" dirty="0" smtClean="0"/>
              <a:t>- That Christ died so that we can have a relationship with God</a:t>
            </a:r>
          </a:p>
          <a:p>
            <a:pPr marL="0" indent="0">
              <a:buNone/>
            </a:pPr>
            <a:r>
              <a:rPr lang="en-US" sz="2600" dirty="0"/>
              <a:t>	</a:t>
            </a:r>
            <a:r>
              <a:rPr lang="en-US" sz="2600" dirty="0" smtClean="0"/>
              <a:t>- That we are committed to living changed lives based on that relationship</a:t>
            </a:r>
          </a:p>
          <a:p>
            <a:pPr marL="0" indent="0">
              <a:buNone/>
            </a:pPr>
            <a:endParaRPr lang="en-US" sz="2600" dirty="0"/>
          </a:p>
          <a:p>
            <a:pPr marL="0" indent="0">
              <a:buNone/>
            </a:pPr>
            <a:r>
              <a:rPr lang="en-US" sz="2600" dirty="0" smtClean="0"/>
              <a:t>Who are we proclaiming this to?</a:t>
            </a:r>
          </a:p>
          <a:p>
            <a:pPr marL="0" indent="0">
              <a:buNone/>
            </a:pPr>
            <a:r>
              <a:rPr lang="en-US" sz="2600" dirty="0"/>
              <a:t>	</a:t>
            </a:r>
            <a:r>
              <a:rPr lang="en-US" sz="2600" dirty="0" smtClean="0"/>
              <a:t>- To Ourselves</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403704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a:bodyPr>
          <a:lstStyle/>
          <a:p>
            <a:pPr marL="0" indent="0">
              <a:buNone/>
            </a:pPr>
            <a:r>
              <a:rPr lang="en-US" b="1" baseline="30000" dirty="0"/>
              <a:t>12 </a:t>
            </a:r>
            <a:r>
              <a:rPr lang="en-US" dirty="0"/>
              <a:t>Not that I have already obtained this or am already perfect, but I press on to make it my own, because Christ Jesus has made me his own. </a:t>
            </a:r>
            <a:endParaRPr lang="en-US" dirty="0" smtClean="0"/>
          </a:p>
          <a:p>
            <a:pPr marL="0" indent="0">
              <a:buNone/>
            </a:pPr>
            <a:r>
              <a:rPr lang="en-US" b="1" baseline="30000" dirty="0" smtClean="0"/>
              <a:t>13</a:t>
            </a:r>
            <a:r>
              <a:rPr lang="en-US" b="1" baseline="30000" dirty="0"/>
              <a:t> </a:t>
            </a:r>
            <a:r>
              <a:rPr lang="en-US" dirty="0"/>
              <a:t>Brothers, I do not consider that I have made it my own. But one thing I do: forgetting what lies behind and straining forward to what lies ahead, </a:t>
            </a:r>
            <a:endParaRPr lang="en-US" dirty="0" smtClean="0"/>
          </a:p>
          <a:p>
            <a:pPr marL="0" indent="0">
              <a:buNone/>
            </a:pPr>
            <a:r>
              <a:rPr lang="en-US" b="1" baseline="30000" dirty="0" smtClean="0"/>
              <a:t>14</a:t>
            </a:r>
            <a:r>
              <a:rPr lang="en-US" b="1" baseline="30000" dirty="0"/>
              <a:t> </a:t>
            </a:r>
            <a:r>
              <a:rPr lang="en-US" dirty="0"/>
              <a:t>I press on toward the goal for the prize of the upward call of God in Christ Jesus. </a:t>
            </a:r>
            <a:endParaRPr lang="en-US" dirty="0" smtClean="0"/>
          </a:p>
          <a:p>
            <a:pPr marL="0" indent="0">
              <a:buNone/>
            </a:pPr>
            <a:r>
              <a:rPr lang="en-US" b="1" baseline="30000" dirty="0" smtClean="0"/>
              <a:t>15</a:t>
            </a:r>
            <a:r>
              <a:rPr lang="en-US" b="1" baseline="30000" dirty="0"/>
              <a:t> </a:t>
            </a:r>
            <a:r>
              <a:rPr lang="en-US" dirty="0"/>
              <a:t>Let those of us who are mature think this way, and if in anything you think otherwise, God will reveal that also to you</a:t>
            </a:r>
            <a:r>
              <a:rPr lang="en-US" dirty="0" smtClean="0"/>
              <a:t>.</a:t>
            </a:r>
          </a:p>
          <a:p>
            <a:pPr marL="0" indent="0">
              <a:buNone/>
            </a:pPr>
            <a:r>
              <a:rPr lang="en-US" b="1" baseline="30000" dirty="0" smtClean="0"/>
              <a:t>16</a:t>
            </a:r>
            <a:r>
              <a:rPr lang="en-US" b="1" baseline="30000" dirty="0"/>
              <a:t> </a:t>
            </a:r>
            <a:r>
              <a:rPr lang="en-US" dirty="0"/>
              <a:t>Only let us hold true to what we have </a:t>
            </a:r>
            <a:r>
              <a:rPr lang="en-US" dirty="0" smtClean="0"/>
              <a:t>attained.</a:t>
            </a:r>
            <a:endParaRPr lang="en-US" dirty="0"/>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Philippians 3:12-16</a:t>
            </a:r>
            <a:endParaRPr lang="en-US" sz="4400" b="1" dirty="0"/>
          </a:p>
        </p:txBody>
      </p:sp>
    </p:spTree>
    <p:extLst>
      <p:ext uri="{BB962C8B-B14F-4D97-AF65-F5344CB8AC3E}">
        <p14:creationId xmlns:p14="http://schemas.microsoft.com/office/powerpoint/2010/main" val="1214834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a:bodyPr>
          <a:lstStyle/>
          <a:p>
            <a:pPr marL="0" indent="0">
              <a:buNone/>
            </a:pPr>
            <a:r>
              <a:rPr lang="en-US" b="1" baseline="30000" dirty="0"/>
              <a:t>12 </a:t>
            </a:r>
            <a:r>
              <a:rPr lang="en-US" dirty="0"/>
              <a:t>Not that I have already obtained this or am already perfect, but I press on to make it my own, because Christ Jesus has made me his own. </a:t>
            </a:r>
            <a:endParaRPr lang="en-US" dirty="0" smtClean="0"/>
          </a:p>
          <a:p>
            <a:pPr marL="0" indent="0">
              <a:buNone/>
            </a:pPr>
            <a:r>
              <a:rPr lang="en-US" b="1" baseline="30000" dirty="0" smtClean="0"/>
              <a:t>13</a:t>
            </a:r>
            <a:r>
              <a:rPr lang="en-US" b="1" baseline="30000" dirty="0"/>
              <a:t> </a:t>
            </a:r>
            <a:r>
              <a:rPr lang="en-US" dirty="0"/>
              <a:t>Brothers, I do not consider that I have made it my own. But one thing I do: forgetting what lies behind and straining forward to what lies ahead, </a:t>
            </a:r>
            <a:endParaRPr lang="en-US" dirty="0" smtClean="0"/>
          </a:p>
          <a:p>
            <a:pPr marL="0" indent="0">
              <a:buNone/>
            </a:pPr>
            <a:r>
              <a:rPr lang="en-US" b="1" baseline="30000" dirty="0" smtClean="0"/>
              <a:t>14</a:t>
            </a:r>
            <a:r>
              <a:rPr lang="en-US" b="1" baseline="30000" dirty="0"/>
              <a:t> </a:t>
            </a:r>
            <a:r>
              <a:rPr lang="en-US" dirty="0"/>
              <a:t>I press on toward the goal for the prize of the upward call of God in Christ Jesus. </a:t>
            </a:r>
            <a:endParaRPr lang="en-US" dirty="0" smtClean="0"/>
          </a:p>
          <a:p>
            <a:pPr marL="0" indent="0">
              <a:buNone/>
            </a:pPr>
            <a:r>
              <a:rPr lang="en-US" b="1" baseline="30000" dirty="0" smtClean="0"/>
              <a:t>15</a:t>
            </a:r>
            <a:r>
              <a:rPr lang="en-US" b="1" baseline="30000" dirty="0"/>
              <a:t> </a:t>
            </a:r>
            <a:r>
              <a:rPr lang="en-US" b="1" i="1" u="sng" dirty="0">
                <a:solidFill>
                  <a:srgbClr val="FFFF00"/>
                </a:solidFill>
              </a:rPr>
              <a:t>Let those of us who are mature think this way</a:t>
            </a:r>
            <a:r>
              <a:rPr lang="en-US" dirty="0"/>
              <a:t>, and if in anything you think otherwise, God will reveal that also to you</a:t>
            </a:r>
            <a:r>
              <a:rPr lang="en-US" dirty="0" smtClean="0"/>
              <a:t>.</a:t>
            </a:r>
          </a:p>
          <a:p>
            <a:pPr marL="0" indent="0">
              <a:buNone/>
            </a:pPr>
            <a:r>
              <a:rPr lang="en-US" b="1" baseline="30000" dirty="0" smtClean="0"/>
              <a:t>16</a:t>
            </a:r>
            <a:r>
              <a:rPr lang="en-US" b="1" baseline="30000" dirty="0"/>
              <a:t> </a:t>
            </a:r>
            <a:r>
              <a:rPr lang="en-US" dirty="0"/>
              <a:t>Only let us hold true to what we have </a:t>
            </a:r>
            <a:r>
              <a:rPr lang="en-US" dirty="0" smtClean="0"/>
              <a:t>attained.</a:t>
            </a:r>
            <a:endParaRPr lang="en-US" dirty="0"/>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Philippians 3:12-16</a:t>
            </a:r>
            <a:endParaRPr lang="en-US" sz="4400" b="1" dirty="0"/>
          </a:p>
        </p:txBody>
      </p:sp>
    </p:spTree>
    <p:extLst>
      <p:ext uri="{BB962C8B-B14F-4D97-AF65-F5344CB8AC3E}">
        <p14:creationId xmlns:p14="http://schemas.microsoft.com/office/powerpoint/2010/main" val="692432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What do we proclaim?</a:t>
            </a:r>
          </a:p>
          <a:p>
            <a:pPr marL="0" indent="0">
              <a:buNone/>
            </a:pPr>
            <a:r>
              <a:rPr lang="en-US" sz="2600" dirty="0"/>
              <a:t>	</a:t>
            </a:r>
            <a:r>
              <a:rPr lang="en-US" sz="2600" dirty="0" smtClean="0"/>
              <a:t>- That Christ died so that we can have a relationship with God</a:t>
            </a:r>
          </a:p>
          <a:p>
            <a:pPr marL="0" indent="0">
              <a:buNone/>
            </a:pPr>
            <a:r>
              <a:rPr lang="en-US" sz="2600" dirty="0"/>
              <a:t>	</a:t>
            </a:r>
            <a:r>
              <a:rPr lang="en-US" sz="2600" dirty="0" smtClean="0"/>
              <a:t>- That we are committed to living changed lives based on that relationship</a:t>
            </a:r>
          </a:p>
          <a:p>
            <a:pPr marL="0" indent="0">
              <a:buNone/>
            </a:pPr>
            <a:endParaRPr lang="en-US" sz="2600" dirty="0"/>
          </a:p>
          <a:p>
            <a:pPr marL="0" indent="0">
              <a:buNone/>
            </a:pPr>
            <a:r>
              <a:rPr lang="en-US" sz="2600" dirty="0" smtClean="0"/>
              <a:t>Who are we proclaiming this to?</a:t>
            </a:r>
          </a:p>
          <a:p>
            <a:pPr marL="0" indent="0">
              <a:buNone/>
            </a:pPr>
            <a:r>
              <a:rPr lang="en-US" sz="2600" dirty="0"/>
              <a:t>	</a:t>
            </a:r>
            <a:r>
              <a:rPr lang="en-US" sz="2600" dirty="0" smtClean="0"/>
              <a:t>- To Ourselves</a:t>
            </a:r>
          </a:p>
          <a:p>
            <a:pPr marL="0" indent="0">
              <a:buNone/>
            </a:pPr>
            <a:r>
              <a:rPr lang="en-US" sz="2600" dirty="0"/>
              <a:t>	</a:t>
            </a:r>
            <a:r>
              <a:rPr lang="en-US" sz="2600" dirty="0" smtClean="0"/>
              <a:t>- To Each Other</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073336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fontScale="77500" lnSpcReduction="20000"/>
          </a:bodyPr>
          <a:lstStyle/>
          <a:p>
            <a:pPr marL="0" indent="0">
              <a:buNone/>
            </a:pPr>
            <a:r>
              <a:rPr lang="en-US" b="1" baseline="30000" dirty="0"/>
              <a:t>23 </a:t>
            </a:r>
            <a:r>
              <a:rPr lang="en-US" dirty="0"/>
              <a:t>For I received from the Lord what I also delivered to you, that the Lord Jesus on the night when he was betrayed took bread, </a:t>
            </a:r>
            <a:endParaRPr lang="en-US" dirty="0" smtClean="0"/>
          </a:p>
          <a:p>
            <a:pPr marL="0" indent="0">
              <a:buNone/>
            </a:pPr>
            <a:r>
              <a:rPr lang="en-US" b="1" baseline="30000" dirty="0" smtClean="0"/>
              <a:t>24</a:t>
            </a:r>
            <a:r>
              <a:rPr lang="en-US" b="1" baseline="30000" dirty="0"/>
              <a:t> </a:t>
            </a:r>
            <a:r>
              <a:rPr lang="en-US" dirty="0"/>
              <a:t>and when he had given thanks, he broke it, and said, “This is my body, which is for you. Do this in remembrance of me.” </a:t>
            </a:r>
            <a:endParaRPr lang="en-US" dirty="0" smtClean="0"/>
          </a:p>
          <a:p>
            <a:pPr marL="0" indent="0">
              <a:buNone/>
            </a:pPr>
            <a:r>
              <a:rPr lang="en-US" b="1" baseline="30000" dirty="0" smtClean="0"/>
              <a:t>25</a:t>
            </a:r>
            <a:r>
              <a:rPr lang="en-US" b="1" baseline="30000" dirty="0"/>
              <a:t> </a:t>
            </a:r>
            <a:r>
              <a:rPr lang="en-US" dirty="0"/>
              <a:t>In the same way also he took the cup, after supper, saying, “This cup is the new covenant in my blood. Do this, as often as you drink it, in remembrance of me.” </a:t>
            </a:r>
            <a:endParaRPr lang="en-US" dirty="0" smtClean="0"/>
          </a:p>
          <a:p>
            <a:pPr marL="0" indent="0">
              <a:buNone/>
            </a:pPr>
            <a:r>
              <a:rPr lang="en-US" b="1" baseline="30000" dirty="0" smtClean="0"/>
              <a:t>26</a:t>
            </a:r>
            <a:r>
              <a:rPr lang="en-US" b="1" baseline="30000" dirty="0"/>
              <a:t> </a:t>
            </a:r>
            <a:r>
              <a:rPr lang="en-US" dirty="0"/>
              <a:t>For as often as you eat this bread and drink the cup, you </a:t>
            </a:r>
            <a:r>
              <a:rPr lang="en-US" b="1" i="1" u="sng" dirty="0">
                <a:solidFill>
                  <a:srgbClr val="FFFF00"/>
                </a:solidFill>
              </a:rPr>
              <a:t>proclaim the Lord's death</a:t>
            </a:r>
            <a:r>
              <a:rPr lang="en-US" dirty="0"/>
              <a:t> until he comes.</a:t>
            </a:r>
          </a:p>
          <a:p>
            <a:pPr marL="0" indent="0">
              <a:buNone/>
            </a:pPr>
            <a:r>
              <a:rPr lang="en-US" b="1" baseline="30000" dirty="0"/>
              <a:t>27 </a:t>
            </a:r>
            <a:r>
              <a:rPr lang="en-US" dirty="0"/>
              <a:t>Whoever, therefore, eats the bread or drinks the cup of the Lord in an unworthy manner will be guilty concerning the body and blood of the Lord. </a:t>
            </a:r>
            <a:endParaRPr lang="en-US" dirty="0" smtClean="0"/>
          </a:p>
          <a:p>
            <a:pPr marL="0" indent="0">
              <a:buNone/>
            </a:pPr>
            <a:r>
              <a:rPr lang="en-US" b="1" baseline="30000" dirty="0" smtClean="0"/>
              <a:t>28</a:t>
            </a:r>
            <a:r>
              <a:rPr lang="en-US" b="1" baseline="30000" dirty="0"/>
              <a:t> </a:t>
            </a:r>
            <a:r>
              <a:rPr lang="en-US" dirty="0"/>
              <a:t>Let a person examine himself, then, and so eat of the bread and drink of the cup. </a:t>
            </a:r>
            <a:endParaRPr lang="en-US" dirty="0" smtClean="0"/>
          </a:p>
          <a:p>
            <a:pPr marL="0" indent="0">
              <a:buNone/>
            </a:pPr>
            <a:r>
              <a:rPr lang="en-US" b="1" baseline="30000" dirty="0" smtClean="0"/>
              <a:t>29</a:t>
            </a:r>
            <a:r>
              <a:rPr lang="en-US" b="1" baseline="30000" dirty="0"/>
              <a:t> </a:t>
            </a:r>
            <a:r>
              <a:rPr lang="en-US" dirty="0"/>
              <a:t>For anyone who eats and drinks without discerning the body eats and drinks judgment on himself. </a:t>
            </a:r>
            <a:endParaRPr lang="en-US" dirty="0" smtClean="0"/>
          </a:p>
          <a:p>
            <a:pPr marL="0" indent="0">
              <a:buNone/>
            </a:pPr>
            <a:r>
              <a:rPr lang="en-US" b="1" baseline="30000" dirty="0" smtClean="0"/>
              <a:t>30</a:t>
            </a:r>
            <a:r>
              <a:rPr lang="en-US" b="1" baseline="30000" dirty="0"/>
              <a:t> </a:t>
            </a:r>
            <a:r>
              <a:rPr lang="en-US" dirty="0"/>
              <a:t>That is why many of you are weak and ill, and some have died. </a:t>
            </a:r>
            <a:endParaRPr lang="en-US" dirty="0" smtClean="0"/>
          </a:p>
          <a:p>
            <a:pPr marL="0" indent="0">
              <a:buNone/>
            </a:pPr>
            <a:r>
              <a:rPr lang="en-US" b="1" baseline="30000" dirty="0" smtClean="0"/>
              <a:t>31</a:t>
            </a:r>
            <a:r>
              <a:rPr lang="en-US" b="1" baseline="30000" dirty="0"/>
              <a:t> </a:t>
            </a:r>
            <a:r>
              <a:rPr lang="en-US" dirty="0"/>
              <a:t>But if we </a:t>
            </a:r>
            <a:r>
              <a:rPr lang="en-US" dirty="0" smtClean="0"/>
              <a:t>judged ourselves </a:t>
            </a:r>
            <a:r>
              <a:rPr lang="en-US" dirty="0"/>
              <a:t>truly, we would not be judged. </a:t>
            </a:r>
            <a:endParaRPr lang="en-US" dirty="0" smtClean="0"/>
          </a:p>
          <a:p>
            <a:pPr marL="0" indent="0">
              <a:buNone/>
            </a:pPr>
            <a:r>
              <a:rPr lang="en-US" b="1" baseline="30000" dirty="0" smtClean="0"/>
              <a:t>32</a:t>
            </a:r>
            <a:r>
              <a:rPr lang="en-US" b="1" baseline="30000" dirty="0"/>
              <a:t> </a:t>
            </a:r>
            <a:r>
              <a:rPr lang="en-US" dirty="0"/>
              <a:t>But when we are judged by the Lord, we are disciplined so that we may not be condemned along with the world.</a:t>
            </a:r>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1 Corinthians 11:23-32</a:t>
            </a:r>
            <a:endParaRPr lang="en-US" sz="4400" b="1" dirty="0"/>
          </a:p>
        </p:txBody>
      </p:sp>
    </p:spTree>
    <p:extLst>
      <p:ext uri="{BB962C8B-B14F-4D97-AF65-F5344CB8AC3E}">
        <p14:creationId xmlns:p14="http://schemas.microsoft.com/office/powerpoint/2010/main" val="39534770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fontScale="77500" lnSpcReduction="20000"/>
          </a:bodyPr>
          <a:lstStyle/>
          <a:p>
            <a:pPr marL="0" indent="0">
              <a:buNone/>
            </a:pPr>
            <a:r>
              <a:rPr lang="en-US" b="1" baseline="30000" dirty="0"/>
              <a:t>23 </a:t>
            </a:r>
            <a:r>
              <a:rPr lang="en-US" dirty="0"/>
              <a:t>For I received from the Lord what I also delivered to you, that the Lord Jesus on the night when he was betrayed took bread, </a:t>
            </a:r>
            <a:endParaRPr lang="en-US" dirty="0" smtClean="0"/>
          </a:p>
          <a:p>
            <a:pPr marL="0" indent="0">
              <a:buNone/>
            </a:pPr>
            <a:r>
              <a:rPr lang="en-US" b="1" baseline="30000" dirty="0" smtClean="0"/>
              <a:t>24</a:t>
            </a:r>
            <a:r>
              <a:rPr lang="en-US" b="1" baseline="30000" dirty="0"/>
              <a:t> </a:t>
            </a:r>
            <a:r>
              <a:rPr lang="en-US" dirty="0"/>
              <a:t>and when he had given thanks, he broke it, and said, “This is my body, which is for you. Do this in remembrance of me.” </a:t>
            </a:r>
            <a:endParaRPr lang="en-US" dirty="0" smtClean="0"/>
          </a:p>
          <a:p>
            <a:pPr marL="0" indent="0">
              <a:buNone/>
            </a:pPr>
            <a:r>
              <a:rPr lang="en-US" b="1" baseline="30000" dirty="0" smtClean="0"/>
              <a:t>25</a:t>
            </a:r>
            <a:r>
              <a:rPr lang="en-US" b="1" baseline="30000" dirty="0"/>
              <a:t> </a:t>
            </a:r>
            <a:r>
              <a:rPr lang="en-US" dirty="0"/>
              <a:t>In the same way also he took the cup, after supper, saying, “This cup is the new covenant in my blood. Do this, as often as you drink it, in remembrance of me.” </a:t>
            </a:r>
            <a:endParaRPr lang="en-US" dirty="0" smtClean="0"/>
          </a:p>
          <a:p>
            <a:pPr marL="0" indent="0">
              <a:buNone/>
            </a:pPr>
            <a:r>
              <a:rPr lang="en-US" b="1" baseline="30000" dirty="0" smtClean="0"/>
              <a:t>26</a:t>
            </a:r>
            <a:r>
              <a:rPr lang="en-US" b="1" baseline="30000" dirty="0"/>
              <a:t> </a:t>
            </a:r>
            <a:r>
              <a:rPr lang="en-US" dirty="0"/>
              <a:t>For as often as you eat this bread and drink the cup, you </a:t>
            </a:r>
            <a:r>
              <a:rPr lang="en-US" b="1" i="1" u="sng" dirty="0">
                <a:solidFill>
                  <a:srgbClr val="FFFF00"/>
                </a:solidFill>
              </a:rPr>
              <a:t>proclaim the Lord's death</a:t>
            </a:r>
            <a:r>
              <a:rPr lang="en-US" dirty="0"/>
              <a:t> until he comes.</a:t>
            </a:r>
          </a:p>
          <a:p>
            <a:pPr marL="0" indent="0">
              <a:buNone/>
            </a:pPr>
            <a:r>
              <a:rPr lang="en-US" b="1" baseline="30000" dirty="0"/>
              <a:t>27 </a:t>
            </a:r>
            <a:r>
              <a:rPr lang="en-US" dirty="0"/>
              <a:t>Whoever, therefore, eats the bread or drinks the cup of the Lord in an unworthy manner will be guilty concerning the body and blood of the Lord. </a:t>
            </a:r>
            <a:endParaRPr lang="en-US" dirty="0" smtClean="0"/>
          </a:p>
          <a:p>
            <a:pPr marL="0" indent="0">
              <a:buNone/>
            </a:pPr>
            <a:r>
              <a:rPr lang="en-US" b="1" baseline="30000" dirty="0" smtClean="0"/>
              <a:t>28</a:t>
            </a:r>
            <a:r>
              <a:rPr lang="en-US" b="1" baseline="30000" dirty="0"/>
              <a:t> </a:t>
            </a:r>
            <a:r>
              <a:rPr lang="en-US" b="1" i="1" u="sng" dirty="0">
                <a:solidFill>
                  <a:srgbClr val="FFFF00"/>
                </a:solidFill>
              </a:rPr>
              <a:t>Let a person examine himself</a:t>
            </a:r>
            <a:r>
              <a:rPr lang="en-US" dirty="0"/>
              <a:t>, then, and so eat of the bread and drink of the cup. </a:t>
            </a:r>
            <a:endParaRPr lang="en-US" dirty="0" smtClean="0"/>
          </a:p>
          <a:p>
            <a:pPr marL="0" indent="0">
              <a:buNone/>
            </a:pPr>
            <a:r>
              <a:rPr lang="en-US" b="1" baseline="30000" dirty="0" smtClean="0"/>
              <a:t>29</a:t>
            </a:r>
            <a:r>
              <a:rPr lang="en-US" b="1" baseline="30000" dirty="0"/>
              <a:t> </a:t>
            </a:r>
            <a:r>
              <a:rPr lang="en-US" dirty="0"/>
              <a:t>For anyone who eats and drinks without discerning the body eats and drinks judgment on himself. </a:t>
            </a:r>
            <a:endParaRPr lang="en-US" dirty="0" smtClean="0"/>
          </a:p>
          <a:p>
            <a:pPr marL="0" indent="0">
              <a:buNone/>
            </a:pPr>
            <a:r>
              <a:rPr lang="en-US" b="1" baseline="30000" dirty="0" smtClean="0"/>
              <a:t>30</a:t>
            </a:r>
            <a:r>
              <a:rPr lang="en-US" b="1" baseline="30000" dirty="0"/>
              <a:t> </a:t>
            </a:r>
            <a:r>
              <a:rPr lang="en-US" dirty="0"/>
              <a:t>That is why many of you are weak and ill, and some have died. </a:t>
            </a:r>
            <a:endParaRPr lang="en-US" dirty="0" smtClean="0"/>
          </a:p>
          <a:p>
            <a:pPr marL="0" indent="0">
              <a:buNone/>
            </a:pPr>
            <a:r>
              <a:rPr lang="en-US" b="1" baseline="30000" dirty="0" smtClean="0"/>
              <a:t>31</a:t>
            </a:r>
            <a:r>
              <a:rPr lang="en-US" b="1" baseline="30000" dirty="0"/>
              <a:t> </a:t>
            </a:r>
            <a:r>
              <a:rPr lang="en-US" dirty="0"/>
              <a:t>But if we </a:t>
            </a:r>
            <a:r>
              <a:rPr lang="en-US" dirty="0" smtClean="0"/>
              <a:t>judged ourselves </a:t>
            </a:r>
            <a:r>
              <a:rPr lang="en-US" dirty="0"/>
              <a:t>truly, we would not be judged. </a:t>
            </a:r>
            <a:endParaRPr lang="en-US" dirty="0" smtClean="0"/>
          </a:p>
          <a:p>
            <a:pPr marL="0" indent="0">
              <a:buNone/>
            </a:pPr>
            <a:r>
              <a:rPr lang="en-US" b="1" baseline="30000" dirty="0" smtClean="0"/>
              <a:t>32</a:t>
            </a:r>
            <a:r>
              <a:rPr lang="en-US" b="1" baseline="30000" dirty="0"/>
              <a:t> </a:t>
            </a:r>
            <a:r>
              <a:rPr lang="en-US" dirty="0"/>
              <a:t>But when we are judged by the Lord, we are disciplined so that we may not be condemned along with the world.</a:t>
            </a:r>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1 Corinthians 11:23-32</a:t>
            </a:r>
            <a:endParaRPr lang="en-US" sz="4400" b="1" dirty="0"/>
          </a:p>
        </p:txBody>
      </p:sp>
    </p:spTree>
    <p:extLst>
      <p:ext uri="{BB962C8B-B14F-4D97-AF65-F5344CB8AC3E}">
        <p14:creationId xmlns:p14="http://schemas.microsoft.com/office/powerpoint/2010/main" val="1537421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Tree>
    <p:extLst>
      <p:ext uri="{BB962C8B-B14F-4D97-AF65-F5344CB8AC3E}">
        <p14:creationId xmlns:p14="http://schemas.microsoft.com/office/powerpoint/2010/main" val="1599781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To help our own growth</a:t>
            </a:r>
          </a:p>
          <a:p>
            <a:pPr marL="0" indent="0">
              <a:buNone/>
            </a:pPr>
            <a:endParaRPr lang="en-US" sz="2600" dirty="0"/>
          </a:p>
        </p:txBody>
      </p:sp>
    </p:spTree>
    <p:extLst>
      <p:ext uri="{BB962C8B-B14F-4D97-AF65-F5344CB8AC3E}">
        <p14:creationId xmlns:p14="http://schemas.microsoft.com/office/powerpoint/2010/main" val="121868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
        <p:nvSpPr>
          <p:cNvPr id="3" name="Content Placeholder 2"/>
          <p:cNvSpPr>
            <a:spLocks noGrp="1"/>
          </p:cNvSpPr>
          <p:nvPr>
            <p:ph idx="1"/>
          </p:nvPr>
        </p:nvSpPr>
        <p:spPr>
          <a:xfrm>
            <a:off x="546100" y="2613025"/>
            <a:ext cx="11379200" cy="3736975"/>
          </a:xfrm>
        </p:spPr>
        <p:txBody>
          <a:bodyPr>
            <a:normAutofit fontScale="92500" lnSpcReduction="10000"/>
          </a:bodyPr>
          <a:lstStyle/>
          <a:p>
            <a:pPr marL="0" indent="0">
              <a:buNone/>
            </a:pPr>
            <a:r>
              <a:rPr lang="en-US" dirty="0" smtClean="0"/>
              <a:t>To help our own growth</a:t>
            </a:r>
          </a:p>
          <a:p>
            <a:pPr marL="0" indent="0">
              <a:buNone/>
            </a:pPr>
            <a:endParaRPr lang="en-US" sz="2600" dirty="0"/>
          </a:p>
          <a:p>
            <a:pPr marL="0" indent="0">
              <a:buNone/>
            </a:pPr>
            <a:r>
              <a:rPr lang="en-US" sz="2600" b="1" u="sng" dirty="0" smtClean="0"/>
              <a:t>Titus 2:11-14</a:t>
            </a:r>
            <a:endParaRPr lang="en-US" sz="2600" b="1" u="sng" dirty="0"/>
          </a:p>
          <a:p>
            <a:pPr marL="0" indent="0">
              <a:buNone/>
            </a:pPr>
            <a:r>
              <a:rPr lang="en-US" sz="2400" b="1" baseline="30000" dirty="0"/>
              <a:t>11 </a:t>
            </a:r>
            <a:r>
              <a:rPr lang="en-US" sz="2400" dirty="0"/>
              <a:t>For the grace of God has appeared, bringing salvation for all people</a:t>
            </a:r>
            <a:r>
              <a:rPr lang="en-US" sz="2400" dirty="0" smtClean="0"/>
              <a:t>,</a:t>
            </a:r>
          </a:p>
          <a:p>
            <a:pPr marL="0" indent="0">
              <a:buNone/>
            </a:pPr>
            <a:r>
              <a:rPr lang="en-US" sz="2400" b="1" baseline="30000" dirty="0" smtClean="0"/>
              <a:t>12</a:t>
            </a:r>
            <a:r>
              <a:rPr lang="en-US" sz="2400" b="1" baseline="30000" dirty="0"/>
              <a:t> </a:t>
            </a:r>
            <a:r>
              <a:rPr lang="en-US" sz="2400" dirty="0"/>
              <a:t>training us to renounce ungodliness and worldly passions, and to live self-controlled, upright, and godly lives in the present age, </a:t>
            </a:r>
            <a:endParaRPr lang="en-US" sz="2400" dirty="0" smtClean="0"/>
          </a:p>
          <a:p>
            <a:pPr marL="0" indent="0">
              <a:buNone/>
            </a:pPr>
            <a:r>
              <a:rPr lang="en-US" sz="2400" b="1" baseline="30000" dirty="0" smtClean="0"/>
              <a:t>13</a:t>
            </a:r>
            <a:r>
              <a:rPr lang="en-US" sz="2400" b="1" baseline="30000" dirty="0"/>
              <a:t> </a:t>
            </a:r>
            <a:r>
              <a:rPr lang="en-US" sz="2400" dirty="0"/>
              <a:t>waiting for our blessed hope, the appearing of the glory of our great God and Savior Jesus Christ, </a:t>
            </a:r>
            <a:endParaRPr lang="en-US" sz="2400" dirty="0" smtClean="0"/>
          </a:p>
          <a:p>
            <a:pPr marL="0" indent="0">
              <a:buNone/>
            </a:pPr>
            <a:r>
              <a:rPr lang="en-US" sz="2400" b="1" baseline="30000" dirty="0" smtClean="0"/>
              <a:t>14</a:t>
            </a:r>
            <a:r>
              <a:rPr lang="en-US" sz="2400" b="1" baseline="30000" dirty="0"/>
              <a:t> </a:t>
            </a:r>
            <a:r>
              <a:rPr lang="en-US" sz="2400" dirty="0"/>
              <a:t>who gave himself for us to redeem us from all lawlessness and to purify for himself a people for his own possession who are zealous for good works.</a:t>
            </a:r>
            <a:endParaRPr lang="en-US" dirty="0"/>
          </a:p>
        </p:txBody>
      </p:sp>
    </p:spTree>
    <p:extLst>
      <p:ext uri="{BB962C8B-B14F-4D97-AF65-F5344CB8AC3E}">
        <p14:creationId xmlns:p14="http://schemas.microsoft.com/office/powerpoint/2010/main" val="29740656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
        <p:nvSpPr>
          <p:cNvPr id="3" name="Content Placeholder 2"/>
          <p:cNvSpPr>
            <a:spLocks noGrp="1"/>
          </p:cNvSpPr>
          <p:nvPr>
            <p:ph idx="1"/>
          </p:nvPr>
        </p:nvSpPr>
        <p:spPr>
          <a:xfrm>
            <a:off x="546100" y="2613025"/>
            <a:ext cx="11379200" cy="3736975"/>
          </a:xfrm>
        </p:spPr>
        <p:txBody>
          <a:bodyPr>
            <a:normAutofit fontScale="92500" lnSpcReduction="10000"/>
          </a:bodyPr>
          <a:lstStyle/>
          <a:p>
            <a:pPr marL="0" indent="0">
              <a:buNone/>
            </a:pPr>
            <a:r>
              <a:rPr lang="en-US" dirty="0" smtClean="0"/>
              <a:t>To help our own growth</a:t>
            </a:r>
          </a:p>
          <a:p>
            <a:pPr marL="0" indent="0">
              <a:buNone/>
            </a:pPr>
            <a:endParaRPr lang="en-US" sz="2600" dirty="0"/>
          </a:p>
          <a:p>
            <a:pPr marL="0" indent="0">
              <a:buNone/>
            </a:pPr>
            <a:r>
              <a:rPr lang="en-US" sz="2600" b="1" u="sng" dirty="0" smtClean="0"/>
              <a:t>Titus 2:11-14</a:t>
            </a:r>
            <a:endParaRPr lang="en-US" sz="2600" b="1" u="sng" dirty="0"/>
          </a:p>
          <a:p>
            <a:pPr marL="0" indent="0">
              <a:buNone/>
            </a:pPr>
            <a:r>
              <a:rPr lang="en-US" sz="2400" b="1" baseline="30000" dirty="0"/>
              <a:t>11 </a:t>
            </a:r>
            <a:r>
              <a:rPr lang="en-US" sz="2400" dirty="0"/>
              <a:t>For the </a:t>
            </a:r>
            <a:r>
              <a:rPr lang="en-US" sz="2400" b="1" i="1" u="sng" dirty="0">
                <a:solidFill>
                  <a:srgbClr val="FFFF00"/>
                </a:solidFill>
              </a:rPr>
              <a:t>grace of God has appeared</a:t>
            </a:r>
            <a:r>
              <a:rPr lang="en-US" sz="2400" dirty="0"/>
              <a:t>, bringing salvation for all people</a:t>
            </a:r>
            <a:r>
              <a:rPr lang="en-US" sz="2400" dirty="0" smtClean="0"/>
              <a:t>,</a:t>
            </a:r>
          </a:p>
          <a:p>
            <a:pPr marL="0" indent="0">
              <a:buNone/>
            </a:pPr>
            <a:r>
              <a:rPr lang="en-US" sz="2400" b="1" baseline="30000" dirty="0" smtClean="0"/>
              <a:t>12</a:t>
            </a:r>
            <a:r>
              <a:rPr lang="en-US" sz="2400" b="1" baseline="30000" dirty="0"/>
              <a:t> </a:t>
            </a:r>
            <a:r>
              <a:rPr lang="en-US" sz="2400" dirty="0"/>
              <a:t>training us to renounce ungodliness and worldly passions, and to live self-controlled, upright, and godly lives in the present age, </a:t>
            </a:r>
            <a:endParaRPr lang="en-US" sz="2400" dirty="0" smtClean="0"/>
          </a:p>
          <a:p>
            <a:pPr marL="0" indent="0">
              <a:buNone/>
            </a:pPr>
            <a:r>
              <a:rPr lang="en-US" sz="2400" b="1" baseline="30000" dirty="0" smtClean="0"/>
              <a:t>13</a:t>
            </a:r>
            <a:r>
              <a:rPr lang="en-US" sz="2400" b="1" baseline="30000" dirty="0"/>
              <a:t> </a:t>
            </a:r>
            <a:r>
              <a:rPr lang="en-US" sz="2400" dirty="0"/>
              <a:t>waiting for our blessed hope, the appearing of the glory of our great God and Savior Jesus Christ, </a:t>
            </a:r>
            <a:endParaRPr lang="en-US" sz="2400" dirty="0" smtClean="0"/>
          </a:p>
          <a:p>
            <a:pPr marL="0" indent="0">
              <a:buNone/>
            </a:pPr>
            <a:r>
              <a:rPr lang="en-US" sz="2400" b="1" baseline="30000" dirty="0" smtClean="0"/>
              <a:t>14</a:t>
            </a:r>
            <a:r>
              <a:rPr lang="en-US" sz="2400" b="1" baseline="30000" dirty="0"/>
              <a:t> </a:t>
            </a:r>
            <a:r>
              <a:rPr lang="en-US" sz="2400" dirty="0"/>
              <a:t>who gave himself for us to redeem us from all lawlessness and to purify for himself a people for his own possession who are zealous for good works.</a:t>
            </a:r>
            <a:endParaRPr lang="en-US" dirty="0"/>
          </a:p>
        </p:txBody>
      </p:sp>
    </p:spTree>
    <p:extLst>
      <p:ext uri="{BB962C8B-B14F-4D97-AF65-F5344CB8AC3E}">
        <p14:creationId xmlns:p14="http://schemas.microsoft.com/office/powerpoint/2010/main" val="2376994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fontScale="85000" lnSpcReduction="20000"/>
          </a:bodyPr>
          <a:lstStyle/>
          <a:p>
            <a:pPr marL="0" indent="0">
              <a:buNone/>
            </a:pPr>
            <a:r>
              <a:rPr lang="en-US" b="1" baseline="30000" dirty="0"/>
              <a:t>17 </a:t>
            </a:r>
            <a:r>
              <a:rPr lang="en-US" dirty="0"/>
              <a:t>But in the following instructions I do not commend you, because when you come together it is not for the better but for the worse. </a:t>
            </a:r>
            <a:endParaRPr lang="en-US" dirty="0" smtClean="0"/>
          </a:p>
          <a:p>
            <a:pPr marL="0" indent="0">
              <a:buNone/>
            </a:pPr>
            <a:endParaRPr lang="en-US" dirty="0" smtClean="0"/>
          </a:p>
          <a:p>
            <a:pPr marL="0" indent="0">
              <a:buNone/>
            </a:pPr>
            <a:r>
              <a:rPr lang="en-US" b="1" baseline="30000" dirty="0" smtClean="0"/>
              <a:t>18</a:t>
            </a:r>
            <a:r>
              <a:rPr lang="en-US" b="1" baseline="30000" dirty="0"/>
              <a:t> </a:t>
            </a:r>
            <a:r>
              <a:rPr lang="en-US" dirty="0"/>
              <a:t>For, in the first place, when you come together as a church, I hear that there are divisions among you. And I believe it in part, </a:t>
            </a:r>
            <a:endParaRPr lang="en-US" dirty="0" smtClean="0"/>
          </a:p>
          <a:p>
            <a:pPr marL="0" indent="0">
              <a:buNone/>
            </a:pPr>
            <a:endParaRPr lang="en-US" b="1" baseline="30000" dirty="0" smtClean="0"/>
          </a:p>
          <a:p>
            <a:pPr marL="0" indent="0">
              <a:buNone/>
            </a:pPr>
            <a:r>
              <a:rPr lang="en-US" b="1" baseline="30000" dirty="0" smtClean="0"/>
              <a:t>19</a:t>
            </a:r>
            <a:r>
              <a:rPr lang="en-US" b="1" baseline="30000" dirty="0"/>
              <a:t> </a:t>
            </a:r>
            <a:r>
              <a:rPr lang="en-US" dirty="0"/>
              <a:t>for there must be factions among you in order that those who are genuine among you may be recognized. </a:t>
            </a:r>
            <a:endParaRPr lang="en-US" dirty="0" smtClean="0"/>
          </a:p>
          <a:p>
            <a:pPr marL="0" indent="0">
              <a:buNone/>
            </a:pPr>
            <a:endParaRPr lang="en-US" b="1" baseline="30000" dirty="0" smtClean="0"/>
          </a:p>
          <a:p>
            <a:pPr marL="0" indent="0">
              <a:buNone/>
            </a:pPr>
            <a:r>
              <a:rPr lang="en-US" b="1" baseline="30000" dirty="0" smtClean="0"/>
              <a:t>20</a:t>
            </a:r>
            <a:r>
              <a:rPr lang="en-US" b="1" baseline="30000" dirty="0"/>
              <a:t> </a:t>
            </a:r>
            <a:r>
              <a:rPr lang="en-US" dirty="0"/>
              <a:t>When you come together, it is not the Lord's supper that you eat. </a:t>
            </a:r>
            <a:endParaRPr lang="en-US" dirty="0" smtClean="0"/>
          </a:p>
          <a:p>
            <a:pPr marL="0" indent="0">
              <a:buNone/>
            </a:pPr>
            <a:endParaRPr lang="en-US" b="1" baseline="30000" dirty="0" smtClean="0"/>
          </a:p>
          <a:p>
            <a:pPr marL="0" indent="0">
              <a:buNone/>
            </a:pPr>
            <a:r>
              <a:rPr lang="en-US" b="1" baseline="30000" dirty="0" smtClean="0"/>
              <a:t>21</a:t>
            </a:r>
            <a:r>
              <a:rPr lang="en-US" b="1" baseline="30000" dirty="0"/>
              <a:t> </a:t>
            </a:r>
            <a:r>
              <a:rPr lang="en-US" dirty="0"/>
              <a:t>For in eating, each one goes ahead with his own meal. One goes hungry, another gets drunk. </a:t>
            </a:r>
            <a:endParaRPr lang="en-US" dirty="0" smtClean="0"/>
          </a:p>
          <a:p>
            <a:pPr marL="0" indent="0">
              <a:buNone/>
            </a:pPr>
            <a:endParaRPr lang="en-US" b="1" baseline="30000" dirty="0" smtClean="0"/>
          </a:p>
          <a:p>
            <a:pPr marL="0" indent="0">
              <a:buNone/>
            </a:pPr>
            <a:r>
              <a:rPr lang="en-US" b="1" baseline="30000" dirty="0" smtClean="0"/>
              <a:t>22</a:t>
            </a:r>
            <a:r>
              <a:rPr lang="en-US" b="1" baseline="30000" dirty="0"/>
              <a:t> </a:t>
            </a:r>
            <a:r>
              <a:rPr lang="en-US" dirty="0"/>
              <a:t>What! Do you not have houses to eat and drink in? Or do you despise the church of God </a:t>
            </a:r>
            <a:r>
              <a:rPr lang="en-US" dirty="0" smtClean="0"/>
              <a:t>and humiliate </a:t>
            </a:r>
            <a:r>
              <a:rPr lang="en-US" dirty="0"/>
              <a:t>those who have nothing? What shall I say to you? Shall I commend you in this? No, I will not.</a:t>
            </a:r>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1 Corinthians 11:17-22</a:t>
            </a:r>
            <a:endParaRPr lang="en-US" sz="4400" b="1" dirty="0"/>
          </a:p>
        </p:txBody>
      </p:sp>
    </p:spTree>
    <p:extLst>
      <p:ext uri="{BB962C8B-B14F-4D97-AF65-F5344CB8AC3E}">
        <p14:creationId xmlns:p14="http://schemas.microsoft.com/office/powerpoint/2010/main" val="1755800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
        <p:nvSpPr>
          <p:cNvPr id="3" name="Content Placeholder 2"/>
          <p:cNvSpPr>
            <a:spLocks noGrp="1"/>
          </p:cNvSpPr>
          <p:nvPr>
            <p:ph idx="1"/>
          </p:nvPr>
        </p:nvSpPr>
        <p:spPr>
          <a:xfrm>
            <a:off x="546100" y="2613025"/>
            <a:ext cx="11379200" cy="3736975"/>
          </a:xfrm>
        </p:spPr>
        <p:txBody>
          <a:bodyPr>
            <a:normAutofit fontScale="92500" lnSpcReduction="10000"/>
          </a:bodyPr>
          <a:lstStyle/>
          <a:p>
            <a:pPr marL="0" indent="0">
              <a:buNone/>
            </a:pPr>
            <a:r>
              <a:rPr lang="en-US" dirty="0" smtClean="0"/>
              <a:t>To help our own growth</a:t>
            </a:r>
          </a:p>
          <a:p>
            <a:pPr marL="0" indent="0">
              <a:buNone/>
            </a:pPr>
            <a:endParaRPr lang="en-US" sz="2600" dirty="0"/>
          </a:p>
          <a:p>
            <a:pPr marL="0" indent="0">
              <a:buNone/>
            </a:pPr>
            <a:r>
              <a:rPr lang="en-US" sz="2600" b="1" u="sng" dirty="0" smtClean="0"/>
              <a:t>Titus 2:11-14</a:t>
            </a:r>
            <a:endParaRPr lang="en-US" sz="2600" b="1" u="sng" dirty="0"/>
          </a:p>
          <a:p>
            <a:pPr marL="0" indent="0">
              <a:buNone/>
            </a:pPr>
            <a:r>
              <a:rPr lang="en-US" sz="2400" b="1" baseline="30000" dirty="0"/>
              <a:t>11 </a:t>
            </a:r>
            <a:r>
              <a:rPr lang="en-US" sz="2400" dirty="0"/>
              <a:t>For the </a:t>
            </a:r>
            <a:r>
              <a:rPr lang="en-US" sz="2400" b="1" i="1" u="sng" dirty="0">
                <a:solidFill>
                  <a:srgbClr val="FFFF00"/>
                </a:solidFill>
              </a:rPr>
              <a:t>grace of God has appeared</a:t>
            </a:r>
            <a:r>
              <a:rPr lang="en-US" sz="2400" dirty="0"/>
              <a:t>, bringing salvation for all people</a:t>
            </a:r>
            <a:r>
              <a:rPr lang="en-US" sz="2400" dirty="0" smtClean="0"/>
              <a:t>,</a:t>
            </a:r>
          </a:p>
          <a:p>
            <a:pPr marL="0" indent="0">
              <a:buNone/>
            </a:pPr>
            <a:r>
              <a:rPr lang="en-US" sz="2400" b="1" baseline="30000" dirty="0" smtClean="0"/>
              <a:t>12</a:t>
            </a:r>
            <a:r>
              <a:rPr lang="en-US" sz="2400" b="1" baseline="30000" dirty="0"/>
              <a:t> </a:t>
            </a:r>
            <a:r>
              <a:rPr lang="en-US" sz="2400" b="1" i="1" u="sng" dirty="0">
                <a:solidFill>
                  <a:srgbClr val="FFFF00"/>
                </a:solidFill>
              </a:rPr>
              <a:t>training us to renounce ungodliness and worldly passions, and to live self-controlled, upright, and godly lives in the present age</a:t>
            </a:r>
            <a:r>
              <a:rPr lang="en-US" sz="2400" dirty="0"/>
              <a:t>, </a:t>
            </a:r>
            <a:endParaRPr lang="en-US" sz="2400" dirty="0" smtClean="0"/>
          </a:p>
          <a:p>
            <a:pPr marL="0" indent="0">
              <a:buNone/>
            </a:pPr>
            <a:r>
              <a:rPr lang="en-US" sz="2400" b="1" baseline="30000" dirty="0" smtClean="0"/>
              <a:t>13</a:t>
            </a:r>
            <a:r>
              <a:rPr lang="en-US" sz="2400" b="1" baseline="30000" dirty="0"/>
              <a:t> </a:t>
            </a:r>
            <a:r>
              <a:rPr lang="en-US" sz="2400" dirty="0"/>
              <a:t>waiting for our blessed hope, the appearing of the glory of our great God and Savior Jesus Christ, </a:t>
            </a:r>
            <a:endParaRPr lang="en-US" sz="2400" dirty="0" smtClean="0"/>
          </a:p>
          <a:p>
            <a:pPr marL="0" indent="0">
              <a:buNone/>
            </a:pPr>
            <a:r>
              <a:rPr lang="en-US" sz="2400" b="1" baseline="30000" dirty="0" smtClean="0"/>
              <a:t>14</a:t>
            </a:r>
            <a:r>
              <a:rPr lang="en-US" sz="2400" b="1" baseline="30000" dirty="0"/>
              <a:t> </a:t>
            </a:r>
            <a:r>
              <a:rPr lang="en-US" sz="2400" dirty="0"/>
              <a:t>who gave himself for us to redeem us from all lawlessness and to purify for himself a people for his own possession who are zealous for good works.</a:t>
            </a:r>
            <a:endParaRPr lang="en-US" dirty="0"/>
          </a:p>
        </p:txBody>
      </p:sp>
    </p:spTree>
    <p:extLst>
      <p:ext uri="{BB962C8B-B14F-4D97-AF65-F5344CB8AC3E}">
        <p14:creationId xmlns:p14="http://schemas.microsoft.com/office/powerpoint/2010/main" val="29663093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To help our own growth</a:t>
            </a:r>
          </a:p>
          <a:p>
            <a:pPr marL="0" indent="0">
              <a:buNone/>
            </a:pPr>
            <a:endParaRPr lang="en-US" sz="2600" dirty="0"/>
          </a:p>
          <a:p>
            <a:pPr marL="0" indent="0">
              <a:buNone/>
            </a:pPr>
            <a:r>
              <a:rPr lang="en-US" sz="2600" dirty="0" smtClean="0"/>
              <a:t>To improve the relationships we have within the church</a:t>
            </a:r>
          </a:p>
          <a:p>
            <a:pPr marL="0" indent="0">
              <a:buNone/>
            </a:pPr>
            <a:endParaRPr lang="en-US" sz="2600" dirty="0"/>
          </a:p>
          <a:p>
            <a:pPr marL="0" indent="0">
              <a:buNone/>
            </a:pPr>
            <a:endParaRPr lang="en-US" sz="2600" b="1" u="sng" dirty="0"/>
          </a:p>
        </p:txBody>
      </p:sp>
    </p:spTree>
    <p:extLst>
      <p:ext uri="{BB962C8B-B14F-4D97-AF65-F5344CB8AC3E}">
        <p14:creationId xmlns:p14="http://schemas.microsoft.com/office/powerpoint/2010/main" val="42656960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To help our own growth</a:t>
            </a:r>
          </a:p>
          <a:p>
            <a:pPr marL="0" indent="0">
              <a:buNone/>
            </a:pPr>
            <a:endParaRPr lang="en-US" sz="2600" dirty="0"/>
          </a:p>
          <a:p>
            <a:pPr marL="0" indent="0">
              <a:buNone/>
            </a:pPr>
            <a:r>
              <a:rPr lang="en-US" sz="2600" dirty="0" smtClean="0"/>
              <a:t>To improve the relationships we have within the church</a:t>
            </a:r>
          </a:p>
          <a:p>
            <a:pPr marL="0" indent="0">
              <a:buNone/>
            </a:pPr>
            <a:endParaRPr lang="en-US" sz="2600" dirty="0"/>
          </a:p>
          <a:p>
            <a:pPr marL="0" indent="0">
              <a:buNone/>
            </a:pPr>
            <a:r>
              <a:rPr lang="en-US" sz="2600" b="1" u="sng" dirty="0" smtClean="0"/>
              <a:t>Matthew 5:23-24</a:t>
            </a:r>
            <a:endParaRPr lang="en-US" sz="2600" b="1" u="sng" dirty="0"/>
          </a:p>
          <a:p>
            <a:pPr marL="0" indent="0">
              <a:buNone/>
            </a:pPr>
            <a:r>
              <a:rPr lang="en-US" sz="2400" b="1" baseline="30000" dirty="0"/>
              <a:t>23 </a:t>
            </a:r>
            <a:r>
              <a:rPr lang="en-US" sz="2400" dirty="0"/>
              <a:t>So if you are offering your gift at the altar and there remember that your brother has something against you, </a:t>
            </a:r>
            <a:r>
              <a:rPr lang="en-US" sz="2400" b="1" baseline="30000" dirty="0"/>
              <a:t>24 </a:t>
            </a:r>
            <a:r>
              <a:rPr lang="en-US" sz="2400" dirty="0"/>
              <a:t>leave your gift there before the altar and go. First be reconciled to your brother, and then come and offer your gift.</a:t>
            </a:r>
            <a:endParaRPr lang="en-US" dirty="0"/>
          </a:p>
        </p:txBody>
      </p:sp>
    </p:spTree>
    <p:extLst>
      <p:ext uri="{BB962C8B-B14F-4D97-AF65-F5344CB8AC3E}">
        <p14:creationId xmlns:p14="http://schemas.microsoft.com/office/powerpoint/2010/main" val="36788244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
        <p:nvSpPr>
          <p:cNvPr id="3" name="Content Placeholder 2"/>
          <p:cNvSpPr>
            <a:spLocks noGrp="1"/>
          </p:cNvSpPr>
          <p:nvPr>
            <p:ph idx="1"/>
          </p:nvPr>
        </p:nvSpPr>
        <p:spPr>
          <a:xfrm>
            <a:off x="546100" y="2613025"/>
            <a:ext cx="11379200" cy="3984723"/>
          </a:xfrm>
        </p:spPr>
        <p:txBody>
          <a:bodyPr>
            <a:normAutofit/>
          </a:bodyPr>
          <a:lstStyle/>
          <a:p>
            <a:pPr marL="0" indent="0">
              <a:buNone/>
            </a:pPr>
            <a:r>
              <a:rPr lang="en-US" sz="2600" dirty="0" smtClean="0"/>
              <a:t>To help our own growth</a:t>
            </a:r>
          </a:p>
          <a:p>
            <a:pPr marL="0" indent="0">
              <a:buNone/>
            </a:pPr>
            <a:endParaRPr lang="en-US" sz="2600" dirty="0"/>
          </a:p>
          <a:p>
            <a:pPr marL="0" indent="0">
              <a:buNone/>
            </a:pPr>
            <a:r>
              <a:rPr lang="en-US" sz="2600" dirty="0" smtClean="0"/>
              <a:t>To improve the relationships we have within the church</a:t>
            </a:r>
          </a:p>
          <a:p>
            <a:pPr marL="0" indent="0">
              <a:buNone/>
            </a:pPr>
            <a:endParaRPr lang="en-US" sz="2600" dirty="0" smtClean="0"/>
          </a:p>
          <a:p>
            <a:pPr marL="0" indent="0">
              <a:buNone/>
            </a:pPr>
            <a:r>
              <a:rPr lang="en-US" sz="2600" dirty="0" smtClean="0"/>
              <a:t>To present a sincere example to others</a:t>
            </a:r>
          </a:p>
          <a:p>
            <a:pPr marL="0" indent="0">
              <a:buNone/>
            </a:pPr>
            <a:endParaRPr lang="en-US" sz="2600" dirty="0" smtClean="0"/>
          </a:p>
        </p:txBody>
      </p:sp>
    </p:spTree>
    <p:extLst>
      <p:ext uri="{BB962C8B-B14F-4D97-AF65-F5344CB8AC3E}">
        <p14:creationId xmlns:p14="http://schemas.microsoft.com/office/powerpoint/2010/main" val="35771491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
        <p:nvSpPr>
          <p:cNvPr id="3" name="Content Placeholder 2"/>
          <p:cNvSpPr>
            <a:spLocks noGrp="1"/>
          </p:cNvSpPr>
          <p:nvPr>
            <p:ph idx="1"/>
          </p:nvPr>
        </p:nvSpPr>
        <p:spPr>
          <a:xfrm>
            <a:off x="546100" y="2613025"/>
            <a:ext cx="11379200" cy="3984723"/>
          </a:xfrm>
        </p:spPr>
        <p:txBody>
          <a:bodyPr>
            <a:normAutofit fontScale="92500" lnSpcReduction="10000"/>
          </a:bodyPr>
          <a:lstStyle/>
          <a:p>
            <a:pPr marL="0" indent="0">
              <a:buNone/>
            </a:pPr>
            <a:r>
              <a:rPr lang="en-US" dirty="0" smtClean="0"/>
              <a:t>To help our own growth</a:t>
            </a:r>
          </a:p>
          <a:p>
            <a:pPr marL="0" indent="0">
              <a:buNone/>
            </a:pPr>
            <a:endParaRPr lang="en-US" dirty="0"/>
          </a:p>
          <a:p>
            <a:pPr marL="0" indent="0">
              <a:buNone/>
            </a:pPr>
            <a:r>
              <a:rPr lang="en-US" dirty="0" smtClean="0"/>
              <a:t>To improve the relationships we have within the church</a:t>
            </a:r>
          </a:p>
          <a:p>
            <a:pPr marL="0" indent="0">
              <a:buNone/>
            </a:pPr>
            <a:endParaRPr lang="en-US" dirty="0" smtClean="0"/>
          </a:p>
          <a:p>
            <a:pPr marL="0" indent="0">
              <a:buNone/>
            </a:pPr>
            <a:r>
              <a:rPr lang="en-US" dirty="0" smtClean="0"/>
              <a:t>To present a sincere example to others</a:t>
            </a:r>
          </a:p>
          <a:p>
            <a:pPr marL="0" indent="0">
              <a:buNone/>
            </a:pPr>
            <a:endParaRPr lang="en-US" sz="2600" dirty="0" smtClean="0"/>
          </a:p>
          <a:p>
            <a:pPr marL="0" indent="0">
              <a:buNone/>
            </a:pPr>
            <a:r>
              <a:rPr lang="en-US" sz="3200" b="1" u="sng" dirty="0" smtClean="0"/>
              <a:t>1 Timothy 1:5</a:t>
            </a:r>
            <a:endParaRPr lang="en-US" sz="3200" b="1" u="sng" dirty="0"/>
          </a:p>
          <a:p>
            <a:pPr marL="0" indent="0">
              <a:buNone/>
            </a:pPr>
            <a:r>
              <a:rPr lang="en-US" sz="2400" dirty="0" smtClean="0"/>
              <a:t>“The </a:t>
            </a:r>
            <a:r>
              <a:rPr lang="en-US" sz="2400" dirty="0"/>
              <a:t>aim of our charge is love that issues from a pure heart and a good conscience </a:t>
            </a:r>
            <a:r>
              <a:rPr lang="en-US" sz="2400" dirty="0"/>
              <a:t>and a sincere </a:t>
            </a:r>
            <a:r>
              <a:rPr lang="en-US" sz="2400" dirty="0"/>
              <a:t>faith”</a:t>
            </a:r>
            <a:endParaRPr lang="en-US" sz="2400" dirty="0"/>
          </a:p>
        </p:txBody>
      </p:sp>
    </p:spTree>
    <p:extLst>
      <p:ext uri="{BB962C8B-B14F-4D97-AF65-F5344CB8AC3E}">
        <p14:creationId xmlns:p14="http://schemas.microsoft.com/office/powerpoint/2010/main" val="29667547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Let a Person Examine Himself</a:t>
            </a:r>
            <a:endParaRPr lang="en-US" b="1" dirty="0"/>
          </a:p>
        </p:txBody>
      </p:sp>
      <p:sp>
        <p:nvSpPr>
          <p:cNvPr id="3" name="Content Placeholder 2"/>
          <p:cNvSpPr>
            <a:spLocks noGrp="1"/>
          </p:cNvSpPr>
          <p:nvPr>
            <p:ph idx="1"/>
          </p:nvPr>
        </p:nvSpPr>
        <p:spPr>
          <a:xfrm>
            <a:off x="546100" y="2613025"/>
            <a:ext cx="11379200" cy="3984723"/>
          </a:xfrm>
        </p:spPr>
        <p:txBody>
          <a:bodyPr>
            <a:normAutofit fontScale="92500" lnSpcReduction="10000"/>
          </a:bodyPr>
          <a:lstStyle/>
          <a:p>
            <a:pPr marL="0" indent="0">
              <a:buNone/>
            </a:pPr>
            <a:r>
              <a:rPr lang="en-US" dirty="0" smtClean="0"/>
              <a:t>To help our own growth</a:t>
            </a:r>
          </a:p>
          <a:p>
            <a:pPr marL="0" indent="0">
              <a:buNone/>
            </a:pPr>
            <a:endParaRPr lang="en-US" dirty="0"/>
          </a:p>
          <a:p>
            <a:pPr marL="0" indent="0">
              <a:buNone/>
            </a:pPr>
            <a:r>
              <a:rPr lang="en-US" dirty="0" smtClean="0"/>
              <a:t>To improve the relationships we have within the church</a:t>
            </a:r>
          </a:p>
          <a:p>
            <a:pPr marL="0" indent="0">
              <a:buNone/>
            </a:pPr>
            <a:endParaRPr lang="en-US" dirty="0" smtClean="0"/>
          </a:p>
          <a:p>
            <a:pPr marL="0" indent="0">
              <a:buNone/>
            </a:pPr>
            <a:r>
              <a:rPr lang="en-US" dirty="0" smtClean="0"/>
              <a:t>To present a sincere example to others</a:t>
            </a:r>
          </a:p>
          <a:p>
            <a:pPr marL="0" indent="0">
              <a:buNone/>
            </a:pPr>
            <a:endParaRPr lang="en-US" sz="2600" dirty="0" smtClean="0"/>
          </a:p>
          <a:p>
            <a:pPr marL="0" indent="0">
              <a:buNone/>
            </a:pPr>
            <a:r>
              <a:rPr lang="en-US" sz="3200" b="1" u="sng" dirty="0" smtClean="0"/>
              <a:t>1 Timothy 1:5</a:t>
            </a:r>
            <a:endParaRPr lang="en-US" sz="3200" b="1" u="sng" dirty="0"/>
          </a:p>
          <a:p>
            <a:pPr marL="0" indent="0">
              <a:buNone/>
            </a:pPr>
            <a:r>
              <a:rPr lang="en-US" sz="2400" dirty="0" smtClean="0"/>
              <a:t>“The </a:t>
            </a:r>
            <a:r>
              <a:rPr lang="en-US" sz="2400" dirty="0"/>
              <a:t>aim of our charge is love that issues from a pure heart and a good conscience and a </a:t>
            </a:r>
            <a:r>
              <a:rPr lang="en-US" sz="2400" b="1" i="1" u="sng" dirty="0">
                <a:solidFill>
                  <a:srgbClr val="FFFF00"/>
                </a:solidFill>
              </a:rPr>
              <a:t>sincere </a:t>
            </a:r>
            <a:r>
              <a:rPr lang="en-US" sz="2400" b="1" i="1" u="sng" dirty="0" smtClean="0">
                <a:solidFill>
                  <a:srgbClr val="FFFF00"/>
                </a:solidFill>
              </a:rPr>
              <a:t>faith</a:t>
            </a:r>
            <a:r>
              <a:rPr lang="en-US" sz="2400" dirty="0" smtClean="0"/>
              <a:t>”</a:t>
            </a:r>
            <a:endParaRPr lang="en-US" sz="2600" dirty="0"/>
          </a:p>
        </p:txBody>
      </p:sp>
    </p:spTree>
    <p:extLst>
      <p:ext uri="{BB962C8B-B14F-4D97-AF65-F5344CB8AC3E}">
        <p14:creationId xmlns:p14="http://schemas.microsoft.com/office/powerpoint/2010/main" val="30594573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8405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fontScale="92500" lnSpcReduction="20000"/>
          </a:bodyPr>
          <a:lstStyle/>
          <a:p>
            <a:pPr marL="0" indent="0">
              <a:buNone/>
            </a:pPr>
            <a:r>
              <a:rPr lang="en-US" b="1" baseline="30000" dirty="0"/>
              <a:t>23 </a:t>
            </a:r>
            <a:r>
              <a:rPr lang="en-US" dirty="0"/>
              <a:t>For I received from the Lord what I also delivered to you, that the Lord Jesus on the night when he was betrayed took bread, </a:t>
            </a:r>
            <a:endParaRPr lang="en-US" dirty="0" smtClean="0"/>
          </a:p>
          <a:p>
            <a:pPr marL="0" indent="0">
              <a:buNone/>
            </a:pPr>
            <a:r>
              <a:rPr lang="en-US" b="1" baseline="30000" dirty="0" smtClean="0"/>
              <a:t>24</a:t>
            </a:r>
            <a:r>
              <a:rPr lang="en-US" b="1" baseline="30000" dirty="0"/>
              <a:t> </a:t>
            </a:r>
            <a:r>
              <a:rPr lang="en-US" dirty="0"/>
              <a:t>and when he had given thanks, he broke it, and said, “This is my body, which is for you. Do this in remembrance of me.” </a:t>
            </a:r>
            <a:endParaRPr lang="en-US" dirty="0" smtClean="0"/>
          </a:p>
          <a:p>
            <a:pPr marL="0" indent="0">
              <a:buNone/>
            </a:pPr>
            <a:r>
              <a:rPr lang="en-US" b="1" baseline="30000" dirty="0" smtClean="0"/>
              <a:t>25</a:t>
            </a:r>
            <a:r>
              <a:rPr lang="en-US" b="1" baseline="30000" dirty="0"/>
              <a:t> </a:t>
            </a:r>
            <a:r>
              <a:rPr lang="en-US" dirty="0"/>
              <a:t>In the same way also he took the cup, after supper, saying, “This cup is the new covenant in my blood. Do this, as often as you drink it, in remembrance of me.” </a:t>
            </a:r>
            <a:endParaRPr lang="en-US" dirty="0" smtClean="0"/>
          </a:p>
          <a:p>
            <a:pPr marL="0" indent="0">
              <a:buNone/>
            </a:pPr>
            <a:r>
              <a:rPr lang="en-US" b="1" baseline="30000" dirty="0" smtClean="0"/>
              <a:t>26</a:t>
            </a:r>
            <a:r>
              <a:rPr lang="en-US" b="1" baseline="30000" dirty="0"/>
              <a:t> </a:t>
            </a:r>
            <a:r>
              <a:rPr lang="en-US" dirty="0"/>
              <a:t>For as often as you eat this bread and drink the cup, you proclaim the Lord's death until he comes.</a:t>
            </a:r>
          </a:p>
          <a:p>
            <a:pPr marL="0" indent="0">
              <a:buNone/>
            </a:pPr>
            <a:r>
              <a:rPr lang="en-US" b="1" baseline="30000" dirty="0" smtClean="0"/>
              <a:t>27</a:t>
            </a:r>
            <a:r>
              <a:rPr lang="en-US" b="1" baseline="30000" dirty="0"/>
              <a:t> </a:t>
            </a:r>
            <a:r>
              <a:rPr lang="en-US" dirty="0"/>
              <a:t>Whoever, therefore, eats the bread or drinks the cup of the Lord in an unworthy manner will be guilty concerning the body and blood of the Lord. </a:t>
            </a:r>
            <a:endParaRPr lang="en-US" dirty="0" smtClean="0"/>
          </a:p>
          <a:p>
            <a:pPr marL="0" indent="0">
              <a:buNone/>
            </a:pPr>
            <a:r>
              <a:rPr lang="en-US" b="1" baseline="30000" dirty="0" smtClean="0"/>
              <a:t>28</a:t>
            </a:r>
            <a:r>
              <a:rPr lang="en-US" b="1" baseline="30000" dirty="0"/>
              <a:t> </a:t>
            </a:r>
            <a:r>
              <a:rPr lang="en-US" dirty="0"/>
              <a:t>Let a person examine himself, then, and so eat of the bread and drink of the cup. </a:t>
            </a:r>
            <a:endParaRPr lang="en-US" dirty="0" smtClean="0"/>
          </a:p>
          <a:p>
            <a:pPr marL="0" indent="0">
              <a:buNone/>
            </a:pPr>
            <a:r>
              <a:rPr lang="en-US" b="1" baseline="30000" dirty="0" smtClean="0"/>
              <a:t>29</a:t>
            </a:r>
            <a:r>
              <a:rPr lang="en-US" b="1" baseline="30000" dirty="0"/>
              <a:t> </a:t>
            </a:r>
            <a:r>
              <a:rPr lang="en-US" dirty="0"/>
              <a:t>For anyone who eats and drinks without discerning the body eats and drinks judgment on himself. </a:t>
            </a:r>
            <a:endParaRPr lang="en-US" dirty="0" smtClean="0"/>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1 Corinthians 11:23-32</a:t>
            </a:r>
            <a:endParaRPr lang="en-US" sz="4400" b="1" dirty="0"/>
          </a:p>
        </p:txBody>
      </p:sp>
    </p:spTree>
    <p:extLst>
      <p:ext uri="{BB962C8B-B14F-4D97-AF65-F5344CB8AC3E}">
        <p14:creationId xmlns:p14="http://schemas.microsoft.com/office/powerpoint/2010/main" val="568164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fontScale="92500" lnSpcReduction="20000"/>
          </a:bodyPr>
          <a:lstStyle/>
          <a:p>
            <a:pPr marL="0" indent="0">
              <a:buNone/>
            </a:pPr>
            <a:r>
              <a:rPr lang="en-US" b="1" baseline="30000" dirty="0"/>
              <a:t>23 </a:t>
            </a:r>
            <a:r>
              <a:rPr lang="en-US" dirty="0"/>
              <a:t>For I received from the Lord what I also delivered to you, that the Lord Jesus on the night when he was betrayed took bread, </a:t>
            </a:r>
            <a:endParaRPr lang="en-US" dirty="0" smtClean="0"/>
          </a:p>
          <a:p>
            <a:pPr marL="0" indent="0">
              <a:buNone/>
            </a:pPr>
            <a:r>
              <a:rPr lang="en-US" b="1" baseline="30000" dirty="0" smtClean="0"/>
              <a:t>24</a:t>
            </a:r>
            <a:r>
              <a:rPr lang="en-US" b="1" baseline="30000" dirty="0"/>
              <a:t> </a:t>
            </a:r>
            <a:r>
              <a:rPr lang="en-US" dirty="0"/>
              <a:t>and when he had given thanks, he broke it, and said, “This is my body, which is for you. Do this in remembrance of me.” </a:t>
            </a:r>
            <a:endParaRPr lang="en-US" dirty="0" smtClean="0"/>
          </a:p>
          <a:p>
            <a:pPr marL="0" indent="0">
              <a:buNone/>
            </a:pPr>
            <a:r>
              <a:rPr lang="en-US" b="1" baseline="30000" dirty="0" smtClean="0"/>
              <a:t>25</a:t>
            </a:r>
            <a:r>
              <a:rPr lang="en-US" b="1" baseline="30000" dirty="0"/>
              <a:t> </a:t>
            </a:r>
            <a:r>
              <a:rPr lang="en-US" dirty="0"/>
              <a:t>In the same way also he took the cup, after supper, saying, “This cup is the new covenant in my blood. Do this, as often as you drink it, in remembrance of me.” </a:t>
            </a:r>
            <a:endParaRPr lang="en-US" dirty="0" smtClean="0"/>
          </a:p>
          <a:p>
            <a:pPr marL="0" indent="0">
              <a:buNone/>
            </a:pPr>
            <a:r>
              <a:rPr lang="en-US" b="1" baseline="30000" dirty="0" smtClean="0"/>
              <a:t>26</a:t>
            </a:r>
            <a:r>
              <a:rPr lang="en-US" b="1" baseline="30000" dirty="0"/>
              <a:t> </a:t>
            </a:r>
            <a:r>
              <a:rPr lang="en-US" dirty="0"/>
              <a:t>For as often as you eat this bread and drink the cup, you </a:t>
            </a:r>
            <a:r>
              <a:rPr lang="en-US" b="1" i="1" u="sng" dirty="0">
                <a:solidFill>
                  <a:srgbClr val="FFFF00"/>
                </a:solidFill>
              </a:rPr>
              <a:t>proclaim the Lord's death</a:t>
            </a:r>
            <a:r>
              <a:rPr lang="en-US" dirty="0"/>
              <a:t> until he comes.</a:t>
            </a:r>
          </a:p>
          <a:p>
            <a:pPr marL="0" indent="0">
              <a:buNone/>
            </a:pPr>
            <a:r>
              <a:rPr lang="en-US" b="1" baseline="30000" dirty="0"/>
              <a:t>27 </a:t>
            </a:r>
            <a:r>
              <a:rPr lang="en-US" dirty="0"/>
              <a:t>Whoever, therefore, eats the bread or drinks the cup of the Lord in an unworthy manner will be guilty concerning the body and blood of the Lord. </a:t>
            </a:r>
            <a:endParaRPr lang="en-US" dirty="0" smtClean="0"/>
          </a:p>
          <a:p>
            <a:pPr marL="0" indent="0">
              <a:buNone/>
            </a:pPr>
            <a:r>
              <a:rPr lang="en-US" b="1" baseline="30000" dirty="0" smtClean="0"/>
              <a:t>28</a:t>
            </a:r>
            <a:r>
              <a:rPr lang="en-US" b="1" baseline="30000" dirty="0"/>
              <a:t> </a:t>
            </a:r>
            <a:r>
              <a:rPr lang="en-US" dirty="0"/>
              <a:t>Let a person examine himself, then, and so eat of the bread and drink of the cup. </a:t>
            </a:r>
            <a:endParaRPr lang="en-US" dirty="0" smtClean="0"/>
          </a:p>
          <a:p>
            <a:pPr marL="0" indent="0">
              <a:buNone/>
            </a:pPr>
            <a:r>
              <a:rPr lang="en-US" b="1" baseline="30000" dirty="0" smtClean="0"/>
              <a:t>29</a:t>
            </a:r>
            <a:r>
              <a:rPr lang="en-US" b="1" baseline="30000" dirty="0"/>
              <a:t> </a:t>
            </a:r>
            <a:r>
              <a:rPr lang="en-US" dirty="0"/>
              <a:t>For anyone who eats and drinks without discerning the body eats and drinks judgment on himself. </a:t>
            </a:r>
            <a:endParaRPr lang="en-US" dirty="0" smtClean="0"/>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1 Corinthians 11:23-32</a:t>
            </a:r>
            <a:endParaRPr lang="en-US" sz="4400" b="1" dirty="0"/>
          </a:p>
        </p:txBody>
      </p:sp>
    </p:spTree>
    <p:extLst>
      <p:ext uri="{BB962C8B-B14F-4D97-AF65-F5344CB8AC3E}">
        <p14:creationId xmlns:p14="http://schemas.microsoft.com/office/powerpoint/2010/main" val="4058394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Tree>
    <p:extLst>
      <p:ext uri="{BB962C8B-B14F-4D97-AF65-F5344CB8AC3E}">
        <p14:creationId xmlns:p14="http://schemas.microsoft.com/office/powerpoint/2010/main" val="2806909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What do we proclaim? </a:t>
            </a:r>
          </a:p>
          <a:p>
            <a:pPr marL="457200" lvl="1" indent="0">
              <a:buNone/>
            </a:pPr>
            <a:endParaRPr lang="en-US" dirty="0"/>
          </a:p>
        </p:txBody>
      </p:sp>
    </p:spTree>
    <p:extLst>
      <p:ext uri="{BB962C8B-B14F-4D97-AF65-F5344CB8AC3E}">
        <p14:creationId xmlns:p14="http://schemas.microsoft.com/office/powerpoint/2010/main" val="3481802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287462"/>
            <a:ext cx="10515600" cy="1325563"/>
          </a:xfrm>
        </p:spPr>
        <p:txBody>
          <a:bodyPr/>
          <a:lstStyle/>
          <a:p>
            <a:pPr algn="ctr"/>
            <a:r>
              <a:rPr lang="en-US" b="1" dirty="0" smtClean="0"/>
              <a:t>Proclaim the Lord’s Death</a:t>
            </a:r>
            <a:endParaRPr lang="en-US" b="1" dirty="0"/>
          </a:p>
        </p:txBody>
      </p:sp>
      <p:sp>
        <p:nvSpPr>
          <p:cNvPr id="3" name="Content Placeholder 2"/>
          <p:cNvSpPr>
            <a:spLocks noGrp="1"/>
          </p:cNvSpPr>
          <p:nvPr>
            <p:ph idx="1"/>
          </p:nvPr>
        </p:nvSpPr>
        <p:spPr>
          <a:xfrm>
            <a:off x="546100" y="2613025"/>
            <a:ext cx="11379200" cy="3736975"/>
          </a:xfrm>
        </p:spPr>
        <p:txBody>
          <a:bodyPr>
            <a:normAutofit/>
          </a:bodyPr>
          <a:lstStyle/>
          <a:p>
            <a:pPr marL="0" indent="0">
              <a:buNone/>
            </a:pPr>
            <a:r>
              <a:rPr lang="en-US" sz="2600" dirty="0" smtClean="0"/>
              <a:t>What do we proclaim? </a:t>
            </a:r>
          </a:p>
          <a:p>
            <a:pPr marL="0" indent="0">
              <a:buNone/>
            </a:pPr>
            <a:endParaRPr lang="en-US" sz="2600" dirty="0"/>
          </a:p>
          <a:p>
            <a:pPr marL="0" indent="0">
              <a:buNone/>
            </a:pPr>
            <a:r>
              <a:rPr lang="en-US" sz="2600" b="1" u="sng" dirty="0"/>
              <a:t>1 Corinthians 2:2</a:t>
            </a:r>
          </a:p>
          <a:p>
            <a:pPr marL="0" indent="0">
              <a:buNone/>
            </a:pPr>
            <a:r>
              <a:rPr lang="en-US" sz="2400" b="1" baseline="30000" dirty="0" smtClean="0"/>
              <a:t>“</a:t>
            </a:r>
            <a:r>
              <a:rPr lang="en-US" sz="2400" dirty="0" smtClean="0"/>
              <a:t>For </a:t>
            </a:r>
            <a:r>
              <a:rPr lang="en-US" sz="2400" dirty="0"/>
              <a:t>I decided to know nothing among you except Jesus Christ and him </a:t>
            </a:r>
            <a:r>
              <a:rPr lang="en-US" sz="2400" dirty="0" smtClean="0"/>
              <a:t>crucified”</a:t>
            </a:r>
            <a:endParaRPr lang="en-US" sz="2600" dirty="0" smtClean="0"/>
          </a:p>
        </p:txBody>
      </p:sp>
    </p:spTree>
    <p:extLst>
      <p:ext uri="{BB962C8B-B14F-4D97-AF65-F5344CB8AC3E}">
        <p14:creationId xmlns:p14="http://schemas.microsoft.com/office/powerpoint/2010/main" val="236515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400" y="1206500"/>
            <a:ext cx="10170300" cy="5397500"/>
          </a:xfrm>
        </p:spPr>
        <p:txBody>
          <a:bodyPr>
            <a:normAutofit lnSpcReduction="10000"/>
          </a:bodyPr>
          <a:lstStyle/>
          <a:p>
            <a:pPr marL="0" indent="0">
              <a:buNone/>
            </a:pPr>
            <a:r>
              <a:rPr lang="en-US" b="1" baseline="30000" dirty="0"/>
              <a:t>6 </a:t>
            </a:r>
            <a:r>
              <a:rPr lang="en-US" dirty="0"/>
              <a:t>For while we were still weak, at the right time Christ died for the ungodly. </a:t>
            </a:r>
          </a:p>
          <a:p>
            <a:pPr marL="0" indent="0">
              <a:buNone/>
            </a:pPr>
            <a:r>
              <a:rPr lang="en-US" b="1" baseline="30000" dirty="0" smtClean="0"/>
              <a:t>7</a:t>
            </a:r>
            <a:r>
              <a:rPr lang="en-US" b="1" baseline="30000" dirty="0"/>
              <a:t> </a:t>
            </a:r>
            <a:r>
              <a:rPr lang="en-US" dirty="0"/>
              <a:t>For one will scarcely die for a righteous person—though perhaps for a good person one would dare even to die— </a:t>
            </a:r>
            <a:endParaRPr lang="en-US" dirty="0" smtClean="0"/>
          </a:p>
          <a:p>
            <a:pPr marL="0" indent="0">
              <a:buNone/>
            </a:pPr>
            <a:r>
              <a:rPr lang="en-US" b="1" baseline="30000" dirty="0" smtClean="0"/>
              <a:t>8</a:t>
            </a:r>
            <a:r>
              <a:rPr lang="en-US" b="1" baseline="30000" dirty="0"/>
              <a:t> </a:t>
            </a:r>
            <a:r>
              <a:rPr lang="en-US" dirty="0"/>
              <a:t>but God shows his love for us in that while we were still sinners, Christ died for us. </a:t>
            </a:r>
            <a:endParaRPr lang="en-US" dirty="0" smtClean="0"/>
          </a:p>
          <a:p>
            <a:pPr marL="0" indent="0">
              <a:buNone/>
            </a:pPr>
            <a:r>
              <a:rPr lang="en-US" b="1" baseline="30000" dirty="0" smtClean="0"/>
              <a:t>9</a:t>
            </a:r>
            <a:r>
              <a:rPr lang="en-US" b="1" baseline="30000" dirty="0"/>
              <a:t> </a:t>
            </a:r>
            <a:r>
              <a:rPr lang="en-US" dirty="0"/>
              <a:t>Since, therefore, we have now been justified by his blood, much more shall we be saved by him from the wrath of God. </a:t>
            </a:r>
            <a:endParaRPr lang="en-US" dirty="0" smtClean="0"/>
          </a:p>
          <a:p>
            <a:pPr marL="0" indent="0">
              <a:buNone/>
            </a:pPr>
            <a:r>
              <a:rPr lang="en-US" b="1" baseline="30000" dirty="0" smtClean="0"/>
              <a:t>10</a:t>
            </a:r>
            <a:r>
              <a:rPr lang="en-US" b="1" baseline="30000" dirty="0"/>
              <a:t> </a:t>
            </a:r>
            <a:r>
              <a:rPr lang="en-US" dirty="0"/>
              <a:t>For if while we were enemies we were reconciled to God by the death of his Son, much more, now that we are reconciled, shall we be saved by his life. </a:t>
            </a:r>
            <a:endParaRPr lang="en-US" dirty="0" smtClean="0"/>
          </a:p>
          <a:p>
            <a:pPr marL="0" indent="0">
              <a:buNone/>
            </a:pPr>
            <a:r>
              <a:rPr lang="en-US" b="1" baseline="30000" dirty="0" smtClean="0"/>
              <a:t>11</a:t>
            </a:r>
            <a:r>
              <a:rPr lang="en-US" b="1" baseline="30000" dirty="0"/>
              <a:t> </a:t>
            </a:r>
            <a:r>
              <a:rPr lang="en-US" dirty="0"/>
              <a:t>More than that, we also rejoice in God through our Lord Jesus Christ, through whom we have now received reconciliation.</a:t>
            </a:r>
          </a:p>
        </p:txBody>
      </p:sp>
      <p:sp>
        <p:nvSpPr>
          <p:cNvPr id="4" name="Title 1"/>
          <p:cNvSpPr>
            <a:spLocks noGrp="1"/>
          </p:cNvSpPr>
          <p:nvPr>
            <p:ph type="title"/>
          </p:nvPr>
        </p:nvSpPr>
        <p:spPr>
          <a:xfrm>
            <a:off x="764400" y="-119063"/>
            <a:ext cx="10515600" cy="1325563"/>
          </a:xfrm>
        </p:spPr>
        <p:txBody>
          <a:bodyPr>
            <a:normAutofit/>
          </a:bodyPr>
          <a:lstStyle/>
          <a:p>
            <a:r>
              <a:rPr lang="en-US" sz="4400" b="1" dirty="0" smtClean="0"/>
              <a:t>Romans 5:6-11</a:t>
            </a:r>
            <a:endParaRPr lang="en-US" sz="4400" b="1" dirty="0"/>
          </a:p>
        </p:txBody>
      </p:sp>
    </p:spTree>
    <p:extLst>
      <p:ext uri="{BB962C8B-B14F-4D97-AF65-F5344CB8AC3E}">
        <p14:creationId xmlns:p14="http://schemas.microsoft.com/office/powerpoint/2010/main" val="2116201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557</TotalTime>
  <Words>340</Words>
  <Application>Microsoft Office PowerPoint</Application>
  <PresentationFormat>Widescreen</PresentationFormat>
  <Paragraphs>232</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Corbel</vt:lpstr>
      <vt:lpstr>Depth</vt:lpstr>
      <vt:lpstr>PowerPoint Presentation</vt:lpstr>
      <vt:lpstr>1 Corinthians 11</vt:lpstr>
      <vt:lpstr>1 Corinthians 11:17-22</vt:lpstr>
      <vt:lpstr>1 Corinthians 11:23-32</vt:lpstr>
      <vt:lpstr>1 Corinthians 11:23-32</vt:lpstr>
      <vt:lpstr>Proclaim the Lord’s Death</vt:lpstr>
      <vt:lpstr>Proclaim the Lord’s Death</vt:lpstr>
      <vt:lpstr>Proclaim the Lord’s Death</vt:lpstr>
      <vt:lpstr>Romans 5:6-11</vt:lpstr>
      <vt:lpstr>Romans 5:6-11</vt:lpstr>
      <vt:lpstr>Romans 5:6-11</vt:lpstr>
      <vt:lpstr>Proclaim the Lord’s Death</vt:lpstr>
      <vt:lpstr>Romans 6:1-11</vt:lpstr>
      <vt:lpstr>Romans 6:1-11</vt:lpstr>
      <vt:lpstr>Romans 6:1-11</vt:lpstr>
      <vt:lpstr>Proclaim the Lord’s Death</vt:lpstr>
      <vt:lpstr>Proclaim the Lord’s Death</vt:lpstr>
      <vt:lpstr>Proclaim the Lord’s Death</vt:lpstr>
      <vt:lpstr>Proclaim the Lord’s Death</vt:lpstr>
      <vt:lpstr>Proclaim the Lord’s Death</vt:lpstr>
      <vt:lpstr>Philippians 3:12-16</vt:lpstr>
      <vt:lpstr>Philippians 3:12-16</vt:lpstr>
      <vt:lpstr>Proclaim the Lord’s Death</vt:lpstr>
      <vt:lpstr>1 Corinthians 11:23-32</vt:lpstr>
      <vt:lpstr>1 Corinthians 11:23-32</vt:lpstr>
      <vt:lpstr>Let a Person Examine Himself</vt:lpstr>
      <vt:lpstr>Let a Person Examine Himself</vt:lpstr>
      <vt:lpstr>Let a Person Examine Himself</vt:lpstr>
      <vt:lpstr>Let a Person Examine Himself</vt:lpstr>
      <vt:lpstr>Let a Person Examine Himself</vt:lpstr>
      <vt:lpstr>Let a Person Examine Himself</vt:lpstr>
      <vt:lpstr>Let a Person Examine Himself</vt:lpstr>
      <vt:lpstr>Let a Person Examine Himself</vt:lpstr>
      <vt:lpstr>Let a Person Examine Himself</vt:lpstr>
      <vt:lpstr>Let a Person Examine Himself</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11</dc:title>
  <dc:creator>Gary Kerr</dc:creator>
  <cp:lastModifiedBy>Gary Kerr</cp:lastModifiedBy>
  <cp:revision>18</cp:revision>
  <dcterms:created xsi:type="dcterms:W3CDTF">2016-10-01T00:32:57Z</dcterms:created>
  <dcterms:modified xsi:type="dcterms:W3CDTF">2016-10-02T12:26:56Z</dcterms:modified>
</cp:coreProperties>
</file>