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42" r:id="rId2"/>
    <p:sldId id="610" r:id="rId3"/>
    <p:sldId id="614" r:id="rId4"/>
    <p:sldId id="458" r:id="rId5"/>
    <p:sldId id="611" r:id="rId6"/>
    <p:sldId id="612" r:id="rId7"/>
    <p:sldId id="613" r:id="rId8"/>
    <p:sldId id="617" r:id="rId9"/>
    <p:sldId id="618" r:id="rId10"/>
    <p:sldId id="619" r:id="rId11"/>
    <p:sldId id="620" r:id="rId12"/>
    <p:sldId id="622" r:id="rId13"/>
    <p:sldId id="627" r:id="rId14"/>
    <p:sldId id="629" r:id="rId15"/>
    <p:sldId id="630" r:id="rId16"/>
    <p:sldId id="626" r:id="rId17"/>
    <p:sldId id="631" r:id="rId18"/>
    <p:sldId id="636" r:id="rId19"/>
    <p:sldId id="633" r:id="rId20"/>
    <p:sldId id="634" r:id="rId21"/>
    <p:sldId id="637" r:id="rId22"/>
    <p:sldId id="632" r:id="rId23"/>
    <p:sldId id="643" r:id="rId24"/>
    <p:sldId id="640" r:id="rId25"/>
    <p:sldId id="621" r:id="rId26"/>
    <p:sldId id="639" r:id="rId27"/>
    <p:sldId id="589"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32" autoAdjust="0"/>
    <p:restoredTop sz="99012" autoAdjust="0"/>
  </p:normalViewPr>
  <p:slideViewPr>
    <p:cSldViewPr snapToGrid="0" snapToObjects="1">
      <p:cViewPr varScale="1">
        <p:scale>
          <a:sx n="104" d="100"/>
          <a:sy n="104" d="100"/>
        </p:scale>
        <p:origin x="-23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11/13/2016</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9648"/>
            <a:ext cx="9144000" cy="4572000"/>
          </a:xfrm>
          <a:prstGeom prst="rect">
            <a:avLst/>
          </a:prstGeom>
        </p:spPr>
      </p:pic>
      <p:sp>
        <p:nvSpPr>
          <p:cNvPr id="3" name="Rectangle 2"/>
          <p:cNvSpPr/>
          <p:nvPr/>
        </p:nvSpPr>
        <p:spPr>
          <a:xfrm>
            <a:off x="0" y="1149648"/>
            <a:ext cx="9144000" cy="4572000"/>
          </a:xfrm>
          <a:prstGeom prst="rect">
            <a:avLst/>
          </a:prstGeom>
          <a:solidFill>
            <a:schemeClr val="bg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1462989"/>
            <a:ext cx="9144000" cy="2214452"/>
          </a:xfrm>
          <a:prstGeom prst="rect">
            <a:avLst/>
          </a:prstGeom>
          <a:noFill/>
        </p:spPr>
        <p:txBody>
          <a:bodyPr wrap="square" rtlCol="0">
            <a:spAutoFit/>
          </a:bodyPr>
          <a:lstStyle/>
          <a:p>
            <a:pPr algn="ctr">
              <a:lnSpc>
                <a:spcPct val="70000"/>
              </a:lnSpc>
            </a:pPr>
            <a:r>
              <a:rPr lang="en-US" sz="8200" spc="600" dirty="0" smtClean="0">
                <a:effectLst>
                  <a:outerShdw blurRad="50800" dist="38100" dir="2700000" algn="tl" rotWithShape="0">
                    <a:prstClr val="black">
                      <a:alpha val="40000"/>
                    </a:prstClr>
                  </a:outerShdw>
                </a:effectLst>
                <a:latin typeface="Century Gothic"/>
                <a:cs typeface="Century Gothic"/>
              </a:rPr>
              <a:t>MALE SPIRITUAL</a:t>
            </a:r>
          </a:p>
          <a:p>
            <a:pPr algn="ctr">
              <a:lnSpc>
                <a:spcPct val="70000"/>
              </a:lnSpc>
            </a:pPr>
            <a:r>
              <a:rPr lang="en-US" sz="11400" spc="600" dirty="0" smtClean="0">
                <a:effectLst>
                  <a:outerShdw blurRad="50800" dist="38100" dir="2700000" algn="tl" rotWithShape="0">
                    <a:prstClr val="black">
                      <a:alpha val="40000"/>
                    </a:prstClr>
                  </a:outerShdw>
                </a:effectLst>
                <a:latin typeface="Century Gothic"/>
                <a:cs typeface="Century Gothic"/>
              </a:rPr>
              <a:t>LEADERSHIP</a:t>
            </a:r>
            <a:endParaRPr lang="en-US" sz="11400" spc="600" dirty="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171291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0236"/>
            <a:ext cx="8229600" cy="6257556"/>
          </a:xfrm>
        </p:spPr>
        <p:txBody>
          <a:bodyPr>
            <a:noAutofit/>
          </a:bodyPr>
          <a:lstStyle/>
          <a:p>
            <a:pPr>
              <a:spcBef>
                <a:spcPts val="1200"/>
              </a:spcBef>
              <a:spcAft>
                <a:spcPts val="600"/>
              </a:spcAft>
            </a:pPr>
            <a:r>
              <a:rPr lang="en-US" sz="3100" dirty="0" smtClean="0"/>
              <a:t>Who </a:t>
            </a:r>
            <a:r>
              <a:rPr lang="en-US" sz="3100" b="1" u="sng" dirty="0" smtClean="0">
                <a:solidFill>
                  <a:srgbClr val="FFFF00"/>
                </a:solidFill>
              </a:rPr>
              <a:t>inspire men</a:t>
            </a:r>
            <a:r>
              <a:rPr lang="en-US" sz="3100" dirty="0" smtClean="0"/>
              <a:t> to fight spiritual battles?</a:t>
            </a:r>
          </a:p>
          <a:p>
            <a:pPr>
              <a:spcBef>
                <a:spcPts val="1200"/>
              </a:spcBef>
              <a:spcAft>
                <a:spcPts val="600"/>
              </a:spcAft>
            </a:pPr>
            <a:r>
              <a:rPr lang="en-US" sz="3100" dirty="0" smtClean="0"/>
              <a:t>Who are left alone to </a:t>
            </a:r>
            <a:r>
              <a:rPr lang="en-US" sz="3100" b="1" u="sng" dirty="0" smtClean="0">
                <a:solidFill>
                  <a:srgbClr val="FFFF00"/>
                </a:solidFill>
              </a:rPr>
              <a:t>lead their families</a:t>
            </a:r>
            <a:r>
              <a:rPr lang="en-US" sz="3100" dirty="0" smtClean="0"/>
              <a:t>?</a:t>
            </a:r>
          </a:p>
          <a:p>
            <a:pPr>
              <a:spcBef>
                <a:spcPts val="1200"/>
              </a:spcBef>
              <a:spcAft>
                <a:spcPts val="600"/>
              </a:spcAft>
            </a:pPr>
            <a:r>
              <a:rPr lang="en-US" sz="3100" dirty="0" smtClean="0"/>
              <a:t>Who </a:t>
            </a:r>
            <a:r>
              <a:rPr lang="en-US" sz="3100" b="1" u="sng" dirty="0" smtClean="0">
                <a:solidFill>
                  <a:srgbClr val="FFFF00"/>
                </a:solidFill>
              </a:rPr>
              <a:t>fill the vacuum</a:t>
            </a:r>
            <a:r>
              <a:rPr lang="en-US" sz="3100" dirty="0" smtClean="0"/>
              <a:t> of leadership in churches?</a:t>
            </a:r>
          </a:p>
          <a:p>
            <a:pPr>
              <a:spcBef>
                <a:spcPts val="1200"/>
              </a:spcBef>
              <a:spcAft>
                <a:spcPts val="600"/>
              </a:spcAft>
            </a:pPr>
            <a:r>
              <a:rPr lang="en-US" sz="3100" dirty="0" smtClean="0"/>
              <a:t>Who suffer because of the </a:t>
            </a:r>
            <a:r>
              <a:rPr lang="en-US" sz="3100" b="1" u="sng" dirty="0" smtClean="0">
                <a:solidFill>
                  <a:srgbClr val="FFFF00"/>
                </a:solidFill>
              </a:rPr>
              <a:t>foolishness</a:t>
            </a:r>
            <a:r>
              <a:rPr lang="en-US" sz="3100" dirty="0" smtClean="0"/>
              <a:t> of their fathers and/or husbands?</a:t>
            </a:r>
          </a:p>
          <a:p>
            <a:pPr>
              <a:spcBef>
                <a:spcPts val="1200"/>
              </a:spcBef>
              <a:spcAft>
                <a:spcPts val="600"/>
              </a:spcAft>
            </a:pPr>
            <a:r>
              <a:rPr lang="en-US" sz="3100" dirty="0" smtClean="0"/>
              <a:t>Who are able to destroy families and churches by </a:t>
            </a:r>
            <a:r>
              <a:rPr lang="en-US" sz="3100" b="1" u="sng" dirty="0" smtClean="0">
                <a:solidFill>
                  <a:srgbClr val="FFFF00"/>
                </a:solidFill>
              </a:rPr>
              <a:t>enticing men sexually</a:t>
            </a:r>
            <a:r>
              <a:rPr lang="en-US" sz="3100" dirty="0" smtClean="0"/>
              <a:t>?</a:t>
            </a:r>
          </a:p>
          <a:p>
            <a:pPr>
              <a:spcBef>
                <a:spcPts val="1200"/>
              </a:spcBef>
              <a:spcAft>
                <a:spcPts val="600"/>
              </a:spcAft>
            </a:pPr>
            <a:r>
              <a:rPr lang="en-US" sz="3100" dirty="0" smtClean="0"/>
              <a:t>Who are the </a:t>
            </a:r>
            <a:r>
              <a:rPr lang="en-US" sz="3100" b="1" u="sng" dirty="0" smtClean="0">
                <a:solidFill>
                  <a:srgbClr val="FFFF00"/>
                </a:solidFill>
              </a:rPr>
              <a:t>innocent victims</a:t>
            </a:r>
            <a:r>
              <a:rPr lang="en-US" sz="3100" dirty="0" smtClean="0">
                <a:solidFill>
                  <a:srgbClr val="FFFF00"/>
                </a:solidFill>
              </a:rPr>
              <a:t> </a:t>
            </a:r>
            <a:r>
              <a:rPr lang="en-US" sz="3100" dirty="0" smtClean="0"/>
              <a:t>of predatory men who have been raised to have no regard for women? </a:t>
            </a:r>
            <a:endParaRPr lang="en-US" sz="3100" dirty="0"/>
          </a:p>
        </p:txBody>
      </p:sp>
    </p:spTree>
    <p:extLst>
      <p:ext uri="{BB962C8B-B14F-4D97-AF65-F5344CB8AC3E}">
        <p14:creationId xmlns:p14="http://schemas.microsoft.com/office/powerpoint/2010/main" val="343695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9648"/>
            <a:ext cx="9144000" cy="4572000"/>
          </a:xfrm>
          <a:prstGeom prst="rect">
            <a:avLst/>
          </a:prstGeom>
        </p:spPr>
      </p:pic>
      <p:sp>
        <p:nvSpPr>
          <p:cNvPr id="3" name="Rectangle 2"/>
          <p:cNvSpPr/>
          <p:nvPr/>
        </p:nvSpPr>
        <p:spPr>
          <a:xfrm>
            <a:off x="0" y="1149648"/>
            <a:ext cx="9144000" cy="4572000"/>
          </a:xfrm>
          <a:prstGeom prst="rect">
            <a:avLst/>
          </a:prstGeom>
          <a:solidFill>
            <a:schemeClr val="bg1">
              <a:alpha val="7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2917409"/>
            <a:ext cx="9144000" cy="1015663"/>
          </a:xfrm>
          <a:prstGeom prst="rect">
            <a:avLst/>
          </a:prstGeom>
          <a:noFill/>
        </p:spPr>
        <p:txBody>
          <a:bodyPr wrap="square" rtlCol="0">
            <a:spAutoFit/>
          </a:bodyPr>
          <a:lstStyle/>
          <a:p>
            <a:pPr algn="ctr">
              <a:spcBef>
                <a:spcPts val="1200"/>
              </a:spcBef>
              <a:spcAft>
                <a:spcPts val="1200"/>
              </a:spcAft>
            </a:pPr>
            <a:r>
              <a:rPr lang="en-US" sz="6000" dirty="0" smtClean="0">
                <a:effectLst>
                  <a:outerShdw blurRad="50800" dist="38100" dir="2700000" algn="tl" rotWithShape="0">
                    <a:prstClr val="black">
                      <a:alpha val="40000"/>
                    </a:prstClr>
                  </a:outerShdw>
                </a:effectLst>
                <a:latin typeface="Century Gothic"/>
                <a:cs typeface="Century Gothic"/>
              </a:rPr>
              <a:t>Leadership Roles</a:t>
            </a:r>
          </a:p>
        </p:txBody>
      </p:sp>
    </p:spTree>
    <p:extLst>
      <p:ext uri="{BB962C8B-B14F-4D97-AF65-F5344CB8AC3E}">
        <p14:creationId xmlns:p14="http://schemas.microsoft.com/office/powerpoint/2010/main" val="286545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1 Timothy 3</a:t>
            </a:r>
          </a:p>
          <a:p>
            <a:pPr marL="0" indent="0">
              <a:buNone/>
            </a:pPr>
            <a:r>
              <a:rPr lang="en-US" b="1" dirty="0" smtClean="0"/>
              <a:t>1</a:t>
            </a:r>
            <a:r>
              <a:rPr lang="en-US" b="1" dirty="0"/>
              <a:t> </a:t>
            </a:r>
            <a:r>
              <a:rPr lang="en-US" dirty="0"/>
              <a:t>This is a faithful saying: If a man desires the position of a bishop</a:t>
            </a:r>
            <a:r>
              <a:rPr lang="en-US" dirty="0" smtClean="0"/>
              <a:t>, </a:t>
            </a:r>
            <a:r>
              <a:rPr lang="en-US" dirty="0"/>
              <a:t>he desires a good work.</a:t>
            </a:r>
            <a:endParaRPr lang="en-US" dirty="0" smtClean="0">
              <a:solidFill>
                <a:schemeClr val="bg1"/>
              </a:solidFill>
            </a:endParaRPr>
          </a:p>
        </p:txBody>
      </p:sp>
    </p:spTree>
    <p:extLst>
      <p:ext uri="{BB962C8B-B14F-4D97-AF65-F5344CB8AC3E}">
        <p14:creationId xmlns:p14="http://schemas.microsoft.com/office/powerpoint/2010/main" val="363404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1 Timothy 3</a:t>
            </a:r>
          </a:p>
          <a:p>
            <a:pPr marL="0" indent="0">
              <a:buNone/>
            </a:pPr>
            <a:r>
              <a:rPr lang="en-US" b="1" dirty="0" smtClean="0"/>
              <a:t>1</a:t>
            </a:r>
            <a:r>
              <a:rPr lang="en-US" b="1" dirty="0"/>
              <a:t> </a:t>
            </a:r>
            <a:r>
              <a:rPr lang="en-US" dirty="0"/>
              <a:t>This is a faithful saying: If a man desires the position of a bishop</a:t>
            </a:r>
            <a:r>
              <a:rPr lang="en-US" dirty="0" smtClean="0"/>
              <a:t>, </a:t>
            </a:r>
            <a:r>
              <a:rPr lang="en-US" dirty="0"/>
              <a:t>he desires a </a:t>
            </a:r>
            <a:r>
              <a:rPr lang="en-US" b="1" u="sng" dirty="0">
                <a:solidFill>
                  <a:srgbClr val="FFFF00"/>
                </a:solidFill>
              </a:rPr>
              <a:t>good work</a:t>
            </a:r>
            <a:r>
              <a:rPr lang="en-US" dirty="0"/>
              <a:t>.</a:t>
            </a:r>
            <a:endParaRPr lang="en-US" dirty="0" smtClean="0">
              <a:solidFill>
                <a:schemeClr val="bg1"/>
              </a:solidFill>
            </a:endParaRPr>
          </a:p>
        </p:txBody>
      </p:sp>
    </p:spTree>
    <p:extLst>
      <p:ext uri="{BB962C8B-B14F-4D97-AF65-F5344CB8AC3E}">
        <p14:creationId xmlns:p14="http://schemas.microsoft.com/office/powerpoint/2010/main" val="2494823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Genesis 3</a:t>
            </a:r>
          </a:p>
          <a:p>
            <a:pPr marL="0" indent="0">
              <a:buNone/>
            </a:pPr>
            <a:r>
              <a:rPr lang="en-US" b="1" dirty="0"/>
              <a:t>17 </a:t>
            </a:r>
            <a:r>
              <a:rPr lang="en-US" dirty="0"/>
              <a:t>And to Adam he said,</a:t>
            </a:r>
          </a:p>
          <a:p>
            <a:pPr marL="0" indent="0">
              <a:buNone/>
            </a:pPr>
            <a:r>
              <a:rPr lang="en-US" dirty="0" smtClean="0"/>
              <a:t>	“</a:t>
            </a:r>
            <a:r>
              <a:rPr lang="en-US" dirty="0"/>
              <a:t>Because you have listened to the voice of </a:t>
            </a:r>
            <a:r>
              <a:rPr lang="en-US" dirty="0" smtClean="0"/>
              <a:t>	     your wife and </a:t>
            </a:r>
            <a:r>
              <a:rPr lang="en-US" dirty="0"/>
              <a:t>have eaten of the tree</a:t>
            </a:r>
          </a:p>
          <a:p>
            <a:pPr marL="0" indent="0">
              <a:buNone/>
            </a:pPr>
            <a:r>
              <a:rPr lang="en-US" dirty="0" smtClean="0"/>
              <a:t>	of </a:t>
            </a:r>
            <a:r>
              <a:rPr lang="en-US" dirty="0"/>
              <a:t>which I commanded you,</a:t>
            </a:r>
          </a:p>
          <a:p>
            <a:pPr marL="0" indent="0">
              <a:buNone/>
            </a:pPr>
            <a:r>
              <a:rPr lang="en-US" dirty="0"/>
              <a:t>    </a:t>
            </a:r>
            <a:r>
              <a:rPr lang="en-US" dirty="0" smtClean="0"/>
              <a:t>	     ‘</a:t>
            </a:r>
            <a:r>
              <a:rPr lang="en-US" dirty="0"/>
              <a:t>You shall not eat of it,’</a:t>
            </a:r>
          </a:p>
          <a:p>
            <a:pPr marL="0" indent="0">
              <a:buNone/>
            </a:pPr>
            <a:r>
              <a:rPr lang="en-US" dirty="0" smtClean="0"/>
              <a:t>	cursed </a:t>
            </a:r>
            <a:r>
              <a:rPr lang="en-US" dirty="0"/>
              <a:t>is the ground because of </a:t>
            </a:r>
            <a:r>
              <a:rPr lang="en-US" dirty="0" smtClean="0"/>
              <a:t>you…</a:t>
            </a:r>
            <a:endParaRPr lang="en-US" dirty="0" smtClean="0">
              <a:solidFill>
                <a:schemeClr val="bg1"/>
              </a:solidFill>
            </a:endParaRPr>
          </a:p>
        </p:txBody>
      </p:sp>
    </p:spTree>
    <p:extLst>
      <p:ext uri="{BB962C8B-B14F-4D97-AF65-F5344CB8AC3E}">
        <p14:creationId xmlns:p14="http://schemas.microsoft.com/office/powerpoint/2010/main" val="320778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Genesis 3</a:t>
            </a:r>
          </a:p>
          <a:p>
            <a:pPr marL="0" indent="0">
              <a:buNone/>
            </a:pPr>
            <a:r>
              <a:rPr lang="en-US" b="1" dirty="0"/>
              <a:t>17 </a:t>
            </a:r>
            <a:r>
              <a:rPr lang="en-US" dirty="0"/>
              <a:t>And to Adam he said,</a:t>
            </a:r>
          </a:p>
          <a:p>
            <a:pPr marL="0" indent="0">
              <a:buNone/>
            </a:pPr>
            <a:r>
              <a:rPr lang="en-US" dirty="0" smtClean="0"/>
              <a:t>	“</a:t>
            </a:r>
            <a:r>
              <a:rPr lang="en-US" b="1" u="sng" dirty="0">
                <a:solidFill>
                  <a:srgbClr val="FFFF00"/>
                </a:solidFill>
              </a:rPr>
              <a:t>Because you have listened to the voice of</a:t>
            </a:r>
            <a:r>
              <a:rPr lang="en-US" b="1" dirty="0">
                <a:solidFill>
                  <a:srgbClr val="FFFF00"/>
                </a:solidFill>
              </a:rPr>
              <a:t> </a:t>
            </a:r>
            <a:r>
              <a:rPr lang="en-US" b="1" dirty="0" smtClean="0">
                <a:solidFill>
                  <a:srgbClr val="FFFF00"/>
                </a:solidFill>
              </a:rPr>
              <a:t>	     </a:t>
            </a:r>
            <a:r>
              <a:rPr lang="en-US" b="1" u="sng" dirty="0" smtClean="0">
                <a:solidFill>
                  <a:srgbClr val="FFFF00"/>
                </a:solidFill>
              </a:rPr>
              <a:t>your wife</a:t>
            </a:r>
            <a:r>
              <a:rPr lang="en-US" dirty="0" smtClean="0"/>
              <a:t> and </a:t>
            </a:r>
            <a:r>
              <a:rPr lang="en-US" dirty="0"/>
              <a:t>have eaten of the tree</a:t>
            </a:r>
          </a:p>
          <a:p>
            <a:pPr marL="0" indent="0">
              <a:buNone/>
            </a:pPr>
            <a:r>
              <a:rPr lang="en-US" dirty="0" smtClean="0"/>
              <a:t>	of </a:t>
            </a:r>
            <a:r>
              <a:rPr lang="en-US" dirty="0"/>
              <a:t>which I commanded you,</a:t>
            </a:r>
          </a:p>
          <a:p>
            <a:pPr marL="0" indent="0">
              <a:buNone/>
            </a:pPr>
            <a:r>
              <a:rPr lang="en-US" dirty="0"/>
              <a:t>    </a:t>
            </a:r>
            <a:r>
              <a:rPr lang="en-US" dirty="0" smtClean="0"/>
              <a:t>	     ‘</a:t>
            </a:r>
            <a:r>
              <a:rPr lang="en-US" dirty="0"/>
              <a:t>You shall not eat of it,’</a:t>
            </a:r>
          </a:p>
          <a:p>
            <a:pPr marL="0" indent="0">
              <a:buNone/>
            </a:pPr>
            <a:r>
              <a:rPr lang="en-US" dirty="0" smtClean="0"/>
              <a:t>	cursed </a:t>
            </a:r>
            <a:r>
              <a:rPr lang="en-US" dirty="0"/>
              <a:t>is the ground because of </a:t>
            </a:r>
            <a:r>
              <a:rPr lang="en-US" dirty="0" smtClean="0"/>
              <a:t>you…</a:t>
            </a:r>
            <a:endParaRPr lang="en-US" dirty="0" smtClean="0">
              <a:solidFill>
                <a:schemeClr val="bg1"/>
              </a:solidFill>
            </a:endParaRPr>
          </a:p>
        </p:txBody>
      </p:sp>
    </p:spTree>
    <p:extLst>
      <p:ext uri="{BB962C8B-B14F-4D97-AF65-F5344CB8AC3E}">
        <p14:creationId xmlns:p14="http://schemas.microsoft.com/office/powerpoint/2010/main" val="223681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Deuteronomy 6</a:t>
            </a:r>
          </a:p>
          <a:p>
            <a:pPr marL="0" indent="0">
              <a:buNone/>
            </a:pPr>
            <a:r>
              <a:rPr lang="en-US" b="1" dirty="0"/>
              <a:t>6 </a:t>
            </a:r>
            <a:r>
              <a:rPr lang="en-US" dirty="0"/>
              <a:t>And these words that I command you today shall be on your heart. </a:t>
            </a:r>
            <a:r>
              <a:rPr lang="en-US" b="1" dirty="0"/>
              <a:t>7 </a:t>
            </a:r>
            <a:r>
              <a:rPr lang="en-US" dirty="0"/>
              <a:t>You shall teach them diligently to your children, and shall talk of </a:t>
            </a:r>
            <a:r>
              <a:rPr lang="en-US" dirty="0" smtClean="0"/>
              <a:t> them </a:t>
            </a:r>
            <a:r>
              <a:rPr lang="en-US" dirty="0"/>
              <a:t>when you sit in your house, and when you walk by the way, and when you lie down, and when you rise.</a:t>
            </a:r>
            <a:endParaRPr lang="en-US" dirty="0" smtClean="0">
              <a:solidFill>
                <a:schemeClr val="bg1"/>
              </a:solidFill>
            </a:endParaRPr>
          </a:p>
        </p:txBody>
      </p:sp>
    </p:spTree>
    <p:extLst>
      <p:ext uri="{BB962C8B-B14F-4D97-AF65-F5344CB8AC3E}">
        <p14:creationId xmlns:p14="http://schemas.microsoft.com/office/powerpoint/2010/main" val="72547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Deuteronomy 6</a:t>
            </a:r>
          </a:p>
          <a:p>
            <a:pPr marL="0" indent="0">
              <a:buNone/>
            </a:pPr>
            <a:r>
              <a:rPr lang="en-US" b="1" dirty="0"/>
              <a:t>6 </a:t>
            </a:r>
            <a:r>
              <a:rPr lang="en-US" dirty="0"/>
              <a:t>And these words that I command you today shall be on your heart. </a:t>
            </a:r>
            <a:r>
              <a:rPr lang="en-US" b="1" dirty="0"/>
              <a:t>7 </a:t>
            </a:r>
            <a:r>
              <a:rPr lang="en-US" b="1" u="sng" dirty="0">
                <a:solidFill>
                  <a:srgbClr val="FFFF00"/>
                </a:solidFill>
              </a:rPr>
              <a:t>You shall teach them diligently to your children</a:t>
            </a:r>
            <a:r>
              <a:rPr lang="en-US" dirty="0"/>
              <a:t>, and shall talk of them when you sit in your house, and when you walk by the way, and when you lie down, and when you rise.</a:t>
            </a:r>
            <a:endParaRPr lang="en-US" dirty="0" smtClean="0">
              <a:solidFill>
                <a:schemeClr val="bg1"/>
              </a:solidFill>
            </a:endParaRPr>
          </a:p>
        </p:txBody>
      </p:sp>
    </p:spTree>
    <p:extLst>
      <p:ext uri="{BB962C8B-B14F-4D97-AF65-F5344CB8AC3E}">
        <p14:creationId xmlns:p14="http://schemas.microsoft.com/office/powerpoint/2010/main" val="416914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Genesis 18</a:t>
            </a:r>
          </a:p>
          <a:p>
            <a:pPr marL="0" indent="0">
              <a:buNone/>
            </a:pPr>
            <a:r>
              <a:rPr lang="en-US" b="1" dirty="0"/>
              <a:t>19 </a:t>
            </a:r>
            <a:r>
              <a:rPr lang="en-US" dirty="0"/>
              <a:t>For I have </a:t>
            </a:r>
            <a:r>
              <a:rPr lang="en-US" dirty="0" smtClean="0"/>
              <a:t>chosen </a:t>
            </a:r>
            <a:r>
              <a:rPr lang="en-US" dirty="0"/>
              <a:t>him, that he may command </a:t>
            </a:r>
            <a:r>
              <a:rPr lang="en-US" dirty="0">
                <a:solidFill>
                  <a:srgbClr val="FFFFFF"/>
                </a:solidFill>
              </a:rPr>
              <a:t>his children and his household after him </a:t>
            </a:r>
            <a:r>
              <a:rPr lang="en-US" dirty="0"/>
              <a:t>to </a:t>
            </a:r>
            <a:r>
              <a:rPr lang="en-US" dirty="0" smtClean="0"/>
              <a:t>  keep </a:t>
            </a:r>
            <a:r>
              <a:rPr lang="en-US" dirty="0"/>
              <a:t>the way of the Lord by doing righteousness and justice, so that the Lord may bring to Abraham what he has promised him.”</a:t>
            </a:r>
            <a:endParaRPr lang="en-US" dirty="0" smtClean="0">
              <a:solidFill>
                <a:schemeClr val="bg1"/>
              </a:solidFill>
            </a:endParaRPr>
          </a:p>
        </p:txBody>
      </p:sp>
    </p:spTree>
    <p:extLst>
      <p:ext uri="{BB962C8B-B14F-4D97-AF65-F5344CB8AC3E}">
        <p14:creationId xmlns:p14="http://schemas.microsoft.com/office/powerpoint/2010/main" val="351419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Genesis 18</a:t>
            </a:r>
          </a:p>
          <a:p>
            <a:pPr marL="0" indent="0">
              <a:buNone/>
            </a:pPr>
            <a:r>
              <a:rPr lang="en-US" b="1" dirty="0"/>
              <a:t>19 </a:t>
            </a:r>
            <a:r>
              <a:rPr lang="en-US" dirty="0"/>
              <a:t>For I have </a:t>
            </a:r>
            <a:r>
              <a:rPr lang="en-US" dirty="0" smtClean="0"/>
              <a:t>chosen </a:t>
            </a:r>
            <a:r>
              <a:rPr lang="en-US" dirty="0"/>
              <a:t>him, that he may command </a:t>
            </a:r>
            <a:r>
              <a:rPr lang="en-US" b="1" u="sng" dirty="0">
                <a:solidFill>
                  <a:srgbClr val="FFFF00"/>
                </a:solidFill>
              </a:rPr>
              <a:t>his children and his household after him</a:t>
            </a:r>
            <a:r>
              <a:rPr lang="en-US" dirty="0"/>
              <a:t> to keep the way of the Lord by doing righteousness and justice, so that the Lord may bring to Abraham what he has promised him.”</a:t>
            </a:r>
            <a:endParaRPr lang="en-US" dirty="0" smtClean="0">
              <a:solidFill>
                <a:schemeClr val="bg1"/>
              </a:solidFill>
            </a:endParaRPr>
          </a:p>
        </p:txBody>
      </p:sp>
    </p:spTree>
    <p:extLst>
      <p:ext uri="{BB962C8B-B14F-4D97-AF65-F5344CB8AC3E}">
        <p14:creationId xmlns:p14="http://schemas.microsoft.com/office/powerpoint/2010/main" val="271210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9648"/>
            <a:ext cx="9144000" cy="4572000"/>
          </a:xfrm>
          <a:prstGeom prst="rect">
            <a:avLst/>
          </a:prstGeom>
        </p:spPr>
      </p:pic>
      <p:sp>
        <p:nvSpPr>
          <p:cNvPr id="3" name="Rectangle 2"/>
          <p:cNvSpPr/>
          <p:nvPr/>
        </p:nvSpPr>
        <p:spPr>
          <a:xfrm>
            <a:off x="0" y="1149648"/>
            <a:ext cx="9144000" cy="4572000"/>
          </a:xfrm>
          <a:prstGeom prst="rect">
            <a:avLst/>
          </a:prstGeom>
          <a:solidFill>
            <a:schemeClr val="bg1">
              <a:alpha val="7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1699712"/>
            <a:ext cx="9144000" cy="3477875"/>
          </a:xfrm>
          <a:prstGeom prst="rect">
            <a:avLst/>
          </a:prstGeom>
          <a:noFill/>
        </p:spPr>
        <p:txBody>
          <a:bodyPr wrap="square" rtlCol="0">
            <a:spAutoFit/>
          </a:bodyPr>
          <a:lstStyle/>
          <a:p>
            <a:pPr algn="ctr">
              <a:spcBef>
                <a:spcPts val="1200"/>
              </a:spcBef>
              <a:spcAft>
                <a:spcPts val="1200"/>
              </a:spcAft>
            </a:pPr>
            <a:r>
              <a:rPr lang="en-US" sz="6000" dirty="0" smtClean="0">
                <a:effectLst>
                  <a:outerShdw blurRad="50800" dist="38100" dir="2700000" algn="tl" rotWithShape="0">
                    <a:prstClr val="black">
                      <a:alpha val="40000"/>
                    </a:prstClr>
                  </a:outerShdw>
                </a:effectLst>
                <a:latin typeface="Century Gothic"/>
                <a:cs typeface="Century Gothic"/>
              </a:rPr>
              <a:t>Leadership in Judges</a:t>
            </a:r>
          </a:p>
          <a:p>
            <a:pPr algn="ctr">
              <a:spcBef>
                <a:spcPts val="1200"/>
              </a:spcBef>
              <a:spcAft>
                <a:spcPts val="1200"/>
              </a:spcAft>
            </a:pPr>
            <a:r>
              <a:rPr lang="en-US" sz="6000" dirty="0" smtClean="0">
                <a:effectLst>
                  <a:outerShdw blurRad="50800" dist="38100" dir="2700000" algn="tl" rotWithShape="0">
                    <a:prstClr val="black">
                      <a:alpha val="40000"/>
                    </a:prstClr>
                  </a:outerShdw>
                </a:effectLst>
                <a:latin typeface="Century Gothic"/>
                <a:cs typeface="Century Gothic"/>
              </a:rPr>
              <a:t>Leadership Roles</a:t>
            </a:r>
          </a:p>
          <a:p>
            <a:pPr algn="ctr">
              <a:spcBef>
                <a:spcPts val="1200"/>
              </a:spcBef>
              <a:spcAft>
                <a:spcPts val="1200"/>
              </a:spcAft>
            </a:pPr>
            <a:r>
              <a:rPr lang="en-US" sz="6000" dirty="0" smtClean="0">
                <a:effectLst>
                  <a:outerShdw blurRad="50800" dist="38100" dir="2700000" algn="tl" rotWithShape="0">
                    <a:prstClr val="black">
                      <a:alpha val="40000"/>
                    </a:prstClr>
                  </a:outerShdw>
                </a:effectLst>
                <a:latin typeface="Century Gothic"/>
                <a:cs typeface="Century Gothic"/>
              </a:rPr>
              <a:t>Leadership Qualities</a:t>
            </a:r>
            <a:endParaRPr lang="en-US" sz="6000" dirty="0">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168896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Job 1</a:t>
            </a:r>
          </a:p>
          <a:p>
            <a:pPr marL="0" indent="0">
              <a:buNone/>
            </a:pPr>
            <a:r>
              <a:rPr lang="en-US" b="1" dirty="0"/>
              <a:t>5 </a:t>
            </a:r>
            <a:r>
              <a:rPr lang="en-US" dirty="0"/>
              <a:t>And when the days of the feast had run their course, Job would send and consecrate them, and he would rise early in the morning and </a:t>
            </a:r>
            <a:r>
              <a:rPr lang="en-US" dirty="0" smtClean="0"/>
              <a:t> offer </a:t>
            </a:r>
            <a:r>
              <a:rPr lang="en-US" dirty="0"/>
              <a:t>burnt offerings according to the number of them all. For Job said, “It may be that my children have sinned, and </a:t>
            </a:r>
            <a:r>
              <a:rPr lang="en-US" dirty="0" smtClean="0"/>
              <a:t>cursed </a:t>
            </a:r>
            <a:r>
              <a:rPr lang="en-US" dirty="0"/>
              <a:t>God in their hearts.” Thus Job did continually.</a:t>
            </a:r>
            <a:endParaRPr lang="en-US" dirty="0" smtClean="0">
              <a:solidFill>
                <a:schemeClr val="bg1"/>
              </a:solidFill>
            </a:endParaRPr>
          </a:p>
        </p:txBody>
      </p:sp>
    </p:spTree>
    <p:extLst>
      <p:ext uri="{BB962C8B-B14F-4D97-AF65-F5344CB8AC3E}">
        <p14:creationId xmlns:p14="http://schemas.microsoft.com/office/powerpoint/2010/main" val="124845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Job 1</a:t>
            </a:r>
          </a:p>
          <a:p>
            <a:pPr marL="0" indent="0">
              <a:buNone/>
            </a:pPr>
            <a:r>
              <a:rPr lang="en-US" b="1" dirty="0"/>
              <a:t>5 </a:t>
            </a:r>
            <a:r>
              <a:rPr lang="en-US" dirty="0"/>
              <a:t>And when the days of the feast had run their course, Job would send and consecrate them, and </a:t>
            </a:r>
            <a:r>
              <a:rPr lang="en-US" b="1" u="sng" dirty="0">
                <a:solidFill>
                  <a:srgbClr val="FFFF00"/>
                </a:solidFill>
              </a:rPr>
              <a:t>he would rise early in the morning</a:t>
            </a:r>
            <a:r>
              <a:rPr lang="en-US" dirty="0"/>
              <a:t> and offer burnt offerings according to the number of them all. For Job said, “It may be that my children have sinned, and </a:t>
            </a:r>
            <a:r>
              <a:rPr lang="en-US" dirty="0" smtClean="0"/>
              <a:t>cursed </a:t>
            </a:r>
            <a:r>
              <a:rPr lang="en-US" dirty="0"/>
              <a:t>God in their hearts.” Thus Job did continually.</a:t>
            </a:r>
            <a:endParaRPr lang="en-US" dirty="0" smtClean="0">
              <a:solidFill>
                <a:schemeClr val="bg1"/>
              </a:solidFill>
            </a:endParaRPr>
          </a:p>
        </p:txBody>
      </p:sp>
    </p:spTree>
    <p:extLst>
      <p:ext uri="{BB962C8B-B14F-4D97-AF65-F5344CB8AC3E}">
        <p14:creationId xmlns:p14="http://schemas.microsoft.com/office/powerpoint/2010/main" val="246715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Ephesians 6</a:t>
            </a:r>
          </a:p>
          <a:p>
            <a:pPr marL="0" indent="0">
              <a:buNone/>
            </a:pPr>
            <a:r>
              <a:rPr lang="en-US" b="1" dirty="0"/>
              <a:t>4 </a:t>
            </a:r>
            <a:r>
              <a:rPr lang="en-US" dirty="0"/>
              <a:t>Fathers, do not provoke your children to </a:t>
            </a:r>
            <a:r>
              <a:rPr lang="en-US" dirty="0" smtClean="0"/>
              <a:t> anger</a:t>
            </a:r>
            <a:r>
              <a:rPr lang="en-US" dirty="0"/>
              <a:t>, but bring them up in the discipline and instruction of the Lord.</a:t>
            </a:r>
            <a:endParaRPr lang="en-US" dirty="0" smtClean="0">
              <a:solidFill>
                <a:schemeClr val="bg1"/>
              </a:solidFill>
            </a:endParaRPr>
          </a:p>
        </p:txBody>
      </p:sp>
    </p:spTree>
    <p:extLst>
      <p:ext uri="{BB962C8B-B14F-4D97-AF65-F5344CB8AC3E}">
        <p14:creationId xmlns:p14="http://schemas.microsoft.com/office/powerpoint/2010/main" val="43835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Ephesians 6</a:t>
            </a:r>
          </a:p>
          <a:p>
            <a:pPr marL="0" indent="0">
              <a:buNone/>
            </a:pPr>
            <a:r>
              <a:rPr lang="en-US" b="1" dirty="0"/>
              <a:t>4 </a:t>
            </a:r>
            <a:r>
              <a:rPr lang="en-US" b="1" u="sng" dirty="0">
                <a:solidFill>
                  <a:srgbClr val="FFFF00"/>
                </a:solidFill>
              </a:rPr>
              <a:t>Fathers</a:t>
            </a:r>
            <a:r>
              <a:rPr lang="en-US" dirty="0"/>
              <a:t>, do not provoke your children to anger, but bring them up in the discipline and instruction of the Lord.</a:t>
            </a:r>
            <a:endParaRPr lang="en-US" dirty="0" smtClean="0">
              <a:solidFill>
                <a:schemeClr val="bg1"/>
              </a:solidFill>
            </a:endParaRPr>
          </a:p>
        </p:txBody>
      </p:sp>
    </p:spTree>
    <p:extLst>
      <p:ext uri="{BB962C8B-B14F-4D97-AF65-F5344CB8AC3E}">
        <p14:creationId xmlns:p14="http://schemas.microsoft.com/office/powerpoint/2010/main" val="127777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9490" y="791410"/>
            <a:ext cx="8444509" cy="5282103"/>
          </a:xfrm>
        </p:spPr>
        <p:txBody>
          <a:bodyPr>
            <a:normAutofit/>
          </a:bodyPr>
          <a:lstStyle/>
          <a:p>
            <a:pPr>
              <a:spcBef>
                <a:spcPts val="1200"/>
              </a:spcBef>
              <a:spcAft>
                <a:spcPts val="900"/>
              </a:spcAft>
            </a:pPr>
            <a:r>
              <a:rPr lang="en-US" dirty="0" smtClean="0">
                <a:solidFill>
                  <a:srgbClr val="FFFFFF"/>
                </a:solidFill>
              </a:rPr>
              <a:t>We are to lead our family in </a:t>
            </a:r>
            <a:r>
              <a:rPr lang="en-US" b="1" u="sng" dirty="0" smtClean="0">
                <a:solidFill>
                  <a:srgbClr val="FFFF00"/>
                </a:solidFill>
              </a:rPr>
              <a:t>thanks</a:t>
            </a:r>
          </a:p>
          <a:p>
            <a:pPr>
              <a:spcBef>
                <a:spcPts val="1200"/>
              </a:spcBef>
              <a:spcAft>
                <a:spcPts val="900"/>
              </a:spcAft>
            </a:pPr>
            <a:r>
              <a:rPr lang="en-US" dirty="0" smtClean="0">
                <a:solidFill>
                  <a:srgbClr val="FFFFFF"/>
                </a:solidFill>
              </a:rPr>
              <a:t>We are to set </a:t>
            </a:r>
            <a:r>
              <a:rPr lang="en-US" b="1" u="sng" dirty="0" smtClean="0">
                <a:solidFill>
                  <a:srgbClr val="FFFF00"/>
                </a:solidFill>
              </a:rPr>
              <a:t>spiritual priorities</a:t>
            </a:r>
          </a:p>
          <a:p>
            <a:pPr>
              <a:spcBef>
                <a:spcPts val="1200"/>
              </a:spcBef>
              <a:spcAft>
                <a:spcPts val="900"/>
              </a:spcAft>
            </a:pPr>
            <a:r>
              <a:rPr lang="en-US" dirty="0">
                <a:solidFill>
                  <a:srgbClr val="FFFFFF"/>
                </a:solidFill>
              </a:rPr>
              <a:t>We are to </a:t>
            </a:r>
            <a:r>
              <a:rPr lang="en-US" dirty="0" smtClean="0">
                <a:solidFill>
                  <a:srgbClr val="FFFFFF"/>
                </a:solidFill>
              </a:rPr>
              <a:t>take the lead </a:t>
            </a:r>
            <a:r>
              <a:rPr lang="en-US" dirty="0">
                <a:solidFill>
                  <a:srgbClr val="FFFFFF"/>
                </a:solidFill>
              </a:rPr>
              <a:t>in </a:t>
            </a:r>
            <a:r>
              <a:rPr lang="en-US" b="1" u="sng" dirty="0">
                <a:solidFill>
                  <a:srgbClr val="FFFF00"/>
                </a:solidFill>
              </a:rPr>
              <a:t>discipline</a:t>
            </a:r>
          </a:p>
          <a:p>
            <a:pPr>
              <a:spcBef>
                <a:spcPts val="1200"/>
              </a:spcBef>
              <a:spcAft>
                <a:spcPts val="900"/>
              </a:spcAft>
            </a:pPr>
            <a:r>
              <a:rPr lang="en-US" dirty="0" smtClean="0">
                <a:solidFill>
                  <a:srgbClr val="FFFFFF"/>
                </a:solidFill>
              </a:rPr>
              <a:t>We are to be </a:t>
            </a:r>
            <a:r>
              <a:rPr lang="en-US" b="1" u="sng" dirty="0" smtClean="0">
                <a:solidFill>
                  <a:srgbClr val="FFFF00"/>
                </a:solidFill>
              </a:rPr>
              <a:t>a rock</a:t>
            </a:r>
            <a:r>
              <a:rPr lang="en-US" dirty="0" smtClean="0">
                <a:solidFill>
                  <a:srgbClr val="FFFFFF"/>
                </a:solidFill>
              </a:rPr>
              <a:t> in times of trouble</a:t>
            </a:r>
          </a:p>
          <a:p>
            <a:pPr>
              <a:spcBef>
                <a:spcPts val="1200"/>
              </a:spcBef>
              <a:spcAft>
                <a:spcPts val="900"/>
              </a:spcAft>
            </a:pPr>
            <a:r>
              <a:rPr lang="en-US" dirty="0" smtClean="0">
                <a:solidFill>
                  <a:srgbClr val="FFFFFF"/>
                </a:solidFill>
              </a:rPr>
              <a:t>We are to initiate </a:t>
            </a:r>
            <a:r>
              <a:rPr lang="en-US" b="1" u="sng" dirty="0" smtClean="0">
                <a:solidFill>
                  <a:srgbClr val="FFFF00"/>
                </a:solidFill>
              </a:rPr>
              <a:t>reconciliation</a:t>
            </a:r>
            <a:r>
              <a:rPr lang="en-US" dirty="0" smtClean="0">
                <a:solidFill>
                  <a:srgbClr val="FFFFFF"/>
                </a:solidFill>
              </a:rPr>
              <a:t> in disputes</a:t>
            </a:r>
          </a:p>
          <a:p>
            <a:pPr>
              <a:spcBef>
                <a:spcPts val="1200"/>
              </a:spcBef>
              <a:spcAft>
                <a:spcPts val="900"/>
              </a:spcAft>
            </a:pPr>
            <a:r>
              <a:rPr lang="en-US" dirty="0" smtClean="0">
                <a:solidFill>
                  <a:srgbClr val="FFFFFF"/>
                </a:solidFill>
              </a:rPr>
              <a:t>We are to supply </a:t>
            </a:r>
            <a:r>
              <a:rPr lang="en-US" b="1" u="sng" dirty="0" smtClean="0">
                <a:solidFill>
                  <a:srgbClr val="FFFF00"/>
                </a:solidFill>
              </a:rPr>
              <a:t>moral leadership</a:t>
            </a:r>
          </a:p>
          <a:p>
            <a:pPr>
              <a:spcBef>
                <a:spcPts val="1200"/>
              </a:spcBef>
              <a:spcAft>
                <a:spcPts val="900"/>
              </a:spcAft>
            </a:pPr>
            <a:r>
              <a:rPr lang="en-US" dirty="0" smtClean="0">
                <a:solidFill>
                  <a:srgbClr val="FFFFFF"/>
                </a:solidFill>
              </a:rPr>
              <a:t>We are to lead by </a:t>
            </a:r>
            <a:r>
              <a:rPr lang="en-US" b="1" u="sng" dirty="0" smtClean="0">
                <a:solidFill>
                  <a:srgbClr val="FFFF00"/>
                </a:solidFill>
              </a:rPr>
              <a:t>serving</a:t>
            </a:r>
          </a:p>
        </p:txBody>
      </p:sp>
    </p:spTree>
    <p:extLst>
      <p:ext uri="{BB962C8B-B14F-4D97-AF65-F5344CB8AC3E}">
        <p14:creationId xmlns:p14="http://schemas.microsoft.com/office/powerpoint/2010/main" val="36375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4C4C4C"/>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4C4C4C"/>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4C4C4C"/>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4C4C4C"/>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4C4C4C"/>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4C4C4C"/>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4C4C4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9648"/>
            <a:ext cx="9144000" cy="4572000"/>
          </a:xfrm>
          <a:prstGeom prst="rect">
            <a:avLst/>
          </a:prstGeom>
        </p:spPr>
      </p:pic>
      <p:sp>
        <p:nvSpPr>
          <p:cNvPr id="3" name="Rectangle 2"/>
          <p:cNvSpPr/>
          <p:nvPr/>
        </p:nvSpPr>
        <p:spPr>
          <a:xfrm>
            <a:off x="0" y="1149648"/>
            <a:ext cx="9144000" cy="4572000"/>
          </a:xfrm>
          <a:prstGeom prst="rect">
            <a:avLst/>
          </a:prstGeom>
          <a:solidFill>
            <a:schemeClr val="bg1">
              <a:alpha val="7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2917409"/>
            <a:ext cx="9144000" cy="1015663"/>
          </a:xfrm>
          <a:prstGeom prst="rect">
            <a:avLst/>
          </a:prstGeom>
          <a:noFill/>
        </p:spPr>
        <p:txBody>
          <a:bodyPr wrap="square" rtlCol="0">
            <a:spAutoFit/>
          </a:bodyPr>
          <a:lstStyle/>
          <a:p>
            <a:pPr algn="ctr">
              <a:spcBef>
                <a:spcPts val="1200"/>
              </a:spcBef>
              <a:spcAft>
                <a:spcPts val="1200"/>
              </a:spcAft>
            </a:pPr>
            <a:r>
              <a:rPr lang="en-US" sz="6000" dirty="0" smtClean="0">
                <a:effectLst>
                  <a:outerShdw blurRad="50800" dist="38100" dir="2700000" algn="tl" rotWithShape="0">
                    <a:prstClr val="black">
                      <a:alpha val="40000"/>
                    </a:prstClr>
                  </a:outerShdw>
                </a:effectLst>
                <a:latin typeface="Century Gothic"/>
                <a:cs typeface="Century Gothic"/>
              </a:rPr>
              <a:t>Leadership Qualities</a:t>
            </a:r>
          </a:p>
        </p:txBody>
      </p:sp>
    </p:spTree>
    <p:extLst>
      <p:ext uri="{BB962C8B-B14F-4D97-AF65-F5344CB8AC3E}">
        <p14:creationId xmlns:p14="http://schemas.microsoft.com/office/powerpoint/2010/main" val="2865458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7487"/>
            <a:ext cx="8229600" cy="4950816"/>
          </a:xfrm>
        </p:spPr>
        <p:txBody>
          <a:bodyPr>
            <a:normAutofit/>
          </a:bodyPr>
          <a:lstStyle/>
          <a:p>
            <a:pPr>
              <a:spcBef>
                <a:spcPts val="1500"/>
              </a:spcBef>
              <a:spcAft>
                <a:spcPts val="1500"/>
              </a:spcAft>
            </a:pPr>
            <a:r>
              <a:rPr lang="en-US" sz="4000" dirty="0" smtClean="0">
                <a:solidFill>
                  <a:srgbClr val="FFFFFF"/>
                </a:solidFill>
              </a:rPr>
              <a:t> A man of </a:t>
            </a:r>
            <a:r>
              <a:rPr lang="en-US" sz="4000" b="1" u="sng" dirty="0" smtClean="0">
                <a:solidFill>
                  <a:srgbClr val="FFFF00"/>
                </a:solidFill>
              </a:rPr>
              <a:t>conviction</a:t>
            </a:r>
          </a:p>
          <a:p>
            <a:pPr>
              <a:spcBef>
                <a:spcPts val="1500"/>
              </a:spcBef>
              <a:spcAft>
                <a:spcPts val="1500"/>
              </a:spcAft>
            </a:pPr>
            <a:r>
              <a:rPr lang="en-US" sz="4000" dirty="0" smtClean="0"/>
              <a:t> A man of </a:t>
            </a:r>
            <a:r>
              <a:rPr lang="en-US" sz="4000" b="1" u="sng" dirty="0" smtClean="0">
                <a:solidFill>
                  <a:srgbClr val="FFFF00"/>
                </a:solidFill>
              </a:rPr>
              <a:t>decisiveness</a:t>
            </a:r>
          </a:p>
          <a:p>
            <a:pPr>
              <a:spcBef>
                <a:spcPts val="1500"/>
              </a:spcBef>
              <a:spcAft>
                <a:spcPts val="1500"/>
              </a:spcAft>
            </a:pPr>
            <a:r>
              <a:rPr lang="en-US" sz="4000" dirty="0" smtClean="0"/>
              <a:t> A man of </a:t>
            </a:r>
            <a:r>
              <a:rPr lang="en-US" sz="4000" b="1" u="sng" dirty="0" smtClean="0">
                <a:solidFill>
                  <a:srgbClr val="FFFF00"/>
                </a:solidFill>
              </a:rPr>
              <a:t>quiet strength</a:t>
            </a:r>
          </a:p>
          <a:p>
            <a:pPr>
              <a:spcBef>
                <a:spcPts val="1500"/>
              </a:spcBef>
              <a:spcAft>
                <a:spcPts val="1500"/>
              </a:spcAft>
            </a:pPr>
            <a:r>
              <a:rPr lang="en-US" sz="4000" dirty="0" smtClean="0"/>
              <a:t> A man of </a:t>
            </a:r>
            <a:r>
              <a:rPr lang="en-US" sz="4000" b="1" u="sng" dirty="0" smtClean="0">
                <a:solidFill>
                  <a:srgbClr val="FFFF00"/>
                </a:solidFill>
              </a:rPr>
              <a:t>unwavering commitment</a:t>
            </a:r>
          </a:p>
          <a:p>
            <a:pPr>
              <a:spcBef>
                <a:spcPts val="1500"/>
              </a:spcBef>
              <a:spcAft>
                <a:spcPts val="1500"/>
              </a:spcAft>
            </a:pPr>
            <a:r>
              <a:rPr lang="en-US" sz="4000" dirty="0" smtClean="0"/>
              <a:t> A </a:t>
            </a:r>
            <a:r>
              <a:rPr lang="en-US" sz="4000" b="1" u="sng" dirty="0" smtClean="0">
                <a:solidFill>
                  <a:srgbClr val="FFFF00"/>
                </a:solidFill>
              </a:rPr>
              <a:t>Christian</a:t>
            </a:r>
          </a:p>
        </p:txBody>
      </p:sp>
    </p:spTree>
    <p:extLst>
      <p:ext uri="{BB962C8B-B14F-4D97-AF65-F5344CB8AC3E}">
        <p14:creationId xmlns:p14="http://schemas.microsoft.com/office/powerpoint/2010/main" val="32235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8812" y="2112526"/>
            <a:ext cx="8321388" cy="2626360"/>
          </a:xfrm>
          <a:prstGeom prst="rect">
            <a:avLst/>
          </a:prstGeom>
          <a:noFill/>
        </p:spPr>
        <p:txBody>
          <a:bodyPr wrap="square" rtlCol="0">
            <a:spAutoFit/>
          </a:bodyPr>
          <a:lstStyle/>
          <a:p>
            <a:pPr algn="ctr">
              <a:lnSpc>
                <a:spcPct val="90000"/>
              </a:lnSpc>
              <a:spcBef>
                <a:spcPts val="1200"/>
              </a:spcBef>
              <a:spcAft>
                <a:spcPts val="1200"/>
              </a:spcAft>
            </a:pPr>
            <a:r>
              <a:rPr lang="en-US" sz="4000" dirty="0" smtClean="0">
                <a:effectLst>
                  <a:outerShdw blurRad="50800" dist="38100" dir="2700000" algn="tl" rotWithShape="0">
                    <a:prstClr val="black">
                      <a:alpha val="40000"/>
                    </a:prstClr>
                  </a:outerShdw>
                </a:effectLst>
                <a:latin typeface="Century Gothic"/>
                <a:cs typeface="Century Gothic"/>
              </a:rPr>
              <a:t>“I am about to go the way of all the earth. Be strong, and show yourself a man…”</a:t>
            </a:r>
          </a:p>
          <a:p>
            <a:pPr algn="ctr">
              <a:lnSpc>
                <a:spcPct val="90000"/>
              </a:lnSpc>
              <a:spcBef>
                <a:spcPts val="1200"/>
              </a:spcBef>
              <a:spcAft>
                <a:spcPts val="1200"/>
              </a:spcAft>
            </a:pPr>
            <a:r>
              <a:rPr lang="en-US" sz="4000" dirty="0" smtClean="0">
                <a:effectLst>
                  <a:outerShdw blurRad="50800" dist="38100" dir="2700000" algn="tl" rotWithShape="0">
                    <a:prstClr val="black">
                      <a:alpha val="40000"/>
                    </a:prstClr>
                  </a:outerShdw>
                </a:effectLst>
                <a:latin typeface="Century Gothic"/>
                <a:cs typeface="Century Gothic"/>
              </a:rPr>
              <a:t>1 Kings 2:2</a:t>
            </a:r>
          </a:p>
        </p:txBody>
      </p:sp>
    </p:spTree>
    <p:extLst>
      <p:ext uri="{BB962C8B-B14F-4D97-AF65-F5344CB8AC3E}">
        <p14:creationId xmlns:p14="http://schemas.microsoft.com/office/powerpoint/2010/main" val="91754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1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35490"/>
            <a:ext cx="8229600" cy="6206498"/>
          </a:xfrm>
        </p:spPr>
        <p:txBody>
          <a:bodyPr anchor="ctr">
            <a:normAutofit/>
          </a:bodyPr>
          <a:lstStyle/>
          <a:p>
            <a:pPr marL="0" indent="0">
              <a:spcBef>
                <a:spcPts val="0"/>
              </a:spcBef>
              <a:buNone/>
              <a:tabLst>
                <a:tab pos="635000" algn="l"/>
              </a:tabLst>
            </a:pPr>
            <a:r>
              <a:rPr lang="en-US" b="1" dirty="0" smtClean="0"/>
              <a:t>Joshua 24</a:t>
            </a:r>
          </a:p>
          <a:p>
            <a:pPr marL="0" indent="0">
              <a:buNone/>
            </a:pPr>
            <a:r>
              <a:rPr lang="en-US" b="1" dirty="0"/>
              <a:t>14 </a:t>
            </a:r>
            <a:r>
              <a:rPr lang="en-US" dirty="0"/>
              <a:t>“Now therefore fear the Lord and serve him in sincerity and in faithfulness. Put away the gods that your fathers served beyond the River and in Egypt, and serve the Lord. </a:t>
            </a:r>
            <a:r>
              <a:rPr lang="en-US" b="1" dirty="0"/>
              <a:t>15 </a:t>
            </a:r>
            <a:r>
              <a:rPr lang="en-US" dirty="0"/>
              <a:t>And if it is evil in your eyes to serve the Lord, choose this day whom you will serve, whether the gods your fathers served in the region beyond the River, or the gods of the Amorites in whose land you dwell. But as for me and my house, we will serve the Lord.”</a:t>
            </a:r>
            <a:endParaRPr lang="en-US" dirty="0" smtClean="0">
              <a:solidFill>
                <a:schemeClr val="bg1"/>
              </a:solidFill>
            </a:endParaRPr>
          </a:p>
        </p:txBody>
      </p:sp>
    </p:spTree>
    <p:extLst>
      <p:ext uri="{BB962C8B-B14F-4D97-AF65-F5344CB8AC3E}">
        <p14:creationId xmlns:p14="http://schemas.microsoft.com/office/powerpoint/2010/main" val="13525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Ephesians 5</a:t>
            </a:r>
          </a:p>
          <a:p>
            <a:pPr marL="0" indent="0">
              <a:buNone/>
            </a:pPr>
            <a:r>
              <a:rPr lang="en-US" b="1" dirty="0"/>
              <a:t>25 </a:t>
            </a:r>
            <a:r>
              <a:rPr lang="en-US" dirty="0"/>
              <a:t>Husbands, love your wives, as Christ loved the church and gave himself up for her, </a:t>
            </a:r>
            <a:r>
              <a:rPr lang="en-US" b="1" dirty="0"/>
              <a:t>26 </a:t>
            </a:r>
            <a:r>
              <a:rPr lang="en-US" dirty="0"/>
              <a:t>that he might sanctify her, having cleansed her by the washing of water with the word, </a:t>
            </a:r>
            <a:r>
              <a:rPr lang="en-US" b="1" dirty="0"/>
              <a:t>27 </a:t>
            </a:r>
            <a:r>
              <a:rPr lang="en-US" dirty="0"/>
              <a:t>so that he might present the church to himself in splendor, without spot or wrinkle or any such thing, that she might be holy and without blemish.</a:t>
            </a:r>
            <a:endParaRPr lang="en-US" dirty="0" smtClean="0">
              <a:solidFill>
                <a:schemeClr val="bg1"/>
              </a:solidFill>
            </a:endParaRPr>
          </a:p>
        </p:txBody>
      </p:sp>
    </p:spTree>
    <p:extLst>
      <p:ext uri="{BB962C8B-B14F-4D97-AF65-F5344CB8AC3E}">
        <p14:creationId xmlns:p14="http://schemas.microsoft.com/office/powerpoint/2010/main" val="300068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Ephesians 5</a:t>
            </a:r>
          </a:p>
          <a:p>
            <a:pPr marL="0" indent="0">
              <a:buNone/>
            </a:pPr>
            <a:r>
              <a:rPr lang="en-US" b="1" dirty="0"/>
              <a:t>28 </a:t>
            </a:r>
            <a:r>
              <a:rPr lang="en-US" dirty="0"/>
              <a:t>In the same way husbands should love their wives as their own bodies. He who loves his wife loves himself. </a:t>
            </a:r>
            <a:r>
              <a:rPr lang="en-US" b="1" dirty="0"/>
              <a:t>29 </a:t>
            </a:r>
            <a:r>
              <a:rPr lang="en-US" dirty="0"/>
              <a:t>For no one ever hated his own flesh, but nourishes and cherishes it, just as Christ does the church, </a:t>
            </a:r>
            <a:r>
              <a:rPr lang="en-US" b="1" dirty="0"/>
              <a:t>30 </a:t>
            </a:r>
            <a:r>
              <a:rPr lang="en-US" dirty="0"/>
              <a:t>because we are members of his body.</a:t>
            </a:r>
            <a:endParaRPr lang="en-US" dirty="0" smtClean="0">
              <a:solidFill>
                <a:schemeClr val="bg1"/>
              </a:solidFill>
            </a:endParaRPr>
          </a:p>
        </p:txBody>
      </p:sp>
    </p:spTree>
    <p:extLst>
      <p:ext uri="{BB962C8B-B14F-4D97-AF65-F5344CB8AC3E}">
        <p14:creationId xmlns:p14="http://schemas.microsoft.com/office/powerpoint/2010/main" val="35598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Ephesians 5</a:t>
            </a:r>
          </a:p>
          <a:p>
            <a:pPr marL="0" indent="0">
              <a:buNone/>
            </a:pPr>
            <a:r>
              <a:rPr lang="en-US" b="1" dirty="0"/>
              <a:t>31 </a:t>
            </a:r>
            <a:r>
              <a:rPr lang="en-US" dirty="0"/>
              <a:t>“Therefore a man shall leave his father and mother and hold fast to his wife, and the two shall become one flesh.” </a:t>
            </a:r>
            <a:r>
              <a:rPr lang="en-US" b="1" dirty="0"/>
              <a:t>32 </a:t>
            </a:r>
            <a:r>
              <a:rPr lang="en-US" dirty="0"/>
              <a:t>This mystery is profound, and I am saying that it refers to Christ and the church. </a:t>
            </a:r>
            <a:r>
              <a:rPr lang="en-US" b="1" dirty="0"/>
              <a:t>33 </a:t>
            </a:r>
            <a:r>
              <a:rPr lang="en-US" dirty="0"/>
              <a:t>However, let each one of you love his wife as himself, and let the wife see that she respects her husband.</a:t>
            </a:r>
            <a:endParaRPr lang="en-US" dirty="0" smtClean="0">
              <a:solidFill>
                <a:schemeClr val="bg1"/>
              </a:solidFill>
            </a:endParaRPr>
          </a:p>
        </p:txBody>
      </p:sp>
    </p:spTree>
    <p:extLst>
      <p:ext uri="{BB962C8B-B14F-4D97-AF65-F5344CB8AC3E}">
        <p14:creationId xmlns:p14="http://schemas.microsoft.com/office/powerpoint/2010/main" val="420072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9661"/>
            <a:ext cx="8229600" cy="5356502"/>
          </a:xfrm>
        </p:spPr>
        <p:txBody>
          <a:bodyPr anchor="ctr">
            <a:normAutofit/>
          </a:bodyPr>
          <a:lstStyle/>
          <a:p>
            <a:pPr marL="0" indent="0">
              <a:spcBef>
                <a:spcPts val="0"/>
              </a:spcBef>
              <a:buNone/>
              <a:tabLst>
                <a:tab pos="635000" algn="l"/>
              </a:tabLst>
            </a:pPr>
            <a:r>
              <a:rPr lang="en-US" b="1" dirty="0" smtClean="0"/>
              <a:t>Ephesians 6</a:t>
            </a:r>
          </a:p>
          <a:p>
            <a:pPr marL="0" indent="0">
              <a:buNone/>
            </a:pPr>
            <a:r>
              <a:rPr lang="en-US" b="1" dirty="0"/>
              <a:t>4 </a:t>
            </a:r>
            <a:r>
              <a:rPr lang="en-US" dirty="0"/>
              <a:t>Fathers, do not provoke your children to anger, but bring them up in the discipline and instruction of the Lord</a:t>
            </a:r>
            <a:r>
              <a:rPr lang="en-US" dirty="0" smtClean="0"/>
              <a:t>.</a:t>
            </a:r>
          </a:p>
        </p:txBody>
      </p:sp>
    </p:spTree>
    <p:extLst>
      <p:ext uri="{BB962C8B-B14F-4D97-AF65-F5344CB8AC3E}">
        <p14:creationId xmlns:p14="http://schemas.microsoft.com/office/powerpoint/2010/main" val="353282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49648"/>
            <a:ext cx="9144000" cy="4572000"/>
          </a:xfrm>
          <a:prstGeom prst="rect">
            <a:avLst/>
          </a:prstGeom>
        </p:spPr>
      </p:pic>
      <p:sp>
        <p:nvSpPr>
          <p:cNvPr id="3" name="Rectangle 2"/>
          <p:cNvSpPr/>
          <p:nvPr/>
        </p:nvSpPr>
        <p:spPr>
          <a:xfrm>
            <a:off x="0" y="1149648"/>
            <a:ext cx="9144000" cy="4572000"/>
          </a:xfrm>
          <a:prstGeom prst="rect">
            <a:avLst/>
          </a:prstGeom>
          <a:solidFill>
            <a:schemeClr val="bg1">
              <a:alpha val="7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0" y="2917409"/>
            <a:ext cx="9144000" cy="1015663"/>
          </a:xfrm>
          <a:prstGeom prst="rect">
            <a:avLst/>
          </a:prstGeom>
          <a:noFill/>
        </p:spPr>
        <p:txBody>
          <a:bodyPr wrap="square" rtlCol="0">
            <a:spAutoFit/>
          </a:bodyPr>
          <a:lstStyle/>
          <a:p>
            <a:pPr algn="ctr">
              <a:spcBef>
                <a:spcPts val="1200"/>
              </a:spcBef>
              <a:spcAft>
                <a:spcPts val="1200"/>
              </a:spcAft>
            </a:pPr>
            <a:r>
              <a:rPr lang="en-US" sz="6000" dirty="0" smtClean="0">
                <a:effectLst>
                  <a:outerShdw blurRad="50800" dist="38100" dir="2700000" algn="tl" rotWithShape="0">
                    <a:prstClr val="black">
                      <a:alpha val="40000"/>
                    </a:prstClr>
                  </a:outerShdw>
                </a:effectLst>
                <a:latin typeface="Century Gothic"/>
                <a:cs typeface="Century Gothic"/>
              </a:rPr>
              <a:t>Leadership in Judges</a:t>
            </a:r>
          </a:p>
        </p:txBody>
      </p:sp>
    </p:spTree>
    <p:extLst>
      <p:ext uri="{BB962C8B-B14F-4D97-AF65-F5344CB8AC3E}">
        <p14:creationId xmlns:p14="http://schemas.microsoft.com/office/powerpoint/2010/main" val="147054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8526"/>
            <a:ext cx="8229600" cy="5907864"/>
          </a:xfrm>
        </p:spPr>
        <p:txBody>
          <a:bodyPr>
            <a:normAutofit/>
          </a:bodyPr>
          <a:lstStyle/>
          <a:p>
            <a:pPr>
              <a:spcBef>
                <a:spcPts val="900"/>
              </a:spcBef>
              <a:spcAft>
                <a:spcPts val="900"/>
              </a:spcAft>
            </a:pPr>
            <a:r>
              <a:rPr lang="en-US" b="1" u="sng" dirty="0" err="1" smtClean="0">
                <a:solidFill>
                  <a:srgbClr val="FFFF00"/>
                </a:solidFill>
              </a:rPr>
              <a:t>Achsah</a:t>
            </a:r>
            <a:r>
              <a:rPr lang="en-US" dirty="0" smtClean="0"/>
              <a:t> inspires a man to bravery in battle</a:t>
            </a:r>
          </a:p>
          <a:p>
            <a:pPr>
              <a:spcBef>
                <a:spcPts val="900"/>
              </a:spcBef>
              <a:spcAft>
                <a:spcPts val="900"/>
              </a:spcAft>
            </a:pPr>
            <a:r>
              <a:rPr lang="en-US" b="1" u="sng" dirty="0" err="1" smtClean="0">
                <a:solidFill>
                  <a:srgbClr val="FFFF00"/>
                </a:solidFill>
              </a:rPr>
              <a:t>Jael</a:t>
            </a:r>
            <a:r>
              <a:rPr lang="en-US" dirty="0" smtClean="0"/>
              <a:t> delivers Israel from foreign enemy</a:t>
            </a:r>
          </a:p>
          <a:p>
            <a:pPr>
              <a:spcBef>
                <a:spcPts val="900"/>
              </a:spcBef>
              <a:spcAft>
                <a:spcPts val="900"/>
              </a:spcAft>
            </a:pPr>
            <a:r>
              <a:rPr lang="en-US" b="1" u="sng" dirty="0" smtClean="0">
                <a:solidFill>
                  <a:srgbClr val="FFFF00"/>
                </a:solidFill>
              </a:rPr>
              <a:t>A woman</a:t>
            </a:r>
            <a:r>
              <a:rPr lang="en-US" dirty="0" smtClean="0"/>
              <a:t> delivers Israel from a power-hungry oppressor</a:t>
            </a:r>
          </a:p>
          <a:p>
            <a:pPr>
              <a:spcBef>
                <a:spcPts val="900"/>
              </a:spcBef>
              <a:spcAft>
                <a:spcPts val="900"/>
              </a:spcAft>
            </a:pPr>
            <a:r>
              <a:rPr lang="en-US" dirty="0" err="1" smtClean="0"/>
              <a:t>Jephthah’s</a:t>
            </a:r>
            <a:r>
              <a:rPr lang="en-US" dirty="0" smtClean="0"/>
              <a:t> foolishness leads to his </a:t>
            </a:r>
            <a:r>
              <a:rPr lang="en-US" b="1" u="sng" dirty="0" smtClean="0">
                <a:solidFill>
                  <a:srgbClr val="FFFF00"/>
                </a:solidFill>
              </a:rPr>
              <a:t>daughter’s</a:t>
            </a:r>
            <a:r>
              <a:rPr lang="en-US" dirty="0" smtClean="0"/>
              <a:t> death</a:t>
            </a:r>
          </a:p>
          <a:p>
            <a:pPr>
              <a:spcBef>
                <a:spcPts val="900"/>
              </a:spcBef>
              <a:spcAft>
                <a:spcPts val="900"/>
              </a:spcAft>
            </a:pPr>
            <a:r>
              <a:rPr lang="en-US" b="1" u="sng" dirty="0" smtClean="0">
                <a:solidFill>
                  <a:srgbClr val="FFFF00"/>
                </a:solidFill>
              </a:rPr>
              <a:t>Delilah</a:t>
            </a:r>
            <a:r>
              <a:rPr lang="en-US" dirty="0" smtClean="0"/>
              <a:t> lures Israelite warrior to his downfall</a:t>
            </a:r>
          </a:p>
          <a:p>
            <a:pPr>
              <a:spcBef>
                <a:spcPts val="900"/>
              </a:spcBef>
              <a:spcAft>
                <a:spcPts val="900"/>
              </a:spcAft>
            </a:pPr>
            <a:r>
              <a:rPr lang="en-US" b="1" u="sng" dirty="0" smtClean="0">
                <a:solidFill>
                  <a:srgbClr val="FFFF00"/>
                </a:solidFill>
              </a:rPr>
              <a:t>Israelite women</a:t>
            </a:r>
            <a:r>
              <a:rPr lang="en-US" dirty="0" smtClean="0"/>
              <a:t> oppressed by their own countrymen</a:t>
            </a:r>
            <a:endParaRPr lang="en-US" dirty="0"/>
          </a:p>
        </p:txBody>
      </p:sp>
    </p:spTree>
    <p:extLst>
      <p:ext uri="{BB962C8B-B14F-4D97-AF65-F5344CB8AC3E}">
        <p14:creationId xmlns:p14="http://schemas.microsoft.com/office/powerpoint/2010/main" val="157829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15070</TotalTime>
  <Words>284</Words>
  <Application>Microsoft Office PowerPoint</Application>
  <PresentationFormat>On-screen Show (4:3)</PresentationFormat>
  <Paragraphs>76</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Northwood2</cp:lastModifiedBy>
  <cp:revision>157</cp:revision>
  <dcterms:created xsi:type="dcterms:W3CDTF">2015-10-29T03:17:02Z</dcterms:created>
  <dcterms:modified xsi:type="dcterms:W3CDTF">2016-11-13T17:48:47Z</dcterms:modified>
</cp:coreProperties>
</file>