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1" r:id="rId1"/>
  </p:sldMasterIdLst>
  <p:sldIdLst>
    <p:sldId id="278" r:id="rId2"/>
    <p:sldId id="280" r:id="rId3"/>
    <p:sldId id="256" r:id="rId4"/>
    <p:sldId id="257" r:id="rId5"/>
    <p:sldId id="270" r:id="rId6"/>
    <p:sldId id="274" r:id="rId7"/>
    <p:sldId id="260" r:id="rId8"/>
    <p:sldId id="271" r:id="rId9"/>
    <p:sldId id="275" r:id="rId10"/>
    <p:sldId id="261" r:id="rId11"/>
    <p:sldId id="262" r:id="rId12"/>
    <p:sldId id="277" r:id="rId13"/>
    <p:sldId id="264" r:id="rId14"/>
    <p:sldId id="27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Papyrus" charset="0"/>
      <p:regular r:id="rId20"/>
    </p:embeddedFont>
    <p:embeddedFont>
      <p:font typeface="Monotype Corsiva" pitchFamily="66" charset="0"/>
      <p:italic r:id="rId21"/>
    </p:embeddedFont>
    <p:embeddedFont>
      <p:font typeface="Copperplate Gothic Light" charset="0"/>
      <p:regular r:id="rId22"/>
    </p:embeddedFont>
    <p:embeddedFont>
      <p:font typeface="Wingdings 2" pitchFamily="18" charset="2"/>
      <p:regular r:id="rId23"/>
    </p:embeddedFont>
    <p:embeddedFont>
      <p:font typeface="Imprint MT Shadow" charset="0"/>
      <p:regular r:id="rId24"/>
    </p:embeddedFont>
    <p:embeddedFont>
      <p:font typeface="Arial Black" pitchFamily="34" charset="0"/>
      <p:bold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A1E01"/>
    <a:srgbClr val="FAEBC4"/>
    <a:srgbClr val="FAF097"/>
    <a:srgbClr val="F9EDBB"/>
    <a:srgbClr val="F2E7B7"/>
    <a:srgbClr val="503120"/>
    <a:srgbClr val="F8F6CD"/>
    <a:srgbClr val="7F7749"/>
    <a:srgbClr val="361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9" d="100"/>
          <a:sy n="79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FECC-60F9-47BE-A1AB-B6DC13B25A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10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FD73-0536-48E6-916D-9C49F73C84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99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E8772-CBBC-498B-B396-2E3C62A569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52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5201A-6816-445A-A74F-49510E9D16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20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D883E-5F7F-4E5E-B626-ECEBBB213A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22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E8F4E-8B02-426A-B1B4-E360F6BB60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103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58A26-CDB9-454C-B5D1-E53B11311D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18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3FDD1-7A1E-48E6-B5C2-C16157D2D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96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315CE-3E2E-460F-A80E-63F49D27D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73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DBC29-3DE4-423E-9679-1FEC5E7A61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39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59A5F-FA89-480D-8341-4527A3CF39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15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E08080-30A5-4C01-B8D2-B198FD11F3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489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62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"/>
            <a:ext cx="9117686" cy="4164250"/>
            <a:chOff x="0" y="1"/>
            <a:chExt cx="9117686" cy="41642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11544" b="17484"/>
            <a:stretch/>
          </p:blipFill>
          <p:spPr>
            <a:xfrm>
              <a:off x="0" y="1"/>
              <a:ext cx="9117686" cy="41642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19400" y="1481328"/>
              <a:ext cx="1066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00" dirty="0">
                  <a:latin typeface="Arial Black"/>
                  <a:cs typeface="Arial Black"/>
                </a:rPr>
                <a:t>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33088" y="1517904"/>
              <a:ext cx="1066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500" dirty="0">
                  <a:latin typeface="Arial Black"/>
                  <a:cs typeface="Arial Black"/>
                </a:rPr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80000">
              <a:off x="5449824" y="1508760"/>
              <a:ext cx="1066800" cy="144655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8600" dirty="0">
                  <a:latin typeface="Arial Black"/>
                  <a:cs typeface="Arial Black"/>
                </a:rPr>
                <a:t>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21300071">
              <a:off x="1554480" y="1524000"/>
              <a:ext cx="1066800" cy="1446550"/>
            </a:xfrm>
            <a:prstGeom prst="rect">
              <a:avLst/>
            </a:prstGeom>
            <a:noFill/>
            <a:scene3d>
              <a:camera prst="orthographicFront">
                <a:rot lat="0" lon="18000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8600" dirty="0">
                  <a:latin typeface="Arial Black"/>
                  <a:cs typeface="Arial Black"/>
                </a:rPr>
                <a:t>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480000">
              <a:off x="6705600" y="1572768"/>
              <a:ext cx="1066800" cy="144655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8500" dirty="0">
                  <a:latin typeface="Arial Black"/>
                  <a:cs typeface="Arial Black"/>
                </a:rPr>
                <a:t>S</a:t>
              </a:r>
            </a:p>
          </p:txBody>
        </p:sp>
      </p:grp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819400"/>
            <a:ext cx="8610600" cy="1295400"/>
          </a:xfrm>
        </p:spPr>
        <p:txBody>
          <a:bodyPr/>
          <a:lstStyle/>
          <a:p>
            <a:pPr eaLnBrk="1" hangingPunct="1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4000" b="1" dirty="0">
                <a:latin typeface="Times New Roman" charset="0"/>
              </a:rPr>
              <a:t> </a:t>
            </a:r>
            <a:r>
              <a:rPr lang="en-US" sz="3600" b="1" dirty="0">
                <a:solidFill>
                  <a:srgbClr val="3A5894"/>
                </a:solidFill>
                <a:latin typeface="Times New Roman" charset="0"/>
              </a:rPr>
              <a:t>When We Strive for Happiness – We 	Strive for the </a:t>
            </a:r>
            <a:r>
              <a:rPr lang="en-US" sz="3600" b="1" dirty="0">
                <a:effectLst>
                  <a:glow rad="228600">
                    <a:srgbClr val="3A5894"/>
                  </a:glow>
                </a:effectLst>
                <a:latin typeface="Times New Roman" charset="0"/>
              </a:rPr>
              <a:t>Wrong Goal</a:t>
            </a:r>
            <a:r>
              <a:rPr lang="en-US" sz="3600" b="1" dirty="0">
                <a:solidFill>
                  <a:srgbClr val="3A5894"/>
                </a:solidFill>
                <a:latin typeface="Times New Roman" charset="0"/>
              </a:rPr>
              <a:t>!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" y="4191000"/>
            <a:ext cx="8610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600" b="1" dirty="0">
                <a:latin typeface="Times New Roman" charset="0"/>
              </a:rPr>
              <a:t> </a:t>
            </a:r>
            <a:r>
              <a:rPr lang="en-US" sz="3600" b="1" dirty="0">
                <a:solidFill>
                  <a:srgbClr val="3A5894"/>
                </a:solidFill>
                <a:latin typeface="Times New Roman" charset="0"/>
              </a:rPr>
              <a:t>When We Strive for Happiness From 	Our Spouse – We Strive for the 	</a:t>
            </a:r>
            <a:r>
              <a:rPr lang="en-US" sz="3600" b="1" dirty="0">
                <a:effectLst>
                  <a:glow rad="228600">
                    <a:srgbClr val="3A5894"/>
                  </a:glow>
                </a:effectLst>
                <a:latin typeface="Times New Roman" charset="0"/>
              </a:rPr>
              <a:t>Wrong Goal </a:t>
            </a:r>
            <a:r>
              <a:rPr lang="en-US" sz="3600" b="1" dirty="0">
                <a:solidFill>
                  <a:srgbClr val="3A5894"/>
                </a:solidFill>
                <a:latin typeface="Times New Roman" charset="0"/>
              </a:rPr>
              <a:t>and From the </a:t>
            </a:r>
            <a:r>
              <a:rPr lang="en-US" sz="3600" b="1" dirty="0">
                <a:solidFill>
                  <a:srgbClr val="FFFFFF"/>
                </a:solidFill>
                <a:effectLst>
                  <a:glow rad="228600">
                    <a:srgbClr val="3A5894"/>
                  </a:glow>
                </a:effectLst>
                <a:latin typeface="Times New Roman" charset="0"/>
              </a:rPr>
              <a:t>Wrong 	Source </a:t>
            </a:r>
            <a:r>
              <a:rPr lang="en-US" sz="3600" b="1" dirty="0">
                <a:solidFill>
                  <a:srgbClr val="3A5894"/>
                </a:solidFill>
                <a:latin typeface="Times New Roman" charset="0"/>
              </a:rPr>
              <a:t>!</a:t>
            </a:r>
            <a:endParaRPr lang="en-US" dirty="0">
              <a:solidFill>
                <a:srgbClr val="3A5894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i="1" dirty="0">
                <a:solidFill>
                  <a:srgbClr val="3A5894"/>
                </a:solidFill>
                <a:latin typeface="Times New Roman" charset="0"/>
                <a:cs typeface="Times New Roman" charset="0"/>
              </a:rPr>
              <a:t>Setting The Right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charset="2"/>
              <a:buChar char="v"/>
            </a:pPr>
            <a:r>
              <a:rPr lang="en-US" sz="3600" b="1" dirty="0">
                <a:solidFill>
                  <a:srgbClr val="EFF5EF"/>
                </a:solidFill>
                <a:effectLst/>
                <a:latin typeface="Times New Roman" charset="0"/>
              </a:rPr>
              <a:t>  </a:t>
            </a:r>
            <a:r>
              <a:rPr lang="en-US" sz="3600" b="1" dirty="0">
                <a:solidFill>
                  <a:srgbClr val="3A1E01"/>
                </a:solidFill>
                <a:effectLst>
                  <a:glow rad="152400">
                    <a:srgbClr val="FAEBC4">
                      <a:alpha val="75000"/>
                    </a:srgbClr>
                  </a:glow>
                </a:effectLst>
                <a:latin typeface="Times New Roman" charset="0"/>
              </a:rPr>
              <a:t>Marital  Analogies  Teach Us  Truths 		About God!</a:t>
            </a:r>
          </a:p>
          <a:p>
            <a:pPr lvl="1" eaLnBrk="1" hangingPunct="1">
              <a:buClr>
                <a:srgbClr val="00FF00"/>
              </a:buClr>
              <a:buSzPct val="100000"/>
              <a:buFont typeface="Wingdings" pitchFamily="2" charset="2"/>
              <a:buChar char="§"/>
            </a:pPr>
            <a:r>
              <a:rPr lang="en-US" sz="3200" b="1" dirty="0">
                <a:solidFill>
                  <a:srgbClr val="3A1E01"/>
                </a:solidFill>
                <a:effectLst/>
                <a:latin typeface="Times New Roman" charset="0"/>
              </a:rPr>
              <a:t> </a:t>
            </a:r>
            <a:r>
              <a:rPr lang="en-US" sz="3200" b="1" dirty="0">
                <a:solidFill>
                  <a:srgbClr val="3A1E01"/>
                </a:solidFill>
                <a:effectLst>
                  <a:glow rad="152400">
                    <a:srgbClr val="FAEBC4">
                      <a:alpha val="75000"/>
                    </a:srgbClr>
                  </a:glow>
                </a:effectLst>
                <a:latin typeface="Times New Roman" charset="0"/>
              </a:rPr>
              <a:t>God Views His People As a Husband  		 Views His Wife</a:t>
            </a:r>
          </a:p>
          <a:p>
            <a:pPr lvl="1" eaLnBrk="1" hangingPunct="1">
              <a:buClr>
                <a:srgbClr val="00FF00"/>
              </a:buClr>
              <a:buSzPct val="100000"/>
              <a:buFont typeface="Wingdings" pitchFamily="2" charset="2"/>
              <a:buChar char="§"/>
            </a:pPr>
            <a:r>
              <a:rPr lang="en-US" sz="3200" b="1" dirty="0">
                <a:solidFill>
                  <a:srgbClr val="3A1E01"/>
                </a:solidFill>
                <a:effectLst/>
                <a:latin typeface="Times New Roman" charset="0"/>
              </a:rPr>
              <a:t> </a:t>
            </a:r>
            <a:r>
              <a:rPr lang="en-US" sz="3200" b="1" dirty="0">
                <a:solidFill>
                  <a:srgbClr val="3A1E01"/>
                </a:solidFill>
                <a:effectLst>
                  <a:glow rad="152400">
                    <a:srgbClr val="FAEBC4">
                      <a:alpha val="75000"/>
                    </a:srgbClr>
                  </a:glow>
                </a:effectLst>
                <a:latin typeface="Times New Roman" charset="0"/>
              </a:rPr>
              <a:t>God Rejoices in His People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133600" y="36162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i="1" dirty="0">
                <a:effectLst>
                  <a:glow rad="101600">
                    <a:srgbClr val="3A1E01">
                      <a:alpha val="75000"/>
                    </a:srgbClr>
                  </a:glow>
                </a:effectLst>
                <a:latin typeface="Times New Roman" charset="0"/>
                <a:cs typeface="Times New Roman" charset="0"/>
              </a:rPr>
              <a:t>Marital Analogies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2958" b="46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359429">
            <a:off x="2369580" y="2047293"/>
            <a:ext cx="4207876" cy="29953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 cmpd="sng">
            <a:solidFill>
              <a:schemeClr val="accent5">
                <a:lumMod val="20000"/>
                <a:lumOff val="80000"/>
              </a:schemeClr>
            </a:solidFill>
          </a:ln>
          <a:effectLst>
            <a:softEdge rad="571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 rot="360000">
            <a:off x="2452389" y="2444237"/>
            <a:ext cx="3962400" cy="2365604"/>
          </a:xfrm>
        </p:spPr>
        <p:txBody>
          <a:bodyPr>
            <a:normAutofit/>
          </a:bodyPr>
          <a:lstStyle/>
          <a:p>
            <a:pPr marL="0" algn="ctr" eaLnBrk="1" hangingPunct="1">
              <a:buFontTx/>
              <a:buNone/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Marriage Is the Divine Picture of Relationship! </a:t>
            </a:r>
          </a:p>
        </p:txBody>
      </p:sp>
    </p:spTree>
    <p:extLst>
      <p:ext uri="{BB962C8B-B14F-4D97-AF65-F5344CB8AC3E}">
        <p14:creationId xmlns:p14="http://schemas.microsoft.com/office/powerpoint/2010/main" xmlns="" val="3304149408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439"/>
            <a:ext cx="9144000" cy="6858000"/>
          </a:xfrm>
          <a:prstGeom prst="rect">
            <a:avLst/>
          </a:prstGeom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3810000" cy="3810000"/>
          </a:xfrm>
        </p:spPr>
        <p:txBody>
          <a:bodyPr>
            <a:noAutofit/>
          </a:bodyPr>
          <a:lstStyle/>
          <a:p>
            <a:pPr marL="0" indent="0" eaLnBrk="1" hangingPunct="1">
              <a:buClr>
                <a:schemeClr val="accent3">
                  <a:lumMod val="50000"/>
                </a:schemeClr>
              </a:buClr>
              <a:buNone/>
            </a:pPr>
            <a:r>
              <a:rPr lang="en-US" sz="5400" b="1" dirty="0">
                <a:solidFill>
                  <a:schemeClr val="bg1"/>
                </a:solidFill>
                <a:latin typeface="Times New Roman" charset="0"/>
              </a:rPr>
              <a:t>The Goal in Marriage – As in 	All Life … </a:t>
            </a:r>
            <a:r>
              <a:rPr lang="en-US" sz="4800" b="1" dirty="0">
                <a:solidFill>
                  <a:schemeClr val="bg1"/>
                </a:solidFill>
                <a:latin typeface="Times New Roman" charset="0"/>
              </a:rPr>
              <a:t>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48200" y="838200"/>
            <a:ext cx="1143000" cy="121920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48200" y="533400"/>
            <a:ext cx="1600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0" b="1" dirty="0">
                <a:latin typeface="Times New Roman"/>
                <a:cs typeface="Times New Roman"/>
              </a:rPr>
              <a:t>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905000"/>
            <a:ext cx="16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264408"/>
            <a:ext cx="1600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0" b="1" dirty="0"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 rot="21540000">
            <a:off x="5029200" y="4648200"/>
            <a:ext cx="16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914400"/>
            <a:ext cx="289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ts val="3000"/>
              </a:spcBef>
              <a:buClr>
                <a:srgbClr val="FF0066"/>
              </a:buClr>
              <a:buFont typeface="Wingdings 2" pitchFamily="18" charset="2"/>
              <a:buNone/>
            </a:pPr>
            <a:r>
              <a:rPr lang="en-US" sz="6600" b="1" dirty="0">
                <a:solidFill>
                  <a:schemeClr val="bg1"/>
                </a:solidFill>
                <a:latin typeface="Times New Roman" charset="0"/>
              </a:rPr>
              <a:t>Is To </a:t>
            </a:r>
            <a:r>
              <a:rPr lang="en-US" sz="7200" b="1" dirty="0">
                <a:ln w="28575" cmpd="sng">
                  <a:solidFill>
                    <a:schemeClr val="bg1"/>
                  </a:solidFill>
                </a:ln>
                <a:solidFill>
                  <a:srgbClr val="0000FF"/>
                </a:solidFill>
                <a:effectLst/>
                <a:latin typeface="Times New Roman" charset="0"/>
              </a:rPr>
              <a:t>P</a:t>
            </a:r>
            <a:r>
              <a:rPr lang="en-US" sz="7200" b="1" dirty="0">
                <a:ln w="28575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latin typeface="Times New Roman" charset="0"/>
              </a:rPr>
              <a:t>l</a:t>
            </a:r>
            <a:r>
              <a:rPr lang="en-US" sz="7200" b="1" dirty="0">
                <a:ln w="28575" cmpd="sng">
                  <a:solidFill>
                    <a:schemeClr val="bg1"/>
                  </a:solidFill>
                </a:ln>
                <a:solidFill>
                  <a:srgbClr val="DDC807"/>
                </a:solidFill>
                <a:effectLst/>
                <a:latin typeface="Times New Roman" charset="0"/>
              </a:rPr>
              <a:t>e</a:t>
            </a:r>
            <a:r>
              <a:rPr lang="en-US" sz="7200" b="1" dirty="0">
                <a:ln w="28575" cmpd="sng">
                  <a:solidFill>
                    <a:schemeClr val="bg1"/>
                  </a:solidFill>
                </a:ln>
                <a:solidFill>
                  <a:srgbClr val="008000"/>
                </a:solidFill>
                <a:effectLst/>
                <a:latin typeface="Times New Roman" charset="0"/>
              </a:rPr>
              <a:t>a</a:t>
            </a:r>
            <a:r>
              <a:rPr lang="en-US" sz="7200" b="1" dirty="0">
                <a:ln w="28575" cmpd="sng">
                  <a:solidFill>
                    <a:schemeClr val="bg1"/>
                  </a:solidFill>
                </a:ln>
                <a:solidFill>
                  <a:srgbClr val="0000FF"/>
                </a:solidFill>
                <a:effectLst/>
                <a:latin typeface="Times New Roman" charset="0"/>
              </a:rPr>
              <a:t>s</a:t>
            </a:r>
            <a:r>
              <a:rPr lang="en-US" sz="7200" b="1" dirty="0">
                <a:ln w="28575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latin typeface="Times New Roman" charset="0"/>
              </a:rPr>
              <a:t>e</a:t>
            </a:r>
            <a:r>
              <a:rPr lang="en-US" sz="7200" b="1" dirty="0">
                <a:ln w="28575" cmpd="sng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sz="7200" b="1" dirty="0">
                <a:ln w="28575" cmpd="sng">
                  <a:solidFill>
                    <a:schemeClr val="bg1"/>
                  </a:solidFill>
                </a:ln>
                <a:solidFill>
                  <a:srgbClr val="DDC807"/>
                </a:solidFill>
                <a:effectLst/>
                <a:latin typeface="Times New Roman" charset="0"/>
              </a:rPr>
              <a:t>G</a:t>
            </a:r>
            <a:r>
              <a:rPr lang="en-US" sz="7200" b="1" dirty="0">
                <a:ln w="28575" cmpd="sng">
                  <a:solidFill>
                    <a:schemeClr val="bg1"/>
                  </a:solidFill>
                </a:ln>
                <a:solidFill>
                  <a:srgbClr val="008000"/>
                </a:solidFill>
                <a:effectLst/>
                <a:latin typeface="Times New Roman" charset="0"/>
              </a:rPr>
              <a:t>o</a:t>
            </a:r>
            <a:r>
              <a:rPr lang="en-US" sz="7200" b="1" dirty="0">
                <a:ln w="28575" cmpd="sng">
                  <a:solidFill>
                    <a:schemeClr val="bg1"/>
                  </a:solidFill>
                </a:ln>
                <a:solidFill>
                  <a:srgbClr val="0000FF"/>
                </a:solidFill>
                <a:effectLst/>
                <a:latin typeface="Times New Roman" charset="0"/>
              </a:rPr>
              <a:t>d</a:t>
            </a:r>
            <a:r>
              <a:rPr lang="en-US" sz="7200" b="1" dirty="0">
                <a:ln w="28575" cmpd="sng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latin typeface="Times New Roman" charset="0"/>
              </a:rPr>
              <a:t>!</a:t>
            </a:r>
            <a:endParaRPr lang="en-US" sz="4400" b="1" dirty="0">
              <a:ln w="28575" cmpd="sng">
                <a:solidFill>
                  <a:schemeClr val="bg1"/>
                </a:solidFill>
              </a:ln>
              <a:solidFill>
                <a:srgbClr val="FF0000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86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60174"/>
            <a:chOff x="0" y="0"/>
            <a:chExt cx="9144000" cy="6860174"/>
          </a:xfrm>
        </p:grpSpPr>
        <p:pic>
          <p:nvPicPr>
            <p:cNvPr id="19" name="Picture 18" descr="Lord of the Rings 2 College Station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466" t="16470" r="11044" b="15569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" y="381000"/>
              <a:ext cx="8382000" cy="609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62033" y="5629450"/>
              <a:ext cx="1600173" cy="281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61515" y="5629450"/>
              <a:ext cx="1600173" cy="281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 rot="5400000">
              <a:off x="9876" y="5095524"/>
              <a:ext cx="1848668" cy="1920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" name="Picture 2" descr="Lord of the Rings Flyer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8346"/>
            <a:stretch/>
          </p:blipFill>
          <p:spPr bwMode="auto">
            <a:xfrm>
              <a:off x="152401" y="0"/>
              <a:ext cx="8872727" cy="17322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111222" y="1605384"/>
              <a:ext cx="5648658" cy="833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057400" y="1600200"/>
              <a:ext cx="5095803" cy="4295796"/>
              <a:chOff x="1358900" y="723900"/>
              <a:chExt cx="6406469" cy="5400696"/>
            </a:xfrm>
          </p:grpSpPr>
          <p:pic>
            <p:nvPicPr>
              <p:cNvPr id="7" name="Picture 6" descr="Lord of the Rings 2 College Station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358900" y="723900"/>
                <a:ext cx="6406469" cy="5400696"/>
              </a:xfrm>
              <a:prstGeom prst="rect">
                <a:avLst/>
              </a:prstGeom>
            </p:spPr>
          </p:pic>
          <p:pic>
            <p:nvPicPr>
              <p:cNvPr id="8" name="Picture 7" descr="Lord of the Rings College Station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425700" y="1828800"/>
                <a:ext cx="4291298" cy="3194091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0" y="2174"/>
              <a:ext cx="9144000" cy="6858000"/>
            </a:xfrm>
            <a:prstGeom prst="rect">
              <a:avLst/>
            </a:prstGeom>
            <a:noFill/>
            <a:ln w="177800" cap="flat" cmpd="thickThin">
              <a:solidFill>
                <a:srgbClr val="A58650"/>
              </a:solidFill>
              <a:miter lim="800000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5562600"/>
              <a:ext cx="822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tx2"/>
                  </a:solidFill>
                  <a:effectLst>
                    <a:glow rad="228600">
                      <a:schemeClr val="tx2">
                        <a:lumMod val="25000"/>
                      </a:schemeClr>
                    </a:glow>
                  </a:effectLst>
                  <a:latin typeface="EasyLombardic Two"/>
                  <a:cs typeface="EasyLombardic Two"/>
                </a:rPr>
                <a:t>Marriage As God Designed It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67000" y="1600200"/>
              <a:ext cx="4572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01150330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book cover 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533400"/>
            <a:ext cx="6858000" cy="1676400"/>
          </a:xfrm>
          <a:prstGeom prst="rect">
            <a:avLst/>
          </a:prstGeom>
          <a:noFill/>
        </p:spPr>
        <p:txBody>
          <a:bodyPr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ln w="6350">
                  <a:noFill/>
                </a:ln>
                <a:solidFill>
                  <a:srgbClr val="E3BD81"/>
                </a:solidFill>
                <a:effectLst>
                  <a:glow rad="228600">
                    <a:srgbClr val="361A00"/>
                  </a:glow>
                </a:effectLst>
                <a:latin typeface="Papyrus"/>
                <a:ea typeface="+mj-ea"/>
                <a:cs typeface="Papyrus"/>
              </a:rPr>
              <a:t>Finding God In Your Marriage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90600"/>
            <a:ext cx="6858000" cy="56388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5400" i="1" dirty="0">
                <a:effectLst>
                  <a:glow rad="152400">
                    <a:srgbClr val="FAEBC4">
                      <a:alpha val="90000"/>
                    </a:srgbClr>
                  </a:glow>
                </a:effectLst>
                <a:latin typeface="Times New Roman" charset="0"/>
                <a:cs typeface="Times New Roman" charset="0"/>
              </a:rPr>
              <a:t> </a:t>
            </a:r>
            <a:r>
              <a:rPr lang="en-US" sz="5400" b="1" i="1" dirty="0">
                <a:solidFill>
                  <a:srgbClr val="4B2500"/>
                </a:solidFill>
                <a:effectLst>
                  <a:glow rad="152400">
                    <a:srgbClr val="FAEBC4">
                      <a:alpha val="65000"/>
                    </a:srgbClr>
                  </a:glow>
                </a:effectLst>
                <a:latin typeface="Times New Roman" charset="0"/>
                <a:cs typeface="Times New Roman" charset="0"/>
              </a:rPr>
              <a:t>“By all means marry.  If you get a good wife, you’ll become happy.  If you get a bad one, you’ll become a philosopher.”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endParaRPr lang="en-US" sz="900" b="1" dirty="0">
              <a:solidFill>
                <a:srgbClr val="4B2500"/>
              </a:solidFill>
              <a:effectLst>
                <a:glow rad="152400">
                  <a:srgbClr val="FAEBC4">
                    <a:alpha val="65000"/>
                  </a:srgbClr>
                </a:glow>
              </a:effectLst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4B2500"/>
                </a:solidFill>
                <a:effectLst>
                  <a:glow rad="152400">
                    <a:srgbClr val="FAEBC4">
                      <a:alpha val="65000"/>
                    </a:srgbClr>
                  </a:glow>
                </a:effectLst>
              </a:rPr>
              <a:t>					</a:t>
            </a:r>
            <a:r>
              <a:rPr lang="en-US" b="1" dirty="0">
                <a:solidFill>
                  <a:srgbClr val="4B2500"/>
                </a:solidFill>
                <a:effectLst>
                  <a:glow rad="152400">
                    <a:srgbClr val="FAEBC4">
                      <a:alpha val="65000"/>
                    </a:srgbClr>
                  </a:glow>
                </a:effectLst>
                <a:latin typeface="Arial"/>
                <a:cs typeface="Arial"/>
              </a:rPr>
              <a:t> -- </a:t>
            </a:r>
            <a:r>
              <a:rPr lang="en-US" sz="3200" b="1" dirty="0">
                <a:solidFill>
                  <a:srgbClr val="4B2500"/>
                </a:solidFill>
                <a:effectLst>
                  <a:glow rad="152400">
                    <a:srgbClr val="FAEBC4">
                      <a:alpha val="65000"/>
                    </a:srgbClr>
                  </a:glow>
                </a:effectLst>
                <a:latin typeface="Arial"/>
                <a:cs typeface="Arial"/>
              </a:rPr>
              <a:t>Socrates</a:t>
            </a:r>
            <a:endParaRPr lang="en-US" b="1" dirty="0">
              <a:solidFill>
                <a:srgbClr val="4B2500"/>
              </a:solidFill>
              <a:effectLst>
                <a:glow rad="152400">
                  <a:srgbClr val="FAEBC4">
                    <a:alpha val="65000"/>
                  </a:srgbClr>
                </a:glo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7924800" cy="59436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800" dirty="0">
                <a:latin typeface="Monotype Corsiva" pitchFamily="66" charset="0"/>
              </a:rPr>
              <a:t>    </a:t>
            </a:r>
            <a:r>
              <a:rPr lang="en-US" sz="4400" dirty="0">
                <a:latin typeface="Monotype Corsiva" pitchFamily="66" charset="0"/>
              </a:rPr>
              <a:t> </a:t>
            </a:r>
            <a:r>
              <a:rPr lang="en-US" sz="4400" b="1" dirty="0">
                <a:solidFill>
                  <a:srgbClr val="F8F6CD"/>
                </a:solidFill>
                <a:effectLst>
                  <a:glow rad="152400">
                    <a:schemeClr val="accent6">
                      <a:lumMod val="10000"/>
                      <a:alpha val="75000"/>
                    </a:schemeClr>
                  </a:glow>
                </a:effectLst>
                <a:latin typeface="Monotype Corsiva" pitchFamily="66" charset="0"/>
              </a:rPr>
              <a:t>“</a:t>
            </a:r>
            <a:r>
              <a:rPr lang="en-US" sz="4400" b="1" i="1" dirty="0">
                <a:solidFill>
                  <a:srgbClr val="F8F6CD"/>
                </a:solidFill>
                <a:effectLst>
                  <a:glow rad="152400">
                    <a:schemeClr val="accent6">
                      <a:lumMod val="10000"/>
                      <a:alpha val="7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One of the best wedding  	gifts God gave you was a Full  Length  Mirror called your spouse.  Had there been a card attached, it would have said, Here’s to helping you discover what you’re really like!”</a:t>
            </a:r>
          </a:p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400" dirty="0"/>
          </a:p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rgbClr val="503120"/>
                </a:solidFill>
                <a:effectLst>
                  <a:glow rad="152400">
                    <a:srgbClr val="F8F6CD"/>
                  </a:glow>
                </a:effectLst>
                <a:latin typeface="Arial"/>
                <a:cs typeface="Arial"/>
              </a:rPr>
              <a:t>Gary &amp; Betsy </a:t>
            </a:r>
            <a:r>
              <a:rPr lang="en-US" sz="2800" b="1" dirty="0" err="1">
                <a:solidFill>
                  <a:srgbClr val="503120"/>
                </a:solidFill>
                <a:effectLst>
                  <a:glow rad="152400">
                    <a:srgbClr val="F8F6CD"/>
                  </a:glow>
                </a:effectLst>
                <a:latin typeface="Arial"/>
                <a:cs typeface="Arial"/>
              </a:rPr>
              <a:t>Ricucci</a:t>
            </a:r>
            <a:endParaRPr lang="en-US" sz="2800" b="1" dirty="0">
              <a:solidFill>
                <a:srgbClr val="503120"/>
              </a:solidFill>
              <a:effectLst>
                <a:glow rad="152400">
                  <a:srgbClr val="F8F6CD"/>
                </a:glo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543800" cy="1066800"/>
          </a:xfrm>
        </p:spPr>
        <p:txBody>
          <a:bodyPr/>
          <a:lstStyle/>
          <a:p>
            <a:pPr eaLnBrk="1" hangingPunct="1"/>
            <a:r>
              <a:rPr lang="en-US" sz="5400" b="1" i="1" dirty="0">
                <a:solidFill>
                  <a:srgbClr val="FFFF00"/>
                </a:solidFill>
                <a:effectLst>
                  <a:glow rad="228600">
                    <a:schemeClr val="accent6">
                      <a:lumMod val="25000"/>
                      <a:alpha val="5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charset="0"/>
                <a:cs typeface="Times New Roman" charset="0"/>
              </a:rPr>
              <a:t>What Is Marriage For?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391400" cy="36115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3600" dirty="0"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Happiness Is Not The </a:t>
            </a:r>
            <a:r>
              <a:rPr lang="en-US" sz="3600" b="1" dirty="0">
                <a:solidFill>
                  <a:srgbClr val="FFFF00"/>
                </a:solidFill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sz="3600" dirty="0"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– Not 	   	Even Here On Earth!</a:t>
            </a:r>
          </a:p>
          <a:p>
            <a:pPr eaLnBrk="1" hangingPunct="1">
              <a:spcBef>
                <a:spcPct val="50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3600" dirty="0"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Happiness Is The </a:t>
            </a:r>
            <a:r>
              <a:rPr lang="en-US" sz="3600" b="1" dirty="0">
                <a:solidFill>
                  <a:srgbClr val="FFFF00"/>
                </a:solidFill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By-Product</a:t>
            </a:r>
            <a:r>
              <a:rPr lang="en-US" sz="3600" dirty="0">
                <a:solidFill>
                  <a:srgbClr val="FFFF00"/>
                </a:solidFill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600" dirty="0">
                <a:solidFill>
                  <a:srgbClr val="FFFF00"/>
                </a:solidFill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rgbClr val="FFFF00"/>
                </a:solidFill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sz="3600" dirty="0">
                <a:solidFill>
                  <a:srgbClr val="FFFF00"/>
                </a:solidFill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Of A Life Properly Lived.</a:t>
            </a:r>
          </a:p>
          <a:p>
            <a:pPr eaLnBrk="1" hangingPunct="1">
              <a:spcBef>
                <a:spcPct val="50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3600" dirty="0"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Happiness Is The End Game!</a:t>
            </a:r>
          </a:p>
        </p:txBody>
      </p:sp>
      <p:pic>
        <p:nvPicPr>
          <p:cNvPr id="13" name="Picture 12" descr="hands and rin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657243"/>
            <a:ext cx="6629400" cy="6173629"/>
          </a:xfrm>
          <a:prstGeom prst="ellipse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543800" cy="1066800"/>
          </a:xfrm>
        </p:spPr>
        <p:txBody>
          <a:bodyPr/>
          <a:lstStyle/>
          <a:p>
            <a:pPr eaLnBrk="1" hangingPunct="1"/>
            <a:r>
              <a:rPr lang="en-US" sz="5400" b="1" i="1" dirty="0">
                <a:solidFill>
                  <a:srgbClr val="FAEBC4"/>
                </a:solidFill>
                <a:effectLst>
                  <a:glow rad="152400">
                    <a:srgbClr val="3A1E01">
                      <a:alpha val="75000"/>
                    </a:srgb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charset="0"/>
                <a:cs typeface="Times New Roman" charset="0"/>
              </a:rPr>
              <a:t>What Is Marriage For?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620000" cy="457200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50000"/>
              </a:spcBef>
              <a:buFont typeface="Wingdings 2" pitchFamily="18" charset="2"/>
              <a:buNone/>
            </a:pPr>
            <a:r>
              <a:rPr lang="en-US" sz="5400" dirty="0"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Copperplate Gothic Light"/>
                <a:cs typeface="Copperplate Gothic Light"/>
              </a:rPr>
              <a:t>What If God Designed Marriage To Make Us </a:t>
            </a:r>
            <a:r>
              <a:rPr lang="en-US" sz="5400" b="1" dirty="0">
                <a:solidFill>
                  <a:srgbClr val="FFFF00"/>
                </a:solidFill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Copperplate Gothic Light"/>
                <a:cs typeface="Copperplate Gothic Light"/>
              </a:rPr>
              <a:t>Holy</a:t>
            </a:r>
            <a:r>
              <a:rPr lang="en-US" sz="5400" dirty="0">
                <a:solidFill>
                  <a:srgbClr val="FFFF00"/>
                </a:solidFill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Copperplate Gothic Light"/>
                <a:cs typeface="Copperplate Gothic Light"/>
              </a:rPr>
              <a:t> </a:t>
            </a:r>
            <a:r>
              <a:rPr lang="en-US" sz="5400" dirty="0"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Copperplate Gothic Light"/>
                <a:cs typeface="Copperplate Gothic Light"/>
              </a:rPr>
              <a:t>More Than To Make Us </a:t>
            </a:r>
            <a:r>
              <a:rPr lang="en-US" sz="5400" b="1" dirty="0">
                <a:solidFill>
                  <a:srgbClr val="FFFF00"/>
                </a:solidFill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Copperplate Gothic Light"/>
                <a:cs typeface="Copperplate Gothic Light"/>
              </a:rPr>
              <a:t>Happy</a:t>
            </a:r>
            <a:r>
              <a:rPr lang="en-US" sz="5400" dirty="0">
                <a:effectLst>
                  <a:glow rad="152400">
                    <a:srgbClr val="3A1E01">
                      <a:alpha val="75000"/>
                    </a:srgbClr>
                  </a:glow>
                </a:effectLst>
                <a:latin typeface="Copperplate Gothic Light"/>
                <a:cs typeface="Copperplate Gothic Light"/>
              </a:rPr>
              <a:t>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\AppData\Local\Microsoft\Windows\Temporary Internet Files\Content.IE5\WHRG4XX1\MP9004483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20691134">
            <a:off x="1757694" y="1214676"/>
            <a:ext cx="6611075" cy="4049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0693645">
            <a:off x="2303818" y="1332811"/>
            <a:ext cx="54674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Imprint MT Shadow" pitchFamily="82" charset="0"/>
              </a:rPr>
              <a:t>It is important to remember that </a:t>
            </a:r>
            <a:r>
              <a:rPr lang="en-US" sz="4800" u="sng" dirty="0">
                <a:solidFill>
                  <a:srgbClr val="C00000"/>
                </a:solidFill>
                <a:latin typeface="Imprint MT Shadow" pitchFamily="82" charset="0"/>
              </a:rPr>
              <a:t>Romance</a:t>
            </a:r>
            <a:r>
              <a:rPr lang="en-US" sz="4800" dirty="0">
                <a:solidFill>
                  <a:schemeClr val="bg1"/>
                </a:solidFill>
                <a:latin typeface="Imprint MT Shadow" pitchFamily="82" charset="0"/>
              </a:rPr>
              <a:t> is a relatively modern pursuit in marriage.</a:t>
            </a:r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1"/>
            <a:ext cx="9117686" cy="4164250"/>
            <a:chOff x="0" y="1"/>
            <a:chExt cx="9117686" cy="41642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11544" b="17484"/>
            <a:stretch/>
          </p:blipFill>
          <p:spPr>
            <a:xfrm>
              <a:off x="0" y="1"/>
              <a:ext cx="9117686" cy="41642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819400" y="1481328"/>
              <a:ext cx="1066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400" dirty="0">
                  <a:latin typeface="Arial Black"/>
                  <a:cs typeface="Arial Black"/>
                </a:rPr>
                <a:t>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33088" y="1517904"/>
              <a:ext cx="1066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500" dirty="0">
                  <a:latin typeface="Arial Black"/>
                  <a:cs typeface="Arial Black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80000">
              <a:off x="5449824" y="1508760"/>
              <a:ext cx="1066800" cy="144655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8600" dirty="0">
                  <a:latin typeface="Arial Black"/>
                  <a:cs typeface="Arial Black"/>
                </a:rPr>
                <a:t>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21300071">
              <a:off x="1554480" y="1524000"/>
              <a:ext cx="1066800" cy="1446550"/>
            </a:xfrm>
            <a:prstGeom prst="rect">
              <a:avLst/>
            </a:prstGeom>
            <a:noFill/>
            <a:scene3d>
              <a:camera prst="orthographicFront">
                <a:rot lat="0" lon="18000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8600" dirty="0">
                  <a:latin typeface="Arial Black"/>
                  <a:cs typeface="Arial Black"/>
                </a:rPr>
                <a:t>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480000">
              <a:off x="6705600" y="1572768"/>
              <a:ext cx="1066800" cy="144655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8500" dirty="0">
                  <a:latin typeface="Arial Black"/>
                  <a:cs typeface="Arial Black"/>
                </a:rPr>
                <a:t>S</a:t>
              </a:r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0"/>
            <a:ext cx="8229600" cy="3429000"/>
          </a:xfrm>
        </p:spPr>
        <p:txBody>
          <a:bodyPr/>
          <a:lstStyle/>
          <a:p>
            <a:pPr eaLnBrk="1" hangingPunct="1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600" b="1" dirty="0">
                <a:latin typeface="Times New Roman" charset="0"/>
              </a:rPr>
              <a:t> </a:t>
            </a:r>
            <a:r>
              <a:rPr lang="en-US" sz="3600" b="1" dirty="0">
                <a:solidFill>
                  <a:srgbClr val="3A5894"/>
                </a:solidFill>
                <a:latin typeface="Times New Roman" charset="0"/>
              </a:rPr>
              <a:t>No Marriage Can Endure On 	</a:t>
            </a:r>
            <a:r>
              <a:rPr lang="en-US" sz="3600" b="1" dirty="0">
                <a:effectLst>
                  <a:glow rad="317500">
                    <a:srgbClr val="3A5894"/>
                  </a:glow>
                </a:effectLst>
                <a:latin typeface="Times New Roman" charset="0"/>
              </a:rPr>
              <a:t>ROMANCE</a:t>
            </a:r>
            <a:r>
              <a:rPr lang="en-US" sz="3600" b="1" dirty="0">
                <a:solidFill>
                  <a:srgbClr val="3A5894"/>
                </a:solidFill>
                <a:latin typeface="Times New Roman" charset="0"/>
              </a:rPr>
              <a:t> And </a:t>
            </a:r>
            <a:r>
              <a:rPr lang="en-US" sz="3600" b="1" dirty="0">
                <a:solidFill>
                  <a:srgbClr val="FFFFFF"/>
                </a:solidFill>
                <a:effectLst>
                  <a:glow rad="317500">
                    <a:srgbClr val="3A5894"/>
                  </a:glow>
                </a:effectLst>
                <a:latin typeface="Times New Roman" charset="0"/>
              </a:rPr>
              <a:t>FEELINGS</a:t>
            </a:r>
            <a:r>
              <a:rPr lang="en-US" sz="3600" b="1" dirty="0">
                <a:solidFill>
                  <a:srgbClr val="3A5894"/>
                </a:solidFill>
                <a:latin typeface="Times New Roman" charset="0"/>
              </a:rPr>
              <a:t> Alone.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A5894"/>
                </a:solidFill>
                <a:latin typeface="Times New Roman" charset="0"/>
              </a:rPr>
              <a:t>Romantic love has no </a:t>
            </a:r>
            <a:r>
              <a:rPr lang="en-US" sz="3200" b="1" dirty="0">
                <a:solidFill>
                  <a:srgbClr val="FFFFFF"/>
                </a:solidFill>
                <a:effectLst>
                  <a:glow rad="317500">
                    <a:srgbClr val="3A5894"/>
                  </a:glow>
                </a:effectLst>
                <a:latin typeface="Times New Roman" charset="0"/>
              </a:rPr>
              <a:t>Elasticity</a:t>
            </a:r>
            <a:r>
              <a:rPr lang="en-US" sz="3200" b="1" dirty="0">
                <a:solidFill>
                  <a:srgbClr val="3A5894"/>
                </a:solidFill>
                <a:latin typeface="Times New Roman" charset="0"/>
              </a:rPr>
              <a:t> to it! 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A5894"/>
                </a:solidFill>
                <a:latin typeface="Times New Roman" charset="0"/>
              </a:rPr>
              <a:t>The kind of love that is needed to sustain a good marriage – must </a:t>
            </a:r>
            <a:r>
              <a:rPr lang="en-US" sz="3200" b="1" dirty="0">
                <a:solidFill>
                  <a:srgbClr val="FFFFFF"/>
                </a:solidFill>
                <a:effectLst>
                  <a:glow rad="317500">
                    <a:srgbClr val="3A5894"/>
                  </a:glow>
                </a:effectLst>
                <a:latin typeface="Times New Roman" charset="0"/>
              </a:rPr>
              <a:t>Stretch</a:t>
            </a:r>
            <a:r>
              <a:rPr lang="en-US" sz="3200" b="1" dirty="0">
                <a:solidFill>
                  <a:srgbClr val="3A5894"/>
                </a:solidFill>
                <a:latin typeface="Times New Roman" charset="0"/>
              </a:rPr>
              <a:t>!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5400" b="1" i="1" dirty="0">
                <a:solidFill>
                  <a:srgbClr val="3A5894"/>
                </a:solidFill>
                <a:latin typeface="Times New Roman" charset="0"/>
                <a:cs typeface="Times New Roman" charset="0"/>
              </a:rPr>
              <a:t>Setting The Right</a:t>
            </a:r>
          </a:p>
        </p:txBody>
      </p:sp>
      <p:pic>
        <p:nvPicPr>
          <p:cNvPr id="5122" name="Picture 2" descr="Mountains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987425"/>
            <a:ext cx="2819400" cy="1971675"/>
          </a:xfrm>
          <a:prstGeom prst="rect">
            <a:avLst/>
          </a:prstGeom>
          <a:noFill/>
        </p:spPr>
      </p:pic>
      <p:pic>
        <p:nvPicPr>
          <p:cNvPr id="5124" name="Picture 4" descr="Mountains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483647" y="-987425"/>
            <a:ext cx="2819400" cy="1971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928126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</TotalTime>
  <Words>164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EasyLombardic Two</vt:lpstr>
      <vt:lpstr>Papyrus</vt:lpstr>
      <vt:lpstr>Times New Roman</vt:lpstr>
      <vt:lpstr>Monotype Corsiva</vt:lpstr>
      <vt:lpstr>Wingdings</vt:lpstr>
      <vt:lpstr>Copperplate Gothic Light</vt:lpstr>
      <vt:lpstr>Wingdings 2</vt:lpstr>
      <vt:lpstr>Imprint MT Shadow</vt:lpstr>
      <vt:lpstr>Arial Black</vt:lpstr>
      <vt:lpstr>Office Theme</vt:lpstr>
      <vt:lpstr>Slide 1</vt:lpstr>
      <vt:lpstr>Slide 2</vt:lpstr>
      <vt:lpstr>Slide 3</vt:lpstr>
      <vt:lpstr>Slide 4</vt:lpstr>
      <vt:lpstr>Slide 5</vt:lpstr>
      <vt:lpstr>What Is Marriage For?</vt:lpstr>
      <vt:lpstr>What Is Marriage For?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Broyles</dc:creator>
  <cp:lastModifiedBy>Northwood2</cp:lastModifiedBy>
  <cp:revision>108</cp:revision>
  <dcterms:created xsi:type="dcterms:W3CDTF">2004-04-14T14:23:53Z</dcterms:created>
  <dcterms:modified xsi:type="dcterms:W3CDTF">2017-01-21T00:58:00Z</dcterms:modified>
</cp:coreProperties>
</file>