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676" r:id="rId2"/>
    <p:sldId id="677" r:id="rId3"/>
    <p:sldId id="678" r:id="rId4"/>
    <p:sldId id="584" r:id="rId5"/>
    <p:sldId id="687" r:id="rId6"/>
    <p:sldId id="658" r:id="rId7"/>
    <p:sldId id="688" r:id="rId8"/>
    <p:sldId id="659" r:id="rId9"/>
    <p:sldId id="689" r:id="rId10"/>
    <p:sldId id="660" r:id="rId11"/>
    <p:sldId id="690" r:id="rId12"/>
    <p:sldId id="662" r:id="rId13"/>
    <p:sldId id="691" r:id="rId14"/>
    <p:sldId id="679" r:id="rId15"/>
    <p:sldId id="680" r:id="rId16"/>
    <p:sldId id="692" r:id="rId17"/>
    <p:sldId id="681" r:id="rId18"/>
    <p:sldId id="693" r:id="rId19"/>
    <p:sldId id="682" r:id="rId20"/>
    <p:sldId id="694" r:id="rId21"/>
    <p:sldId id="683" r:id="rId22"/>
    <p:sldId id="695" r:id="rId23"/>
    <p:sldId id="684" r:id="rId24"/>
    <p:sldId id="696" r:id="rId25"/>
    <p:sldId id="685" r:id="rId26"/>
    <p:sldId id="697" r:id="rId27"/>
    <p:sldId id="686" r:id="rId28"/>
    <p:sldId id="698"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32" autoAdjust="0"/>
    <p:restoredTop sz="99012" autoAdjust="0"/>
  </p:normalViewPr>
  <p:slideViewPr>
    <p:cSldViewPr snapToGrid="0" snapToObjects="1">
      <p:cViewPr varScale="1">
        <p:scale>
          <a:sx n="59" d="100"/>
          <a:sy n="59" d="100"/>
        </p:scale>
        <p:origin x="-120" y="-1088"/>
      </p:cViewPr>
      <p:guideLst>
        <p:guide orient="horz" pos="2161"/>
        <p:guide pos="2879"/>
      </p:guideLst>
    </p:cSldViewPr>
  </p:slideViewPr>
  <p:notesTextViewPr>
    <p:cViewPr>
      <p:scale>
        <a:sx n="100" d="100"/>
        <a:sy n="100" d="100"/>
      </p:scale>
      <p:origin x="0" y="0"/>
    </p:cViewPr>
  </p:notesTextViewPr>
  <p:sorterViewPr>
    <p:cViewPr>
      <p:scale>
        <a:sx n="132" d="100"/>
        <a:sy n="132"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2/25/17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2/25/17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2/25/17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2/25/17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1EE1AC-C9C9-6E4B-B312-86B4310CBFEA}" type="datetimeFigureOut">
              <a:rPr lang="en-US" smtClean="0"/>
              <a:t>2/25/17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1EE1AC-C9C9-6E4B-B312-86B4310CBFEA}" type="datetimeFigureOut">
              <a:rPr lang="en-US" smtClean="0"/>
              <a:t>2/25/17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1EE1AC-C9C9-6E4B-B312-86B4310CBFEA}" type="datetimeFigureOut">
              <a:rPr lang="en-US" smtClean="0"/>
              <a:t>2/25/17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1EE1AC-C9C9-6E4B-B312-86B4310CBFEA}" type="datetimeFigureOut">
              <a:rPr lang="en-US" smtClean="0"/>
              <a:t>2/25/17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EE1AC-C9C9-6E4B-B312-86B4310CBFEA}" type="datetimeFigureOut">
              <a:rPr lang="en-US" smtClean="0"/>
              <a:t>2/25/17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EE1AC-C9C9-6E4B-B312-86B4310CBFEA}" type="datetimeFigureOut">
              <a:rPr lang="en-US" smtClean="0"/>
              <a:t>2/25/17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EE1AC-C9C9-6E4B-B312-86B4310CBFEA}" type="datetimeFigureOut">
              <a:rPr lang="en-US" smtClean="0"/>
              <a:t>2/25/17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EE1AC-C9C9-6E4B-B312-86B4310CBFEA}" type="datetimeFigureOut">
              <a:rPr lang="en-US" smtClean="0"/>
              <a:t>2/25/17</a:t>
            </a:fld>
            <a:endParaRPr lang="en-US"/>
          </a:p>
        </p:txBody>
      </p:sp>
      <p:sp>
        <p:nvSpPr>
          <p:cNvPr id="5" name="Footer Placeholder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BFD01-1AD5-E745-9704-EED3D1138211}"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609600"/>
            <a:ext cx="9144000" cy="5614416"/>
          </a:xfrm>
          <a:prstGeom prst="rect">
            <a:avLst/>
          </a:prstGeom>
        </p:spPr>
      </p:pic>
      <p:sp>
        <p:nvSpPr>
          <p:cNvPr id="7" name="Rectangle 6"/>
          <p:cNvSpPr/>
          <p:nvPr/>
        </p:nvSpPr>
        <p:spPr>
          <a:xfrm>
            <a:off x="-1587" y="462936"/>
            <a:ext cx="9144001" cy="5899483"/>
          </a:xfrm>
          <a:prstGeom prst="rect">
            <a:avLst/>
          </a:prstGeom>
          <a:solidFill>
            <a:schemeClr val="bg1">
              <a:alpha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587" y="2581033"/>
            <a:ext cx="9144000" cy="1345881"/>
          </a:xfrm>
          <a:prstGeom prst="rect">
            <a:avLst/>
          </a:prstGeom>
          <a:noFill/>
        </p:spPr>
        <p:txBody>
          <a:bodyPr wrap="square" rtlCol="0">
            <a:spAutoFit/>
          </a:bodyPr>
          <a:lstStyle/>
          <a:p>
            <a:pPr algn="ctr">
              <a:lnSpc>
                <a:spcPct val="65000"/>
              </a:lnSpc>
            </a:pPr>
            <a:r>
              <a:rPr lang="en-US" sz="11500" b="1" spc="-300" dirty="0" smtClean="0">
                <a:effectLst>
                  <a:outerShdw blurRad="50800" dist="38100" dir="2700000" algn="tl" rotWithShape="0">
                    <a:prstClr val="black">
                      <a:alpha val="40000"/>
                    </a:prstClr>
                  </a:outerShdw>
                </a:effectLst>
                <a:latin typeface="Century Gothic"/>
                <a:cs typeface="Century Gothic"/>
              </a:rPr>
              <a:t>One Voice</a:t>
            </a:r>
            <a:endParaRPr lang="en-US" sz="11500" b="1" spc="-300" dirty="0" smtClean="0">
              <a:effectLst>
                <a:outerShdw blurRad="50800" dist="38100" dir="2700000" algn="tl" rotWithShape="0">
                  <a:prstClr val="black">
                    <a:alpha val="40000"/>
                  </a:prstClr>
                </a:outerShdw>
              </a:effectLst>
              <a:latin typeface="Century Gothic"/>
              <a:cs typeface="Century Gothic"/>
            </a:endParaRPr>
          </a:p>
        </p:txBody>
      </p:sp>
      <p:sp>
        <p:nvSpPr>
          <p:cNvPr id="2" name="TextBox 1"/>
          <p:cNvSpPr txBox="1"/>
          <p:nvPr/>
        </p:nvSpPr>
        <p:spPr>
          <a:xfrm>
            <a:off x="0" y="3715036"/>
            <a:ext cx="9144000" cy="584776"/>
          </a:xfrm>
          <a:prstGeom prst="rect">
            <a:avLst/>
          </a:prstGeom>
          <a:noFill/>
        </p:spPr>
        <p:txBody>
          <a:bodyPr wrap="square" rtlCol="0">
            <a:spAutoFit/>
          </a:bodyPr>
          <a:lstStyle/>
          <a:p>
            <a:pPr algn="ctr"/>
            <a:r>
              <a:rPr lang="en-US" sz="3200" b="1" dirty="0" smtClean="0">
                <a:effectLst>
                  <a:outerShdw blurRad="50800" dist="38100" dir="2700000" algn="tl" rotWithShape="0">
                    <a:prstClr val="black">
                      <a:alpha val="40000"/>
                    </a:prstClr>
                  </a:outerShdw>
                </a:effectLst>
              </a:rPr>
              <a:t>HOW TO PRESERVE UNITY WHEN WE DISAGREE</a:t>
            </a:r>
            <a:endParaRPr lang="en-US" sz="3200" b="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83001883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Hebrews 7:13-14</a:t>
            </a:r>
            <a:endParaRPr lang="en-US" b="1" dirty="0" smtClean="0"/>
          </a:p>
          <a:p>
            <a:pPr marL="0" indent="0">
              <a:buNone/>
            </a:pPr>
            <a:r>
              <a:rPr lang="en-US" dirty="0"/>
              <a:t>For the one of whom these things are spoken belonged to another tribe, from which no one has ever served at the altar. For it is evident that our Lord was descended from Judah, and in connection with that tribe Moses said nothing about priests. </a:t>
            </a:r>
            <a:endParaRPr lang="en-US" dirty="0" smtClean="0">
              <a:solidFill>
                <a:schemeClr val="bg1"/>
              </a:solidFill>
            </a:endParaRPr>
          </a:p>
        </p:txBody>
      </p:sp>
    </p:spTree>
    <p:extLst>
      <p:ext uri="{BB962C8B-B14F-4D97-AF65-F5344CB8AC3E}">
        <p14:creationId xmlns:p14="http://schemas.microsoft.com/office/powerpoint/2010/main" val="2348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Hebrews 7:13-14</a:t>
            </a:r>
            <a:endParaRPr lang="en-US" b="1" dirty="0" smtClean="0"/>
          </a:p>
          <a:p>
            <a:pPr marL="0" indent="0">
              <a:buNone/>
            </a:pPr>
            <a:r>
              <a:rPr lang="en-US" dirty="0"/>
              <a:t>For the one of whom these things are spoken belonged to another tribe, from which no one has ever served at the altar. For it is evident that our Lord was descended from Judah, and in connection with that tribe </a:t>
            </a:r>
            <a:r>
              <a:rPr lang="en-US" b="1" u="sng" dirty="0">
                <a:solidFill>
                  <a:srgbClr val="FFFF00"/>
                </a:solidFill>
              </a:rPr>
              <a:t>Moses said nothing about priests</a:t>
            </a:r>
            <a:r>
              <a:rPr lang="en-US" dirty="0"/>
              <a:t>. </a:t>
            </a:r>
            <a:endParaRPr lang="en-US" dirty="0" smtClean="0">
              <a:solidFill>
                <a:schemeClr val="bg1"/>
              </a:solidFill>
            </a:endParaRPr>
          </a:p>
        </p:txBody>
      </p:sp>
    </p:spTree>
    <p:extLst>
      <p:ext uri="{BB962C8B-B14F-4D97-AF65-F5344CB8AC3E}">
        <p14:creationId xmlns:p14="http://schemas.microsoft.com/office/powerpoint/2010/main" val="49553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Matthew 19:4-5</a:t>
            </a:r>
            <a:endParaRPr lang="en-US" b="1" dirty="0" smtClean="0"/>
          </a:p>
          <a:p>
            <a:pPr marL="0" indent="0">
              <a:buNone/>
            </a:pPr>
            <a:r>
              <a:rPr lang="en-US" dirty="0"/>
              <a:t>“Have you not read that he who created them from the beginning made them male and female, and said, ‘Therefore a man shall leave his father and his mother and hold fast to his wife and the two shall become one flesh’?”</a:t>
            </a:r>
            <a:endParaRPr lang="en-US" dirty="0" smtClean="0">
              <a:solidFill>
                <a:schemeClr val="bg1"/>
              </a:solidFill>
            </a:endParaRPr>
          </a:p>
        </p:txBody>
      </p:sp>
    </p:spTree>
    <p:extLst>
      <p:ext uri="{BB962C8B-B14F-4D97-AF65-F5344CB8AC3E}">
        <p14:creationId xmlns:p14="http://schemas.microsoft.com/office/powerpoint/2010/main" val="274639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Matthew 19:4-5</a:t>
            </a:r>
            <a:endParaRPr lang="en-US" b="1" dirty="0" smtClean="0"/>
          </a:p>
          <a:p>
            <a:pPr marL="0" indent="0">
              <a:buNone/>
            </a:pPr>
            <a:r>
              <a:rPr lang="en-US" dirty="0"/>
              <a:t>“Have you not read that he who created them from the beginning made them male and female, and said, ‘Therefore a man shall leave his father and his mother and hold fast to his wife and the </a:t>
            </a:r>
            <a:r>
              <a:rPr lang="en-US" b="1" u="sng" dirty="0">
                <a:solidFill>
                  <a:srgbClr val="FFFF00"/>
                </a:solidFill>
              </a:rPr>
              <a:t>two shall become one flesh</a:t>
            </a:r>
            <a:r>
              <a:rPr lang="en-US" dirty="0"/>
              <a:t>’?”</a:t>
            </a:r>
            <a:endParaRPr lang="en-US" dirty="0" smtClean="0">
              <a:solidFill>
                <a:schemeClr val="bg1"/>
              </a:solidFill>
            </a:endParaRPr>
          </a:p>
        </p:txBody>
      </p:sp>
    </p:spTree>
    <p:extLst>
      <p:ext uri="{BB962C8B-B14F-4D97-AF65-F5344CB8AC3E}">
        <p14:creationId xmlns:p14="http://schemas.microsoft.com/office/powerpoint/2010/main" val="72861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609600"/>
            <a:ext cx="9144000" cy="5614416"/>
          </a:xfrm>
          <a:prstGeom prst="rect">
            <a:avLst/>
          </a:prstGeom>
        </p:spPr>
      </p:pic>
      <p:sp>
        <p:nvSpPr>
          <p:cNvPr id="7" name="Rectangle 6"/>
          <p:cNvSpPr/>
          <p:nvPr/>
        </p:nvSpPr>
        <p:spPr>
          <a:xfrm>
            <a:off x="-1587" y="462936"/>
            <a:ext cx="9144001" cy="5899483"/>
          </a:xfrm>
          <a:prstGeom prst="rect">
            <a:avLst/>
          </a:prstGeom>
          <a:solidFill>
            <a:schemeClr val="bg1">
              <a:alpha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47662" y="3063676"/>
            <a:ext cx="8874516" cy="733534"/>
          </a:xfrm>
          <a:prstGeom prst="rect">
            <a:avLst/>
          </a:prstGeom>
          <a:noFill/>
        </p:spPr>
        <p:txBody>
          <a:bodyPr wrap="square" rtlCol="0">
            <a:spAutoFit/>
          </a:bodyPr>
          <a:lstStyle/>
          <a:p>
            <a:pPr algn="ctr">
              <a:lnSpc>
                <a:spcPct val="80000"/>
              </a:lnSpc>
              <a:spcBef>
                <a:spcPts val="5400"/>
              </a:spcBef>
            </a:pPr>
            <a:r>
              <a:rPr lang="en-US" sz="5000" b="1" spc="-150" dirty="0" smtClean="0">
                <a:effectLst>
                  <a:outerShdw blurRad="50800" dist="38100" dir="2700000" algn="tl" rotWithShape="0">
                    <a:prstClr val="black">
                      <a:alpha val="40000"/>
                    </a:prstClr>
                  </a:outerShdw>
                </a:effectLst>
                <a:latin typeface="Century Gothic"/>
                <a:cs typeface="Century Gothic"/>
              </a:rPr>
              <a:t>Love &amp; U</a:t>
            </a:r>
            <a:r>
              <a:rPr lang="en-US" sz="5000" b="1" spc="-150" dirty="0" smtClean="0">
                <a:effectLst>
                  <a:outerShdw blurRad="50800" dist="38100" dir="2700000" algn="tl" rotWithShape="0">
                    <a:prstClr val="black">
                      <a:alpha val="40000"/>
                    </a:prstClr>
                  </a:outerShdw>
                </a:effectLst>
                <a:latin typeface="Century Gothic"/>
                <a:cs typeface="Century Gothic"/>
              </a:rPr>
              <a:t>nity in Romans</a:t>
            </a:r>
            <a:endParaRPr lang="en-US" sz="5000" b="1" spc="-150" dirty="0" smtClean="0">
              <a:effectLst>
                <a:outerShdw blurRad="50800" dist="38100" dir="2700000" algn="tl" rotWithShape="0">
                  <a:prstClr val="black">
                    <a:alpha val="40000"/>
                  </a:prstClr>
                </a:outerShdw>
              </a:effectLst>
              <a:latin typeface="Century Gothic"/>
              <a:cs typeface="Century Gothic"/>
            </a:endParaRPr>
          </a:p>
        </p:txBody>
      </p:sp>
    </p:spTree>
    <p:extLst>
      <p:ext uri="{BB962C8B-B14F-4D97-AF65-F5344CB8AC3E}">
        <p14:creationId xmlns:p14="http://schemas.microsoft.com/office/powerpoint/2010/main" val="5286772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Romans 14:4</a:t>
            </a:r>
            <a:endParaRPr lang="en-US" b="1" dirty="0" smtClean="0"/>
          </a:p>
          <a:p>
            <a:pPr marL="0" indent="0">
              <a:buNone/>
            </a:pPr>
            <a:r>
              <a:rPr lang="en-US" dirty="0"/>
              <a:t>Who are you to pass judgment on the servant </a:t>
            </a:r>
            <a:r>
              <a:rPr lang="en-US" dirty="0" smtClean="0"/>
              <a:t> of </a:t>
            </a:r>
            <a:r>
              <a:rPr lang="en-US" dirty="0"/>
              <a:t>another? It is before his own master that he stands or falls.</a:t>
            </a:r>
            <a:endParaRPr lang="en-US" dirty="0" smtClean="0">
              <a:solidFill>
                <a:schemeClr val="bg1"/>
              </a:solidFill>
            </a:endParaRPr>
          </a:p>
        </p:txBody>
      </p:sp>
    </p:spTree>
    <p:extLst>
      <p:ext uri="{BB962C8B-B14F-4D97-AF65-F5344CB8AC3E}">
        <p14:creationId xmlns:p14="http://schemas.microsoft.com/office/powerpoint/2010/main" val="160120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Romans 14:4</a:t>
            </a:r>
            <a:endParaRPr lang="en-US" b="1" dirty="0" smtClean="0"/>
          </a:p>
          <a:p>
            <a:pPr marL="0" indent="0">
              <a:buNone/>
            </a:pPr>
            <a:r>
              <a:rPr lang="en-US" b="1" u="sng" dirty="0">
                <a:solidFill>
                  <a:srgbClr val="FFFF00"/>
                </a:solidFill>
              </a:rPr>
              <a:t>Who are you to pass judgment on the servant of another</a:t>
            </a:r>
            <a:r>
              <a:rPr lang="en-US" dirty="0"/>
              <a:t>? It is before his own master that he stands or falls.</a:t>
            </a:r>
            <a:endParaRPr lang="en-US" dirty="0" smtClean="0">
              <a:solidFill>
                <a:schemeClr val="bg1"/>
              </a:solidFill>
            </a:endParaRPr>
          </a:p>
        </p:txBody>
      </p:sp>
    </p:spTree>
    <p:extLst>
      <p:ext uri="{BB962C8B-B14F-4D97-AF65-F5344CB8AC3E}">
        <p14:creationId xmlns:p14="http://schemas.microsoft.com/office/powerpoint/2010/main" val="308599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Romans 14:15</a:t>
            </a:r>
            <a:endParaRPr lang="en-US" b="1" dirty="0" smtClean="0"/>
          </a:p>
          <a:p>
            <a:pPr marL="0" indent="0">
              <a:buNone/>
            </a:pPr>
            <a:r>
              <a:rPr lang="en-US" dirty="0"/>
              <a:t>For if your brother is grieved by what you eat, you are no longer walking in love.</a:t>
            </a:r>
            <a:endParaRPr lang="en-US" dirty="0" smtClean="0">
              <a:solidFill>
                <a:schemeClr val="bg1"/>
              </a:solidFill>
            </a:endParaRPr>
          </a:p>
        </p:txBody>
      </p:sp>
    </p:spTree>
    <p:extLst>
      <p:ext uri="{BB962C8B-B14F-4D97-AF65-F5344CB8AC3E}">
        <p14:creationId xmlns:p14="http://schemas.microsoft.com/office/powerpoint/2010/main" val="202290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Romans 14:15</a:t>
            </a:r>
            <a:endParaRPr lang="en-US" b="1" dirty="0" smtClean="0"/>
          </a:p>
          <a:p>
            <a:pPr marL="0" indent="0">
              <a:buNone/>
            </a:pPr>
            <a:r>
              <a:rPr lang="en-US" dirty="0"/>
              <a:t>For if your brother is grieved by what you eat, you are </a:t>
            </a:r>
            <a:r>
              <a:rPr lang="en-US" b="1" u="sng" dirty="0">
                <a:solidFill>
                  <a:srgbClr val="FFFF00"/>
                </a:solidFill>
              </a:rPr>
              <a:t>no longer walking in love</a:t>
            </a:r>
            <a:r>
              <a:rPr lang="en-US" dirty="0"/>
              <a:t>.</a:t>
            </a:r>
            <a:endParaRPr lang="en-US" dirty="0" smtClean="0">
              <a:solidFill>
                <a:schemeClr val="bg1"/>
              </a:solidFill>
            </a:endParaRPr>
          </a:p>
        </p:txBody>
      </p:sp>
    </p:spTree>
    <p:extLst>
      <p:ext uri="{BB962C8B-B14F-4D97-AF65-F5344CB8AC3E}">
        <p14:creationId xmlns:p14="http://schemas.microsoft.com/office/powerpoint/2010/main" val="323820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Romans 14:15</a:t>
            </a:r>
            <a:endParaRPr lang="en-US" b="1" dirty="0" smtClean="0"/>
          </a:p>
          <a:p>
            <a:pPr marL="0" indent="0">
              <a:buNone/>
            </a:pPr>
            <a:r>
              <a:rPr lang="en-US" dirty="0"/>
              <a:t>By what you eat, do not destroy the one for whom Christ died.</a:t>
            </a:r>
            <a:endParaRPr lang="en-US" dirty="0" smtClean="0">
              <a:solidFill>
                <a:schemeClr val="bg1"/>
              </a:solidFill>
            </a:endParaRPr>
          </a:p>
        </p:txBody>
      </p:sp>
    </p:spTree>
    <p:extLst>
      <p:ext uri="{BB962C8B-B14F-4D97-AF65-F5344CB8AC3E}">
        <p14:creationId xmlns:p14="http://schemas.microsoft.com/office/powerpoint/2010/main" val="202290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609600"/>
            <a:ext cx="9144000" cy="5614416"/>
          </a:xfrm>
          <a:prstGeom prst="rect">
            <a:avLst/>
          </a:prstGeom>
        </p:spPr>
      </p:pic>
      <p:sp>
        <p:nvSpPr>
          <p:cNvPr id="7" name="Rectangle 6"/>
          <p:cNvSpPr/>
          <p:nvPr/>
        </p:nvSpPr>
        <p:spPr>
          <a:xfrm>
            <a:off x="-1587" y="462936"/>
            <a:ext cx="9144001" cy="5899483"/>
          </a:xfrm>
          <a:prstGeom prst="rect">
            <a:avLst/>
          </a:prstGeom>
          <a:solidFill>
            <a:schemeClr val="bg1">
              <a:alpha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47662" y="2401820"/>
            <a:ext cx="8874516" cy="2041585"/>
          </a:xfrm>
          <a:prstGeom prst="rect">
            <a:avLst/>
          </a:prstGeom>
          <a:noFill/>
        </p:spPr>
        <p:txBody>
          <a:bodyPr wrap="square" rtlCol="0">
            <a:spAutoFit/>
          </a:bodyPr>
          <a:lstStyle/>
          <a:p>
            <a:pPr algn="ctr">
              <a:lnSpc>
                <a:spcPct val="80000"/>
              </a:lnSpc>
              <a:spcBef>
                <a:spcPts val="5400"/>
              </a:spcBef>
            </a:pPr>
            <a:r>
              <a:rPr lang="en-US" sz="5000" b="1" spc="-150" dirty="0" smtClean="0">
                <a:effectLst>
                  <a:outerShdw blurRad="50800" dist="38100" dir="2700000" algn="tl" rotWithShape="0">
                    <a:prstClr val="black">
                      <a:alpha val="40000"/>
                    </a:prstClr>
                  </a:outerShdw>
                </a:effectLst>
                <a:latin typeface="Century Gothic"/>
                <a:cs typeface="Century Gothic"/>
              </a:rPr>
              <a:t>Instrumental music</a:t>
            </a:r>
            <a:endParaRPr lang="en-US" sz="5000" b="1" spc="-150" dirty="0" smtClean="0">
              <a:effectLst>
                <a:outerShdw blurRad="50800" dist="38100" dir="2700000" algn="tl" rotWithShape="0">
                  <a:prstClr val="black">
                    <a:alpha val="40000"/>
                  </a:prstClr>
                </a:outerShdw>
              </a:effectLst>
              <a:latin typeface="Century Gothic"/>
              <a:cs typeface="Century Gothic"/>
            </a:endParaRPr>
          </a:p>
          <a:p>
            <a:pPr algn="ctr">
              <a:lnSpc>
                <a:spcPct val="80000"/>
              </a:lnSpc>
              <a:spcBef>
                <a:spcPts val="5400"/>
              </a:spcBef>
            </a:pPr>
            <a:r>
              <a:rPr lang="en-US" sz="5000" b="1" spc="-150" dirty="0" smtClean="0">
                <a:effectLst>
                  <a:outerShdw blurRad="50800" dist="38100" dir="2700000" algn="tl" rotWithShape="0">
                    <a:prstClr val="black">
                      <a:alpha val="40000"/>
                    </a:prstClr>
                  </a:outerShdw>
                </a:effectLst>
                <a:latin typeface="Century Gothic"/>
                <a:cs typeface="Century Gothic"/>
              </a:rPr>
              <a:t>Love &amp; U</a:t>
            </a:r>
            <a:r>
              <a:rPr lang="en-US" sz="5000" b="1" spc="-150" dirty="0" smtClean="0">
                <a:effectLst>
                  <a:outerShdw blurRad="50800" dist="38100" dir="2700000" algn="tl" rotWithShape="0">
                    <a:prstClr val="black">
                      <a:alpha val="40000"/>
                    </a:prstClr>
                  </a:outerShdw>
                </a:effectLst>
                <a:latin typeface="Century Gothic"/>
                <a:cs typeface="Century Gothic"/>
              </a:rPr>
              <a:t>nity in Romans</a:t>
            </a:r>
            <a:endParaRPr lang="en-US" sz="5000" b="1" spc="-150" dirty="0" smtClean="0">
              <a:effectLst>
                <a:outerShdw blurRad="50800" dist="38100" dir="2700000" algn="tl" rotWithShape="0">
                  <a:prstClr val="black">
                    <a:alpha val="40000"/>
                  </a:prstClr>
                </a:outerShdw>
              </a:effectLst>
              <a:latin typeface="Century Gothic"/>
              <a:cs typeface="Century Gothic"/>
            </a:endParaRPr>
          </a:p>
        </p:txBody>
      </p:sp>
    </p:spTree>
    <p:extLst>
      <p:ext uri="{BB962C8B-B14F-4D97-AF65-F5344CB8AC3E}">
        <p14:creationId xmlns:p14="http://schemas.microsoft.com/office/powerpoint/2010/main" val="34400421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Romans 14:15</a:t>
            </a:r>
            <a:endParaRPr lang="en-US" b="1" dirty="0" smtClean="0"/>
          </a:p>
          <a:p>
            <a:pPr marL="0" indent="0">
              <a:buNone/>
            </a:pPr>
            <a:r>
              <a:rPr lang="en-US" dirty="0"/>
              <a:t>By what you eat, do not destroy </a:t>
            </a:r>
            <a:r>
              <a:rPr lang="en-US" b="1" u="sng" dirty="0">
                <a:solidFill>
                  <a:srgbClr val="FFFF00"/>
                </a:solidFill>
              </a:rPr>
              <a:t>the one for whom Christ died</a:t>
            </a:r>
            <a:r>
              <a:rPr lang="en-US" dirty="0"/>
              <a:t>.</a:t>
            </a:r>
            <a:endParaRPr lang="en-US" dirty="0" smtClean="0">
              <a:solidFill>
                <a:schemeClr val="bg1"/>
              </a:solidFill>
            </a:endParaRPr>
          </a:p>
        </p:txBody>
      </p:sp>
    </p:spTree>
    <p:extLst>
      <p:ext uri="{BB962C8B-B14F-4D97-AF65-F5344CB8AC3E}">
        <p14:creationId xmlns:p14="http://schemas.microsoft.com/office/powerpoint/2010/main" val="367030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Romans 14:19</a:t>
            </a:r>
            <a:endParaRPr lang="en-US" b="1" dirty="0" smtClean="0"/>
          </a:p>
          <a:p>
            <a:pPr marL="0" indent="0">
              <a:buNone/>
            </a:pPr>
            <a:r>
              <a:rPr lang="en-US" dirty="0"/>
              <a:t>So then let us pursue what makes for peace and for mutual </a:t>
            </a:r>
            <a:r>
              <a:rPr lang="en-US" dirty="0" err="1"/>
              <a:t>upbuilding</a:t>
            </a:r>
            <a:r>
              <a:rPr lang="en-US" dirty="0"/>
              <a:t>.</a:t>
            </a:r>
            <a:endParaRPr lang="en-US" dirty="0" smtClean="0">
              <a:solidFill>
                <a:schemeClr val="bg1"/>
              </a:solidFill>
            </a:endParaRPr>
          </a:p>
        </p:txBody>
      </p:sp>
    </p:spTree>
    <p:extLst>
      <p:ext uri="{BB962C8B-B14F-4D97-AF65-F5344CB8AC3E}">
        <p14:creationId xmlns:p14="http://schemas.microsoft.com/office/powerpoint/2010/main" val="202290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Romans 14:19</a:t>
            </a:r>
            <a:endParaRPr lang="en-US" b="1" dirty="0" smtClean="0"/>
          </a:p>
          <a:p>
            <a:pPr marL="0" indent="0">
              <a:buNone/>
            </a:pPr>
            <a:r>
              <a:rPr lang="en-US" dirty="0"/>
              <a:t>So then let us pursue what makes for </a:t>
            </a:r>
            <a:r>
              <a:rPr lang="en-US" b="1" u="sng" dirty="0">
                <a:solidFill>
                  <a:srgbClr val="FFFF00"/>
                </a:solidFill>
              </a:rPr>
              <a:t>peace</a:t>
            </a:r>
            <a:r>
              <a:rPr lang="en-US" dirty="0"/>
              <a:t> and for </a:t>
            </a:r>
            <a:r>
              <a:rPr lang="en-US" b="1" u="sng" dirty="0">
                <a:solidFill>
                  <a:srgbClr val="FFFF00"/>
                </a:solidFill>
              </a:rPr>
              <a:t>mutual </a:t>
            </a:r>
            <a:r>
              <a:rPr lang="en-US" b="1" u="sng" dirty="0" err="1">
                <a:solidFill>
                  <a:srgbClr val="FFFF00"/>
                </a:solidFill>
              </a:rPr>
              <a:t>upbuilding</a:t>
            </a:r>
            <a:r>
              <a:rPr lang="en-US" dirty="0"/>
              <a:t>.</a:t>
            </a:r>
            <a:endParaRPr lang="en-US" dirty="0" smtClean="0">
              <a:solidFill>
                <a:schemeClr val="bg1"/>
              </a:solidFill>
            </a:endParaRPr>
          </a:p>
        </p:txBody>
      </p:sp>
    </p:spTree>
    <p:extLst>
      <p:ext uri="{BB962C8B-B14F-4D97-AF65-F5344CB8AC3E}">
        <p14:creationId xmlns:p14="http://schemas.microsoft.com/office/powerpoint/2010/main" val="168068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Romans 14:20</a:t>
            </a:r>
            <a:endParaRPr lang="en-US" b="1" dirty="0" smtClean="0"/>
          </a:p>
          <a:p>
            <a:pPr marL="0" indent="0">
              <a:buNone/>
            </a:pPr>
            <a:r>
              <a:rPr lang="en-US" dirty="0"/>
              <a:t>Do not, for the sake of food, destroy the work </a:t>
            </a:r>
            <a:r>
              <a:rPr lang="en-US" dirty="0" smtClean="0"/>
              <a:t> of </a:t>
            </a:r>
            <a:r>
              <a:rPr lang="en-US" dirty="0"/>
              <a:t>God.</a:t>
            </a:r>
            <a:endParaRPr lang="en-US" dirty="0" smtClean="0">
              <a:solidFill>
                <a:schemeClr val="bg1"/>
              </a:solidFill>
            </a:endParaRPr>
          </a:p>
        </p:txBody>
      </p:sp>
    </p:spTree>
    <p:extLst>
      <p:ext uri="{BB962C8B-B14F-4D97-AF65-F5344CB8AC3E}">
        <p14:creationId xmlns:p14="http://schemas.microsoft.com/office/powerpoint/2010/main" val="202290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Romans 14:20</a:t>
            </a:r>
            <a:endParaRPr lang="en-US" b="1" dirty="0" smtClean="0"/>
          </a:p>
          <a:p>
            <a:pPr marL="0" indent="0">
              <a:buNone/>
            </a:pPr>
            <a:r>
              <a:rPr lang="en-US" dirty="0"/>
              <a:t>Do not, for the sake of food, </a:t>
            </a:r>
            <a:r>
              <a:rPr lang="en-US" b="1" u="sng" dirty="0">
                <a:solidFill>
                  <a:srgbClr val="FFFF00"/>
                </a:solidFill>
              </a:rPr>
              <a:t>destroy the work of God</a:t>
            </a:r>
            <a:r>
              <a:rPr lang="en-US" dirty="0"/>
              <a:t>.</a:t>
            </a:r>
            <a:endParaRPr lang="en-US" dirty="0" smtClean="0">
              <a:solidFill>
                <a:schemeClr val="bg1"/>
              </a:solidFill>
            </a:endParaRPr>
          </a:p>
        </p:txBody>
      </p:sp>
    </p:spTree>
    <p:extLst>
      <p:ext uri="{BB962C8B-B14F-4D97-AF65-F5344CB8AC3E}">
        <p14:creationId xmlns:p14="http://schemas.microsoft.com/office/powerpoint/2010/main" val="110448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Romans 15:1</a:t>
            </a:r>
            <a:endParaRPr lang="en-US" b="1" dirty="0" smtClean="0"/>
          </a:p>
          <a:p>
            <a:pPr marL="0" indent="0">
              <a:buNone/>
            </a:pPr>
            <a:r>
              <a:rPr lang="en-US" dirty="0"/>
              <a:t>We who are strong have an obligation to bear with the failings of the weak, and not to please ourselves.</a:t>
            </a:r>
            <a:endParaRPr lang="en-US" dirty="0" smtClean="0">
              <a:solidFill>
                <a:schemeClr val="bg1"/>
              </a:solidFill>
            </a:endParaRPr>
          </a:p>
        </p:txBody>
      </p:sp>
    </p:spTree>
    <p:extLst>
      <p:ext uri="{BB962C8B-B14F-4D97-AF65-F5344CB8AC3E}">
        <p14:creationId xmlns:p14="http://schemas.microsoft.com/office/powerpoint/2010/main" val="202290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Romans 15:1</a:t>
            </a:r>
            <a:endParaRPr lang="en-US" b="1" dirty="0" smtClean="0"/>
          </a:p>
          <a:p>
            <a:pPr marL="0" indent="0">
              <a:buNone/>
            </a:pPr>
            <a:r>
              <a:rPr lang="en-US" dirty="0"/>
              <a:t>We who are strong have an obligation to bear with the failings of the weak, and </a:t>
            </a:r>
            <a:r>
              <a:rPr lang="en-US" b="1" u="sng" dirty="0">
                <a:solidFill>
                  <a:srgbClr val="FFFF00"/>
                </a:solidFill>
              </a:rPr>
              <a:t>not to please ourselves</a:t>
            </a:r>
            <a:r>
              <a:rPr lang="en-US" dirty="0"/>
              <a:t>.</a:t>
            </a:r>
            <a:endParaRPr lang="en-US" dirty="0" smtClean="0">
              <a:solidFill>
                <a:schemeClr val="bg1"/>
              </a:solidFill>
            </a:endParaRPr>
          </a:p>
        </p:txBody>
      </p:sp>
    </p:spTree>
    <p:extLst>
      <p:ext uri="{BB962C8B-B14F-4D97-AF65-F5344CB8AC3E}">
        <p14:creationId xmlns:p14="http://schemas.microsoft.com/office/powerpoint/2010/main" val="232339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Romans 15:5-6</a:t>
            </a:r>
            <a:endParaRPr lang="en-US" b="1" dirty="0" smtClean="0"/>
          </a:p>
          <a:p>
            <a:pPr marL="0" indent="0">
              <a:buNone/>
            </a:pPr>
            <a:r>
              <a:rPr lang="en-US" dirty="0"/>
              <a:t>May the God of endurance and encouragement grant you to live in such harmony with one another, in accord with Christ Jesus, that together you may with one voice glorify the God and Father of our Lord Jesus Christ.</a:t>
            </a:r>
            <a:endParaRPr lang="en-US" dirty="0" smtClean="0">
              <a:solidFill>
                <a:schemeClr val="bg1"/>
              </a:solidFill>
            </a:endParaRPr>
          </a:p>
        </p:txBody>
      </p:sp>
    </p:spTree>
    <p:extLst>
      <p:ext uri="{BB962C8B-B14F-4D97-AF65-F5344CB8AC3E}">
        <p14:creationId xmlns:p14="http://schemas.microsoft.com/office/powerpoint/2010/main" val="389860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Romans 15:5-6</a:t>
            </a:r>
            <a:endParaRPr lang="en-US" b="1" dirty="0" smtClean="0"/>
          </a:p>
          <a:p>
            <a:pPr marL="0" indent="0">
              <a:buNone/>
            </a:pPr>
            <a:r>
              <a:rPr lang="en-US" dirty="0"/>
              <a:t>May the God of endurance and encouragement grant you to live in such harmony with one another, in accord with Christ Jesus, that together you may with </a:t>
            </a:r>
            <a:r>
              <a:rPr lang="en-US" b="1" u="sng" dirty="0">
                <a:solidFill>
                  <a:srgbClr val="FFFF00"/>
                </a:solidFill>
              </a:rPr>
              <a:t>one voice</a:t>
            </a:r>
            <a:r>
              <a:rPr lang="en-US" dirty="0"/>
              <a:t> glorify the God and Father of our Lord Jesus Christ.</a:t>
            </a:r>
            <a:endParaRPr lang="en-US" dirty="0" smtClean="0">
              <a:solidFill>
                <a:schemeClr val="bg1"/>
              </a:solidFill>
            </a:endParaRPr>
          </a:p>
        </p:txBody>
      </p:sp>
    </p:spTree>
    <p:extLst>
      <p:ext uri="{BB962C8B-B14F-4D97-AF65-F5344CB8AC3E}">
        <p14:creationId xmlns:p14="http://schemas.microsoft.com/office/powerpoint/2010/main" val="276872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609600"/>
            <a:ext cx="9144000" cy="5614416"/>
          </a:xfrm>
          <a:prstGeom prst="rect">
            <a:avLst/>
          </a:prstGeom>
        </p:spPr>
      </p:pic>
      <p:sp>
        <p:nvSpPr>
          <p:cNvPr id="7" name="Rectangle 6"/>
          <p:cNvSpPr/>
          <p:nvPr/>
        </p:nvSpPr>
        <p:spPr>
          <a:xfrm>
            <a:off x="-1587" y="462936"/>
            <a:ext cx="9144001" cy="5899483"/>
          </a:xfrm>
          <a:prstGeom prst="rect">
            <a:avLst/>
          </a:prstGeom>
          <a:solidFill>
            <a:schemeClr val="bg1">
              <a:alpha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47662" y="2401820"/>
            <a:ext cx="8874516" cy="733534"/>
          </a:xfrm>
          <a:prstGeom prst="rect">
            <a:avLst/>
          </a:prstGeom>
          <a:noFill/>
        </p:spPr>
        <p:txBody>
          <a:bodyPr wrap="square" rtlCol="0">
            <a:spAutoFit/>
          </a:bodyPr>
          <a:lstStyle/>
          <a:p>
            <a:pPr algn="ctr">
              <a:lnSpc>
                <a:spcPct val="80000"/>
              </a:lnSpc>
              <a:spcBef>
                <a:spcPts val="5400"/>
              </a:spcBef>
            </a:pPr>
            <a:r>
              <a:rPr lang="en-US" sz="5000" b="1" spc="-150" dirty="0" smtClean="0">
                <a:effectLst>
                  <a:outerShdw blurRad="50800" dist="38100" dir="2700000" algn="tl" rotWithShape="0">
                    <a:prstClr val="black">
                      <a:alpha val="40000"/>
                    </a:prstClr>
                  </a:outerShdw>
                </a:effectLst>
                <a:latin typeface="Century Gothic"/>
                <a:cs typeface="Century Gothic"/>
              </a:rPr>
              <a:t>Instrumental music</a:t>
            </a:r>
            <a:endParaRPr lang="en-US" sz="5000" b="1" spc="-150" dirty="0" smtClean="0">
              <a:effectLst>
                <a:outerShdw blurRad="50800" dist="38100" dir="2700000" algn="tl" rotWithShape="0">
                  <a:prstClr val="black">
                    <a:alpha val="40000"/>
                  </a:prstClr>
                </a:outerShdw>
              </a:effectLst>
              <a:latin typeface="Century Gothic"/>
              <a:cs typeface="Century Gothic"/>
            </a:endParaRPr>
          </a:p>
        </p:txBody>
      </p:sp>
    </p:spTree>
    <p:extLst>
      <p:ext uri="{BB962C8B-B14F-4D97-AF65-F5344CB8AC3E}">
        <p14:creationId xmlns:p14="http://schemas.microsoft.com/office/powerpoint/2010/main" val="27250022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1" nodeType="withEffect">
                                  <p:stCondLst>
                                    <p:cond delay="0"/>
                                  </p:stCondLst>
                                  <p:childTnLst>
                                    <p:animMotion origin="layout" path="M -4.92625E-6 -4.85549E-6 L -0.0019 0.10128 " pathEditMode="relative" rAng="0" ptsTypes="AA">
                                      <p:cBhvr>
                                        <p:cTn id="6" dur="2000" fill="hold"/>
                                        <p:tgtEl>
                                          <p:spTgt spid="6">
                                            <p:txEl>
                                              <p:pRg st="0" end="0"/>
                                            </p:txEl>
                                          </p:spTgt>
                                        </p:tgtEl>
                                        <p:attrNameLst>
                                          <p:attrName>ppt_x</p:attrName>
                                          <p:attrName>ppt_y</p:attrName>
                                        </p:attrNameLst>
                                      </p:cBhvr>
                                      <p:rCtr x="-104" y="50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Colossians 3:16</a:t>
            </a:r>
            <a:endParaRPr lang="en-US" b="1" dirty="0" smtClean="0"/>
          </a:p>
          <a:p>
            <a:pPr marL="0" indent="0">
              <a:buNone/>
            </a:pPr>
            <a:r>
              <a:rPr lang="en-US" dirty="0"/>
              <a:t>Let the word of Christ dwell in you richly, teaching admonishing one another in all wisdom, singing psalms and hymns and </a:t>
            </a:r>
            <a:r>
              <a:rPr lang="en-US" dirty="0" smtClean="0"/>
              <a:t>  spiritual </a:t>
            </a:r>
            <a:r>
              <a:rPr lang="en-US" dirty="0"/>
              <a:t>songs, with thankfulness in your </a:t>
            </a:r>
            <a:r>
              <a:rPr lang="en-US" dirty="0" smtClean="0"/>
              <a:t>  hearts </a:t>
            </a:r>
            <a:r>
              <a:rPr lang="en-US" dirty="0"/>
              <a:t>to God.</a:t>
            </a:r>
            <a:endParaRPr lang="en-US" dirty="0" smtClean="0">
              <a:solidFill>
                <a:schemeClr val="bg1"/>
              </a:solidFill>
            </a:endParaRPr>
          </a:p>
        </p:txBody>
      </p:sp>
    </p:spTree>
    <p:extLst>
      <p:ext uri="{BB962C8B-B14F-4D97-AF65-F5344CB8AC3E}">
        <p14:creationId xmlns:p14="http://schemas.microsoft.com/office/powerpoint/2010/main" val="10837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Colossians 3:16</a:t>
            </a:r>
            <a:endParaRPr lang="en-US" b="1" dirty="0" smtClean="0"/>
          </a:p>
          <a:p>
            <a:pPr marL="0" indent="0">
              <a:buNone/>
            </a:pPr>
            <a:r>
              <a:rPr lang="en-US" dirty="0"/>
              <a:t>Let the word of Christ dwell in you richly, teaching admonishing one another in all wisdom, </a:t>
            </a:r>
            <a:r>
              <a:rPr lang="en-US" b="1" u="sng" dirty="0">
                <a:solidFill>
                  <a:srgbClr val="FFFF00"/>
                </a:solidFill>
              </a:rPr>
              <a:t>singing psalms and hymns and spiritual songs</a:t>
            </a:r>
            <a:r>
              <a:rPr lang="en-US" dirty="0"/>
              <a:t>, with thankfulness in your </a:t>
            </a:r>
            <a:r>
              <a:rPr lang="en-US" dirty="0" smtClean="0"/>
              <a:t>  hearts </a:t>
            </a:r>
            <a:r>
              <a:rPr lang="en-US" dirty="0"/>
              <a:t>to God.</a:t>
            </a:r>
            <a:endParaRPr lang="en-US" dirty="0" smtClean="0">
              <a:solidFill>
                <a:schemeClr val="bg1"/>
              </a:solidFill>
            </a:endParaRPr>
          </a:p>
        </p:txBody>
      </p:sp>
    </p:spTree>
    <p:extLst>
      <p:ext uri="{BB962C8B-B14F-4D97-AF65-F5344CB8AC3E}">
        <p14:creationId xmlns:p14="http://schemas.microsoft.com/office/powerpoint/2010/main" val="386584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Ephesians 5:19</a:t>
            </a:r>
            <a:endParaRPr lang="en-US" b="1" dirty="0" smtClean="0"/>
          </a:p>
          <a:p>
            <a:pPr marL="0" indent="0">
              <a:buNone/>
            </a:pPr>
            <a:r>
              <a:rPr lang="en-US" dirty="0"/>
              <a:t>…addressing one another in psalms and hymns and spiritual songs, singing and making melody to the Lord with your heart…</a:t>
            </a:r>
            <a:endParaRPr lang="en-US" dirty="0" smtClean="0">
              <a:solidFill>
                <a:schemeClr val="bg1"/>
              </a:solidFill>
            </a:endParaRPr>
          </a:p>
        </p:txBody>
      </p:sp>
    </p:spTree>
    <p:extLst>
      <p:ext uri="{BB962C8B-B14F-4D97-AF65-F5344CB8AC3E}">
        <p14:creationId xmlns:p14="http://schemas.microsoft.com/office/powerpoint/2010/main" val="92753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Ephesians 5:19</a:t>
            </a:r>
            <a:endParaRPr lang="en-US" b="1" dirty="0" smtClean="0"/>
          </a:p>
          <a:p>
            <a:pPr marL="0" indent="0">
              <a:buNone/>
            </a:pPr>
            <a:r>
              <a:rPr lang="en-US" dirty="0"/>
              <a:t>…addressing one another in psalms and hymns and spiritual songs, </a:t>
            </a:r>
            <a:r>
              <a:rPr lang="en-US" b="1" u="sng" dirty="0">
                <a:solidFill>
                  <a:srgbClr val="FFFF00"/>
                </a:solidFill>
              </a:rPr>
              <a:t>singing and making melody to the Lord with your heart</a:t>
            </a:r>
            <a:r>
              <a:rPr lang="en-US" dirty="0"/>
              <a:t>…</a:t>
            </a:r>
            <a:endParaRPr lang="en-US" dirty="0" smtClean="0">
              <a:solidFill>
                <a:schemeClr val="bg1"/>
              </a:solidFill>
            </a:endParaRPr>
          </a:p>
        </p:txBody>
      </p:sp>
    </p:spTree>
    <p:extLst>
      <p:ext uri="{BB962C8B-B14F-4D97-AF65-F5344CB8AC3E}">
        <p14:creationId xmlns:p14="http://schemas.microsoft.com/office/powerpoint/2010/main" val="125689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Hebrews 7:11-12</a:t>
            </a:r>
            <a:endParaRPr lang="en-US" b="1" dirty="0" smtClean="0"/>
          </a:p>
          <a:p>
            <a:pPr marL="0" indent="0">
              <a:buNone/>
            </a:pPr>
            <a:r>
              <a:rPr lang="en-US" dirty="0"/>
              <a:t>Now if perfection had been attainable through the </a:t>
            </a:r>
            <a:r>
              <a:rPr lang="en-US" dirty="0" err="1"/>
              <a:t>Levitical</a:t>
            </a:r>
            <a:r>
              <a:rPr lang="en-US" dirty="0"/>
              <a:t> priesthood (for under it the people received the law), what further need would there have been for another priest to arise after the order of Melchizedek, rather than one named after the order of Aaron? For when there is a change in the priesthood, there is necessarily a change in the law as well.</a:t>
            </a:r>
            <a:endParaRPr lang="en-US" dirty="0" smtClean="0">
              <a:solidFill>
                <a:schemeClr val="bg1"/>
              </a:solidFill>
            </a:endParaRPr>
          </a:p>
        </p:txBody>
      </p:sp>
    </p:spTree>
    <p:extLst>
      <p:ext uri="{BB962C8B-B14F-4D97-AF65-F5344CB8AC3E}">
        <p14:creationId xmlns:p14="http://schemas.microsoft.com/office/powerpoint/2010/main" val="92753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Hebrews 7:11-12</a:t>
            </a:r>
            <a:endParaRPr lang="en-US" b="1" dirty="0" smtClean="0"/>
          </a:p>
          <a:p>
            <a:pPr marL="0" indent="0">
              <a:buNone/>
            </a:pPr>
            <a:r>
              <a:rPr lang="en-US" dirty="0"/>
              <a:t>Now if perfection had been attainable through the </a:t>
            </a:r>
            <a:r>
              <a:rPr lang="en-US" dirty="0" err="1"/>
              <a:t>Levitical</a:t>
            </a:r>
            <a:r>
              <a:rPr lang="en-US" dirty="0"/>
              <a:t> priesthood (for under it the people received the law), what further need would there have been for another priest to arise after the order of Melchizedek, rather than one named after the order of Aaron? For when there is a change in the priesthood, there is necessarily </a:t>
            </a:r>
            <a:r>
              <a:rPr lang="en-US" b="1" u="sng" dirty="0">
                <a:solidFill>
                  <a:srgbClr val="FFFF00"/>
                </a:solidFill>
              </a:rPr>
              <a:t>a change in the law as well</a:t>
            </a:r>
            <a:r>
              <a:rPr lang="en-US" dirty="0"/>
              <a:t>.</a:t>
            </a:r>
            <a:endParaRPr lang="en-US" dirty="0" smtClean="0">
              <a:solidFill>
                <a:schemeClr val="bg1"/>
              </a:solidFill>
            </a:endParaRPr>
          </a:p>
        </p:txBody>
      </p:sp>
    </p:spTree>
    <p:extLst>
      <p:ext uri="{BB962C8B-B14F-4D97-AF65-F5344CB8AC3E}">
        <p14:creationId xmlns:p14="http://schemas.microsoft.com/office/powerpoint/2010/main" val="251352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16470</TotalTime>
  <Words>887</Words>
  <Application>Microsoft Macintosh PowerPoint</Application>
  <PresentationFormat>On-screen Show (4:3)</PresentationFormat>
  <Paragraphs>54</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Auburn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Joshua Carter</dc:creator>
  <cp:lastModifiedBy>David Maxson</cp:lastModifiedBy>
  <cp:revision>192</cp:revision>
  <dcterms:created xsi:type="dcterms:W3CDTF">2015-10-29T03:17:02Z</dcterms:created>
  <dcterms:modified xsi:type="dcterms:W3CDTF">2017-02-26T14:11:04Z</dcterms:modified>
</cp:coreProperties>
</file>