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1" r:id="rId2"/>
    <p:sldId id="285" r:id="rId3"/>
    <p:sldId id="282" r:id="rId4"/>
    <p:sldId id="283" r:id="rId5"/>
    <p:sldId id="258" r:id="rId6"/>
    <p:sldId id="257" r:id="rId7"/>
    <p:sldId id="259" r:id="rId8"/>
    <p:sldId id="260" r:id="rId9"/>
    <p:sldId id="261" r:id="rId10"/>
    <p:sldId id="262" r:id="rId11"/>
    <p:sldId id="263" r:id="rId12"/>
    <p:sldId id="264" r:id="rId13"/>
    <p:sldId id="265" r:id="rId14"/>
    <p:sldId id="266" r:id="rId15"/>
    <p:sldId id="267" r:id="rId16"/>
    <p:sldId id="269" r:id="rId17"/>
    <p:sldId id="280" r:id="rId18"/>
    <p:sldId id="268" r:id="rId19"/>
    <p:sldId id="270" r:id="rId20"/>
    <p:sldId id="272" r:id="rId21"/>
    <p:sldId id="273" r:id="rId22"/>
    <p:sldId id="274" r:id="rId23"/>
    <p:sldId id="275"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94671" autoAdjust="0"/>
  </p:normalViewPr>
  <p:slideViewPr>
    <p:cSldViewPr>
      <p:cViewPr varScale="1">
        <p:scale>
          <a:sx n="63" d="100"/>
          <a:sy n="63" d="100"/>
        </p:scale>
        <p:origin x="1686" y="78"/>
      </p:cViewPr>
      <p:guideLst>
        <p:guide orient="horz" pos="2160"/>
        <p:guide pos="2880"/>
      </p:guideLst>
    </p:cSldViewPr>
  </p:slideViewPr>
  <p:outlineViewPr>
    <p:cViewPr>
      <p:scale>
        <a:sx n="33" d="100"/>
        <a:sy n="33" d="100"/>
      </p:scale>
      <p:origin x="86"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62F229-6FCC-4E63-83CC-9F7AC7A36348}" type="datetimeFigureOut">
              <a:rPr lang="en-US" smtClean="0"/>
              <a:pPr/>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2A10D-E266-4912-9A87-E9A490621EE3}" type="slidenum">
              <a:rPr lang="en-US" smtClean="0"/>
              <a:pPr/>
              <a:t>‹#›</a:t>
            </a:fld>
            <a:endParaRPr lang="en-US"/>
          </a:p>
        </p:txBody>
      </p:sp>
    </p:spTree>
    <p:extLst>
      <p:ext uri="{BB962C8B-B14F-4D97-AF65-F5344CB8AC3E}">
        <p14:creationId xmlns:p14="http://schemas.microsoft.com/office/powerpoint/2010/main" val="398376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F2A10D-E266-4912-9A87-E9A490621EE3}" type="slidenum">
              <a:rPr lang="en-US" smtClean="0"/>
              <a:pPr/>
              <a:t>9</a:t>
            </a:fld>
            <a:endParaRPr lang="en-US"/>
          </a:p>
        </p:txBody>
      </p:sp>
    </p:spTree>
    <p:extLst>
      <p:ext uri="{BB962C8B-B14F-4D97-AF65-F5344CB8AC3E}">
        <p14:creationId xmlns:p14="http://schemas.microsoft.com/office/powerpoint/2010/main" val="3223768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9BEB5-D044-46FA-A051-6D526614F8BA}" type="slidenum">
              <a:rPr lang="en-US" smtClean="0"/>
              <a:pPr/>
              <a:t>10</a:t>
            </a:fld>
            <a:endParaRPr lang="en-US"/>
          </a:p>
        </p:txBody>
      </p:sp>
    </p:spTree>
    <p:extLst>
      <p:ext uri="{BB962C8B-B14F-4D97-AF65-F5344CB8AC3E}">
        <p14:creationId xmlns:p14="http://schemas.microsoft.com/office/powerpoint/2010/main" val="2526600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F2A10D-E266-4912-9A87-E9A490621EE3}" type="slidenum">
              <a:rPr lang="en-US" smtClean="0"/>
              <a:pPr/>
              <a:t>15</a:t>
            </a:fld>
            <a:endParaRPr lang="en-US"/>
          </a:p>
        </p:txBody>
      </p:sp>
    </p:spTree>
    <p:extLst>
      <p:ext uri="{BB962C8B-B14F-4D97-AF65-F5344CB8AC3E}">
        <p14:creationId xmlns:p14="http://schemas.microsoft.com/office/powerpoint/2010/main" val="67622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321A5C-C523-4C02-8C51-B31B946C4887}"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265339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321A5C-C523-4C02-8C51-B31B946C4887}"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17434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321A5C-C523-4C02-8C51-B31B946C4887}"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187494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321A5C-C523-4C02-8C51-B31B946C4887}"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293157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321A5C-C523-4C02-8C51-B31B946C4887}"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1616207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321A5C-C523-4C02-8C51-B31B946C4887}" type="datetimeFigureOut">
              <a:rPr lang="en-US" smtClean="0"/>
              <a:pPr/>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1456547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321A5C-C523-4C02-8C51-B31B946C4887}" type="datetimeFigureOut">
              <a:rPr lang="en-US" smtClean="0"/>
              <a:pPr/>
              <a:t>3/2/2017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164356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321A5C-C523-4C02-8C51-B31B946C4887}" type="datetimeFigureOut">
              <a:rPr lang="en-US" smtClean="0"/>
              <a:pPr/>
              <a:t>3/2/2017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231167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21A5C-C523-4C02-8C51-B31B946C4887}" type="datetimeFigureOut">
              <a:rPr lang="en-US" smtClean="0"/>
              <a:pPr/>
              <a:t>3/2/2017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4085808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321A5C-C523-4C02-8C51-B31B946C4887}" type="datetimeFigureOut">
              <a:rPr lang="en-US" smtClean="0"/>
              <a:pPr/>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139868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321A5C-C523-4C02-8C51-B31B946C4887}" type="datetimeFigureOut">
              <a:rPr lang="en-US" smtClean="0"/>
              <a:pPr/>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0F1A3-FB35-4BD2-B919-489DB34CECD2}" type="slidenum">
              <a:rPr lang="en-US" smtClean="0"/>
              <a:pPr/>
              <a:t>‹#›</a:t>
            </a:fld>
            <a:endParaRPr lang="en-US"/>
          </a:p>
        </p:txBody>
      </p:sp>
    </p:spTree>
    <p:extLst>
      <p:ext uri="{BB962C8B-B14F-4D97-AF65-F5344CB8AC3E}">
        <p14:creationId xmlns:p14="http://schemas.microsoft.com/office/powerpoint/2010/main" val="148099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21A5C-C523-4C02-8C51-B31B946C4887}" type="datetimeFigureOut">
              <a:rPr lang="en-US" smtClean="0"/>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0F1A3-FB35-4BD2-B919-489DB34CECD2}" type="slidenum">
              <a:rPr lang="en-US" smtClean="0"/>
              <a:pPr/>
              <a:t>‹#›</a:t>
            </a:fld>
            <a:endParaRPr lang="en-US"/>
          </a:p>
        </p:txBody>
      </p:sp>
    </p:spTree>
    <p:extLst>
      <p:ext uri="{BB962C8B-B14F-4D97-AF65-F5344CB8AC3E}">
        <p14:creationId xmlns:p14="http://schemas.microsoft.com/office/powerpoint/2010/main" val="261151235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b="1" dirty="0"/>
              <a:t>Ephesians 4:7-12</a:t>
            </a:r>
          </a:p>
        </p:txBody>
      </p:sp>
      <p:sp>
        <p:nvSpPr>
          <p:cNvPr id="2" name="TextBox 1"/>
          <p:cNvSpPr txBox="1"/>
          <p:nvPr/>
        </p:nvSpPr>
        <p:spPr>
          <a:xfrm>
            <a:off x="304800" y="1066800"/>
            <a:ext cx="8534400" cy="5109091"/>
          </a:xfrm>
          <a:prstGeom prst="rect">
            <a:avLst/>
          </a:prstGeom>
          <a:noFill/>
        </p:spPr>
        <p:txBody>
          <a:bodyPr wrap="square" rtlCol="0">
            <a:spAutoFit/>
          </a:bodyPr>
          <a:lstStyle/>
          <a:p>
            <a:r>
              <a:rPr lang="en-US" sz="2800" baseline="30000" dirty="0"/>
              <a:t>7 </a:t>
            </a:r>
            <a:r>
              <a:rPr lang="en-US" sz="2800" dirty="0"/>
              <a:t>But grace was given to each one of us according to the measure of Christ's gift. </a:t>
            </a:r>
            <a:r>
              <a:rPr lang="en-US" sz="2800" baseline="30000" dirty="0"/>
              <a:t>8 </a:t>
            </a:r>
            <a:r>
              <a:rPr lang="en-US" sz="2800" dirty="0"/>
              <a:t>Therefore it says,</a:t>
            </a:r>
          </a:p>
          <a:p>
            <a:r>
              <a:rPr lang="en-US" sz="2800" dirty="0"/>
              <a:t>“When he ascended on high he led a host of captives,</a:t>
            </a:r>
            <a:br>
              <a:rPr lang="en-US" sz="2800" dirty="0"/>
            </a:br>
            <a:r>
              <a:rPr lang="en-US" sz="2800" dirty="0"/>
              <a:t>    and he gave gifts to men.”</a:t>
            </a:r>
          </a:p>
          <a:p>
            <a:r>
              <a:rPr lang="en-US" sz="2800" baseline="30000" dirty="0"/>
              <a:t>9 </a:t>
            </a:r>
            <a:r>
              <a:rPr lang="en-US" sz="2800" dirty="0"/>
              <a:t>(In saying, “He ascended,” what does it mean but that he had also descended into the lower regions, the earth? </a:t>
            </a:r>
            <a:r>
              <a:rPr lang="en-US" sz="2800" baseline="30000" dirty="0"/>
              <a:t>10 </a:t>
            </a:r>
            <a:r>
              <a:rPr lang="en-US" sz="2800" dirty="0"/>
              <a:t>He who descended is the one who also ascended far above all the heavens, that he might fill all things.) </a:t>
            </a:r>
            <a:r>
              <a:rPr lang="en-US" sz="2800" baseline="30000" dirty="0"/>
              <a:t>11 </a:t>
            </a:r>
            <a:r>
              <a:rPr lang="en-US" sz="2800" dirty="0"/>
              <a:t>And he gave the apostles, the prophets, the evangelists, the shepherds and teachers, </a:t>
            </a:r>
            <a:r>
              <a:rPr lang="en-US" sz="2800" baseline="30000" dirty="0"/>
              <a:t>12 </a:t>
            </a:r>
            <a:r>
              <a:rPr lang="en-US" sz="2800" dirty="0"/>
              <a:t>to equip the saints for the work of ministry, for building up the body of Christ. </a:t>
            </a:r>
          </a:p>
          <a:p>
            <a:endParaRPr lang="en-US" dirty="0"/>
          </a:p>
        </p:txBody>
      </p:sp>
      <p:cxnSp>
        <p:nvCxnSpPr>
          <p:cNvPr id="6" name="Straight Connector 5"/>
          <p:cNvCxnSpPr>
            <a:cxnSpLocks/>
          </p:cNvCxnSpPr>
          <p:nvPr/>
        </p:nvCxnSpPr>
        <p:spPr>
          <a:xfrm>
            <a:off x="609600" y="2362200"/>
            <a:ext cx="3886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4:8,11-12 </a:t>
            </a:r>
            <a:r>
              <a:rPr lang="en-US" i="1" dirty="0"/>
              <a:t>ESV</a:t>
            </a:r>
            <a:endParaRPr lang="en-US" dirty="0"/>
          </a:p>
        </p:txBody>
      </p:sp>
      <p:sp>
        <p:nvSpPr>
          <p:cNvPr id="3" name="TextBox 2"/>
          <p:cNvSpPr txBox="1"/>
          <p:nvPr/>
        </p:nvSpPr>
        <p:spPr>
          <a:xfrm>
            <a:off x="304800" y="1342072"/>
            <a:ext cx="8610600" cy="1477328"/>
          </a:xfrm>
          <a:prstGeom prst="rect">
            <a:avLst/>
          </a:prstGeom>
          <a:noFill/>
        </p:spPr>
        <p:txBody>
          <a:bodyPr wrap="square" rtlCol="0">
            <a:spAutoFit/>
          </a:bodyPr>
          <a:lstStyle/>
          <a:p>
            <a:r>
              <a:rPr lang="en-US" sz="3000" baseline="30000" dirty="0"/>
              <a:t>8</a:t>
            </a:r>
            <a:r>
              <a:rPr lang="en-US" sz="3000" dirty="0"/>
              <a:t>“When he ascended on high                                                                       he led a host of captives,</a:t>
            </a:r>
            <a:br>
              <a:rPr lang="en-US" sz="3000" dirty="0"/>
            </a:br>
            <a:r>
              <a:rPr lang="en-US" sz="3000" dirty="0"/>
              <a:t>and he gave gifts to men.”</a:t>
            </a:r>
          </a:p>
        </p:txBody>
      </p:sp>
      <p:cxnSp>
        <p:nvCxnSpPr>
          <p:cNvPr id="5" name="Straight Connector 4"/>
          <p:cNvCxnSpPr/>
          <p:nvPr/>
        </p:nvCxnSpPr>
        <p:spPr>
          <a:xfrm>
            <a:off x="1104900" y="2743200"/>
            <a:ext cx="30861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95616" y="1528720"/>
            <a:ext cx="3581400" cy="1015663"/>
          </a:xfrm>
          <a:prstGeom prst="rect">
            <a:avLst/>
          </a:prstGeom>
          <a:noFill/>
          <a:ln>
            <a:solidFill>
              <a:srgbClr val="FFFF00"/>
            </a:solidFill>
          </a:ln>
        </p:spPr>
        <p:txBody>
          <a:bodyPr wrap="square" rtlCol="0">
            <a:spAutoFit/>
          </a:bodyPr>
          <a:lstStyle/>
          <a:p>
            <a:pPr algn="ctr"/>
            <a:r>
              <a:rPr lang="en-US" sz="3000" dirty="0"/>
              <a:t>He was crowned King Daniel 7:13-14</a:t>
            </a:r>
          </a:p>
        </p:txBody>
      </p:sp>
      <p:sp>
        <p:nvSpPr>
          <p:cNvPr id="11" name="Rectangle 10"/>
          <p:cNvSpPr/>
          <p:nvPr/>
        </p:nvSpPr>
        <p:spPr>
          <a:xfrm>
            <a:off x="285466" y="2895600"/>
            <a:ext cx="8610600" cy="1938992"/>
          </a:xfrm>
          <a:prstGeom prst="rect">
            <a:avLst/>
          </a:prstGeom>
        </p:spPr>
        <p:txBody>
          <a:bodyPr wrap="square">
            <a:spAutoFit/>
          </a:bodyPr>
          <a:lstStyle/>
          <a:p>
            <a:pPr lvl="0"/>
            <a:r>
              <a:rPr lang="en-US" sz="3000" baseline="30000" dirty="0">
                <a:solidFill>
                  <a:prstClr val="white"/>
                </a:solidFill>
              </a:rPr>
              <a:t>11</a:t>
            </a:r>
            <a:r>
              <a:rPr lang="en-US" sz="3000" baseline="30000" dirty="0"/>
              <a:t>  </a:t>
            </a:r>
            <a:r>
              <a:rPr lang="en-US" sz="3000" dirty="0"/>
              <a:t>And he gave the apostles, the prophets, the evangelists, the shepherds</a:t>
            </a:r>
            <a:r>
              <a:rPr lang="en-US" sz="3000" baseline="30000" dirty="0"/>
              <a:t> </a:t>
            </a:r>
            <a:r>
              <a:rPr lang="en-US" sz="3000" dirty="0"/>
              <a:t>and teachers,</a:t>
            </a:r>
            <a:r>
              <a:rPr lang="en-US" sz="3000" baseline="30000" dirty="0"/>
              <a:t>12 </a:t>
            </a:r>
            <a:r>
              <a:rPr lang="en-US" sz="3000" dirty="0"/>
              <a:t>to equip the saints for the work of ministry, for building up     the body of Christ,</a:t>
            </a:r>
            <a:endParaRPr lang="en-US" sz="3000" dirty="0">
              <a:solidFill>
                <a:prstClr val="white"/>
              </a:solidFill>
            </a:endParaRPr>
          </a:p>
        </p:txBody>
      </p:sp>
      <p:sp>
        <p:nvSpPr>
          <p:cNvPr id="16" name="TextBox 15"/>
          <p:cNvSpPr txBox="1"/>
          <p:nvPr/>
        </p:nvSpPr>
        <p:spPr>
          <a:xfrm>
            <a:off x="304800" y="4910792"/>
            <a:ext cx="8305800" cy="553998"/>
          </a:xfrm>
          <a:prstGeom prst="rect">
            <a:avLst/>
          </a:prstGeom>
          <a:noFill/>
        </p:spPr>
        <p:txBody>
          <a:bodyPr wrap="square" rtlCol="0">
            <a:spAutoFit/>
          </a:bodyPr>
          <a:lstStyle/>
          <a:p>
            <a:r>
              <a:rPr lang="en-US" sz="3000" b="1" dirty="0">
                <a:solidFill>
                  <a:srgbClr val="FFFF00"/>
                </a:solidFill>
                <a:effectLst>
                  <a:outerShdw blurRad="38100" dist="38100" dir="2700000" algn="tl">
                    <a:srgbClr val="000000">
                      <a:alpha val="43137"/>
                    </a:srgbClr>
                  </a:outerShdw>
                </a:effectLst>
              </a:rPr>
              <a:t>Apostles and prophets = Scribes</a:t>
            </a:r>
          </a:p>
        </p:txBody>
      </p:sp>
      <p:sp>
        <p:nvSpPr>
          <p:cNvPr id="19" name="TextBox 18"/>
          <p:cNvSpPr txBox="1"/>
          <p:nvPr/>
        </p:nvSpPr>
        <p:spPr>
          <a:xfrm>
            <a:off x="304800" y="5464790"/>
            <a:ext cx="8305800" cy="553998"/>
          </a:xfrm>
          <a:prstGeom prst="rect">
            <a:avLst/>
          </a:prstGeom>
          <a:noFill/>
        </p:spPr>
        <p:txBody>
          <a:bodyPr wrap="square" rtlCol="0">
            <a:spAutoFit/>
          </a:bodyPr>
          <a:lstStyle/>
          <a:p>
            <a:r>
              <a:rPr lang="en-US" sz="3000" b="1" dirty="0">
                <a:solidFill>
                  <a:srgbClr val="FFFF00"/>
                </a:solidFill>
                <a:effectLst>
                  <a:outerShdw blurRad="38100" dist="38100" dir="2700000" algn="tl">
                    <a:srgbClr val="000000">
                      <a:alpha val="43137"/>
                    </a:srgbClr>
                  </a:outerShdw>
                </a:effectLst>
              </a:rPr>
              <a:t>Evangelists = Messengers</a:t>
            </a:r>
          </a:p>
        </p:txBody>
      </p:sp>
      <p:sp>
        <p:nvSpPr>
          <p:cNvPr id="25" name="TextBox 24"/>
          <p:cNvSpPr txBox="1"/>
          <p:nvPr/>
        </p:nvSpPr>
        <p:spPr>
          <a:xfrm>
            <a:off x="304800" y="6018788"/>
            <a:ext cx="8763000" cy="553998"/>
          </a:xfrm>
          <a:prstGeom prst="rect">
            <a:avLst/>
          </a:prstGeom>
          <a:noFill/>
        </p:spPr>
        <p:txBody>
          <a:bodyPr wrap="square" rtlCol="0">
            <a:spAutoFit/>
          </a:bodyPr>
          <a:lstStyle/>
          <a:p>
            <a:r>
              <a:rPr lang="en-US" sz="3000" b="1" dirty="0">
                <a:solidFill>
                  <a:srgbClr val="FFFF00"/>
                </a:solidFill>
                <a:effectLst>
                  <a:outerShdw blurRad="38100" dist="38100" dir="2700000" algn="tl">
                    <a:srgbClr val="000000">
                      <a:alpha val="43137"/>
                    </a:srgbClr>
                  </a:outerShdw>
                </a:effectLst>
              </a:rPr>
              <a:t>Shepherds and Teachers = Local servants to execute</a:t>
            </a:r>
          </a:p>
        </p:txBody>
      </p:sp>
      <p:cxnSp>
        <p:nvCxnSpPr>
          <p:cNvPr id="21" name="Straight Connector 20"/>
          <p:cNvCxnSpPr/>
          <p:nvPr/>
        </p:nvCxnSpPr>
        <p:spPr>
          <a:xfrm>
            <a:off x="3352800" y="3429000"/>
            <a:ext cx="123313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410200" y="3421039"/>
            <a:ext cx="144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81000" y="3865096"/>
            <a:ext cx="1752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57500" y="3865096"/>
            <a:ext cx="36957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16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left)">
                                      <p:cBhvr>
                                        <p:cTn id="40" dur="500"/>
                                        <p:tgtEl>
                                          <p:spTgt spid="27"/>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11" grpId="0"/>
      <p:bldP spid="16" grpId="0"/>
      <p:bldP spid="19"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solidFill>
                  <a:srgbClr val="FFFF00"/>
                </a:solidFill>
                <a:effectLst>
                  <a:outerShdw blurRad="38100" dist="38100" dir="2700000" algn="tl">
                    <a:srgbClr val="000000">
                      <a:alpha val="43137"/>
                    </a:srgbClr>
                  </a:outerShdw>
                </a:effectLst>
              </a:rPr>
              <a:t>Apostles and Prophets = Scribes</a:t>
            </a:r>
          </a:p>
        </p:txBody>
      </p:sp>
      <p:sp>
        <p:nvSpPr>
          <p:cNvPr id="3" name="Content Placeholder 2"/>
          <p:cNvSpPr>
            <a:spLocks noGrp="1"/>
          </p:cNvSpPr>
          <p:nvPr>
            <p:ph idx="1"/>
          </p:nvPr>
        </p:nvSpPr>
        <p:spPr>
          <a:xfrm>
            <a:off x="457200" y="1219200"/>
            <a:ext cx="8229600" cy="4525963"/>
          </a:xfrm>
        </p:spPr>
        <p:txBody>
          <a:bodyPr>
            <a:normAutofit lnSpcReduction="10000"/>
          </a:bodyPr>
          <a:lstStyle/>
          <a:p>
            <a:r>
              <a:rPr lang="en-US" sz="2800" dirty="0"/>
              <a:t>“But the Helper, the Holy Spirit, whom the Father will send in My name, He will teach you all things, and bring to your remembrance all things that I said to you.” (John 14:26) </a:t>
            </a:r>
          </a:p>
          <a:p>
            <a:r>
              <a:rPr lang="en-US" sz="2800" dirty="0"/>
              <a:t>“I still have many things to say to you, but you cannot bear </a:t>
            </a:r>
            <a:r>
              <a:rPr lang="en-US" sz="2800" i="1" dirty="0"/>
              <a:t>them</a:t>
            </a:r>
            <a:r>
              <a:rPr lang="en-US" sz="2800" dirty="0"/>
              <a:t> now. </a:t>
            </a:r>
            <a:r>
              <a:rPr lang="en-US" sz="2800" baseline="30000" dirty="0"/>
              <a:t>13 </a:t>
            </a:r>
            <a:r>
              <a:rPr lang="en-US" sz="2800" dirty="0"/>
              <a:t>However, when He, the Spirit of truth, has come, He will guide you into all truth; for He will not speak on His own </a:t>
            </a:r>
            <a:r>
              <a:rPr lang="en-US" sz="2800" i="1" dirty="0"/>
              <a:t>authority,</a:t>
            </a:r>
            <a:r>
              <a:rPr lang="en-US" sz="2800" dirty="0"/>
              <a:t> but whatever He hears He will speak; and He will tell you things to come. </a:t>
            </a:r>
            <a:r>
              <a:rPr lang="en-US" sz="2800" baseline="30000" dirty="0"/>
              <a:t>14 </a:t>
            </a:r>
            <a:r>
              <a:rPr lang="en-US" sz="2800" dirty="0"/>
              <a:t>He will glorify Me, for He will take of what is Mine and declare </a:t>
            </a:r>
            <a:r>
              <a:rPr lang="en-US" sz="2800" i="1" dirty="0"/>
              <a:t>it</a:t>
            </a:r>
            <a:r>
              <a:rPr lang="en-US" sz="2800" dirty="0"/>
              <a:t> to you.” (John 16:12-14)</a:t>
            </a:r>
          </a:p>
        </p:txBody>
      </p:sp>
      <p:cxnSp>
        <p:nvCxnSpPr>
          <p:cNvPr id="5" name="Straight Connector 4"/>
          <p:cNvCxnSpPr/>
          <p:nvPr/>
        </p:nvCxnSpPr>
        <p:spPr>
          <a:xfrm>
            <a:off x="1066800" y="3276600"/>
            <a:ext cx="525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352800" y="4038600"/>
            <a:ext cx="434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4400" y="4419600"/>
            <a:ext cx="548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39000" y="4419600"/>
            <a:ext cx="12573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14400" y="4800600"/>
            <a:ext cx="3276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410200" y="5181600"/>
            <a:ext cx="30861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14400" y="5562600"/>
            <a:ext cx="3810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2400" y="5715000"/>
            <a:ext cx="8839200" cy="1077218"/>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rial Narrow" panose="020B0606020202030204" pitchFamily="34" charset="0"/>
              </a:rPr>
              <a:t>He did not trust them to speak till the Spirit came! </a:t>
            </a:r>
            <a:r>
              <a:rPr lang="en-US" sz="3200" dirty="0">
                <a:latin typeface="Arial Narrow" panose="020B0606020202030204" pitchFamily="34" charset="0"/>
              </a:rPr>
              <a:t>(Acts1:4)</a:t>
            </a:r>
          </a:p>
        </p:txBody>
      </p:sp>
    </p:spTree>
    <p:extLst>
      <p:ext uri="{BB962C8B-B14F-4D97-AF65-F5344CB8AC3E}">
        <p14:creationId xmlns:p14="http://schemas.microsoft.com/office/powerpoint/2010/main" val="37478125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00"/>
                                        <p:tgtEl>
                                          <p:spTgt spid="16"/>
                                        </p:tgtEl>
                                      </p:cBhvr>
                                    </p:animEffect>
                                  </p:childTnLst>
                                </p:cTn>
                              </p:par>
                            </p:childTnLst>
                          </p:cTn>
                        </p:par>
                        <p:par>
                          <p:cTn id="42" fill="hold">
                            <p:stCondLst>
                              <p:cond delay="500"/>
                            </p:stCondLst>
                            <p:childTnLst>
                              <p:par>
                                <p:cTn id="43" presetID="22" presetClass="entr" presetSubtype="4"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22">
                                            <p:txEl>
                                              <p:pRg st="0" end="0"/>
                                            </p:txEl>
                                          </p:spTgt>
                                        </p:tgtEl>
                                        <p:attrNameLst>
                                          <p:attrName>style.visibility</p:attrName>
                                        </p:attrNameLst>
                                      </p:cBhvr>
                                      <p:to>
                                        <p:strVal val="visible"/>
                                      </p:to>
                                    </p:set>
                                    <p:animEffect transition="in" filter="barn(inVertical)">
                                      <p:cBhvr>
                                        <p:cTn id="50"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solidFill>
                  <a:srgbClr val="FFFF00"/>
                </a:solidFill>
                <a:effectLst>
                  <a:outerShdw blurRad="38100" dist="38100" dir="2700000" algn="tl">
                    <a:srgbClr val="000000">
                      <a:alpha val="43137"/>
                    </a:srgbClr>
                  </a:outerShdw>
                </a:effectLst>
              </a:rPr>
              <a:t>Apostles and Prophets = Scribes</a:t>
            </a:r>
          </a:p>
        </p:txBody>
      </p:sp>
      <p:sp>
        <p:nvSpPr>
          <p:cNvPr id="3" name="Content Placeholder 2"/>
          <p:cNvSpPr>
            <a:spLocks noGrp="1"/>
          </p:cNvSpPr>
          <p:nvPr>
            <p:ph idx="1"/>
          </p:nvPr>
        </p:nvSpPr>
        <p:spPr>
          <a:xfrm>
            <a:off x="304800" y="1219200"/>
            <a:ext cx="8534400" cy="5486400"/>
          </a:xfrm>
        </p:spPr>
        <p:txBody>
          <a:bodyPr>
            <a:noAutofit/>
          </a:bodyPr>
          <a:lstStyle/>
          <a:p>
            <a:r>
              <a:rPr lang="en-US" baseline="30000" dirty="0"/>
              <a:t>“</a:t>
            </a:r>
            <a:r>
              <a:rPr lang="en-US" dirty="0"/>
              <a:t>Now we have received, not the spirit of the world, but the Spirit who is from God, that we might know the things that have been freely given to us by God. These things we also speak, </a:t>
            </a:r>
            <a:r>
              <a:rPr lang="en-US" b="1" dirty="0">
                <a:solidFill>
                  <a:srgbClr val="FFFF00"/>
                </a:solidFill>
                <a:effectLst>
                  <a:outerShdw blurRad="38100" dist="38100" dir="2700000" algn="tl">
                    <a:srgbClr val="000000">
                      <a:alpha val="43137"/>
                    </a:srgbClr>
                  </a:outerShdw>
                </a:effectLst>
              </a:rPr>
              <a:t>not in words which man’s wisdom teaches but which the Holy Spirit teaches</a:t>
            </a:r>
            <a:r>
              <a:rPr lang="en-US" dirty="0"/>
              <a:t>, comparing spiritual things with spiritual. </a:t>
            </a:r>
            <a:r>
              <a:rPr lang="en-US" dirty="0">
                <a:latin typeface="Arial Narrow" panose="020B0606020202030204" pitchFamily="34" charset="0"/>
              </a:rPr>
              <a:t>(1 Cor. 2:13-14)</a:t>
            </a:r>
          </a:p>
          <a:p>
            <a:r>
              <a:rPr lang="en-US" baseline="30000" dirty="0"/>
              <a:t> “</a:t>
            </a:r>
            <a:r>
              <a:rPr lang="en-US" dirty="0"/>
              <a:t>If anyone thinks himself to be a prophet or spiritual, let him acknowledge that the things which I write to you </a:t>
            </a:r>
            <a:r>
              <a:rPr lang="en-US" b="1" dirty="0">
                <a:solidFill>
                  <a:srgbClr val="FFFF00"/>
                </a:solidFill>
                <a:effectLst>
                  <a:outerShdw blurRad="38100" dist="38100" dir="2700000" algn="tl">
                    <a:srgbClr val="000000">
                      <a:alpha val="43137"/>
                    </a:srgbClr>
                  </a:outerShdw>
                </a:effectLst>
              </a:rPr>
              <a:t>are the commandments of the Lord</a:t>
            </a:r>
            <a:r>
              <a:rPr lang="en-US" dirty="0"/>
              <a:t>.” </a:t>
            </a:r>
            <a:r>
              <a:rPr lang="en-US" dirty="0">
                <a:latin typeface="Arial Narrow" panose="020B0606020202030204" pitchFamily="34" charset="0"/>
              </a:rPr>
              <a:t>(1 Cor. 14:37)</a:t>
            </a:r>
          </a:p>
          <a:p>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37804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solidFill>
                  <a:srgbClr val="FFFF00"/>
                </a:solidFill>
                <a:effectLst>
                  <a:outerShdw blurRad="38100" dist="38100" dir="2700000" algn="tl">
                    <a:srgbClr val="000000">
                      <a:alpha val="43137"/>
                    </a:srgbClr>
                  </a:outerShdw>
                </a:effectLst>
              </a:rPr>
              <a:t>Apostles and Prophets = Scribes</a:t>
            </a:r>
          </a:p>
        </p:txBody>
      </p:sp>
      <p:sp>
        <p:nvSpPr>
          <p:cNvPr id="4" name="Content Placeholder 3"/>
          <p:cNvSpPr>
            <a:spLocks noGrp="1"/>
          </p:cNvSpPr>
          <p:nvPr>
            <p:ph idx="1"/>
          </p:nvPr>
        </p:nvSpPr>
        <p:spPr>
          <a:xfrm>
            <a:off x="304800" y="1219200"/>
            <a:ext cx="8382000" cy="3429000"/>
          </a:xfrm>
        </p:spPr>
        <p:txBody>
          <a:bodyPr>
            <a:normAutofit/>
          </a:bodyPr>
          <a:lstStyle/>
          <a:p>
            <a:r>
              <a:rPr lang="en-US" sz="3600" b="1" u="sng" dirty="0">
                <a:solidFill>
                  <a:srgbClr val="FFFF00"/>
                </a:solidFill>
                <a:effectLst>
                  <a:outerShdw blurRad="38100" dist="38100" dir="2700000" algn="tl">
                    <a:srgbClr val="000000">
                      <a:alpha val="43137"/>
                    </a:srgbClr>
                  </a:outerShdw>
                </a:effectLst>
              </a:rPr>
              <a:t>Peter wrote</a:t>
            </a:r>
            <a:r>
              <a:rPr lang="en-US" sz="3600" b="1" dirty="0">
                <a:solidFill>
                  <a:srgbClr val="FFFF00"/>
                </a:solidFill>
                <a:effectLst>
                  <a:outerShdw blurRad="38100" dist="38100" dir="2700000" algn="tl">
                    <a:srgbClr val="000000">
                      <a:alpha val="43137"/>
                    </a:srgbClr>
                  </a:outerShdw>
                </a:effectLst>
              </a:rPr>
              <a:t>: </a:t>
            </a:r>
            <a:r>
              <a:rPr lang="en-US" sz="3600" dirty="0"/>
              <a:t>“This is now the second letter that I am writing to you, beloved. In both of them I am stirring up your sincere mind by way of reminder, </a:t>
            </a:r>
            <a:r>
              <a:rPr lang="en-US" sz="3600" baseline="30000" dirty="0"/>
              <a:t>2 </a:t>
            </a:r>
            <a:r>
              <a:rPr lang="en-US" sz="3600" dirty="0"/>
              <a:t>that you should remember the predictions of the holy prophets and the</a:t>
            </a:r>
            <a:endParaRPr lang="en-US" sz="2800" i="1" dirty="0"/>
          </a:p>
        </p:txBody>
      </p:sp>
      <p:sp>
        <p:nvSpPr>
          <p:cNvPr id="3" name="TextBox 2"/>
          <p:cNvSpPr txBox="1"/>
          <p:nvPr/>
        </p:nvSpPr>
        <p:spPr>
          <a:xfrm>
            <a:off x="685800" y="3962400"/>
            <a:ext cx="7848600" cy="1754326"/>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                                         commandment of the Lord and Savior through your apostles</a:t>
            </a:r>
            <a:r>
              <a:rPr lang="en-US" sz="3600" dirty="0"/>
              <a:t>.” (2 Peter 3:1-2 </a:t>
            </a:r>
            <a:r>
              <a:rPr lang="en-US" sz="3600" i="1" dirty="0"/>
              <a:t>ESV)</a:t>
            </a:r>
          </a:p>
        </p:txBody>
      </p:sp>
    </p:spTree>
    <p:extLst>
      <p:ext uri="{BB962C8B-B14F-4D97-AF65-F5344CB8AC3E}">
        <p14:creationId xmlns:p14="http://schemas.microsoft.com/office/powerpoint/2010/main" val="400676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Evangelists = Messengers</a:t>
            </a:r>
            <a:endParaRPr lang="en-US" dirty="0"/>
          </a:p>
        </p:txBody>
      </p:sp>
      <p:sp>
        <p:nvSpPr>
          <p:cNvPr id="3" name="Content Placeholder 2"/>
          <p:cNvSpPr>
            <a:spLocks noGrp="1"/>
          </p:cNvSpPr>
          <p:nvPr>
            <p:ph idx="1"/>
          </p:nvPr>
        </p:nvSpPr>
        <p:spPr>
          <a:xfrm>
            <a:off x="304800" y="1295400"/>
            <a:ext cx="8534400" cy="5257800"/>
          </a:xfrm>
        </p:spPr>
        <p:txBody>
          <a:bodyPr>
            <a:normAutofit/>
          </a:bodyPr>
          <a:lstStyle/>
          <a:p>
            <a:r>
              <a:rPr lang="en-US" sz="2800" b="1" dirty="0">
                <a:solidFill>
                  <a:srgbClr val="FFFF00"/>
                </a:solidFill>
                <a:effectLst>
                  <a:outerShdw blurRad="38100" dist="38100" dir="2700000" algn="tl">
                    <a:srgbClr val="000000">
                      <a:alpha val="43137"/>
                    </a:srgbClr>
                  </a:outerShdw>
                </a:effectLst>
              </a:rPr>
              <a:t>Paul wrote to young evangelist Timothy</a:t>
            </a:r>
            <a:r>
              <a:rPr lang="en-US" sz="2800" dirty="0"/>
              <a:t>: “Hold fast the </a:t>
            </a:r>
            <a:r>
              <a:rPr lang="en-US" sz="2800" dirty="0">
                <a:solidFill>
                  <a:srgbClr val="FFFF00"/>
                </a:solidFill>
                <a:effectLst>
                  <a:outerShdw blurRad="38100" dist="38100" dir="2700000" algn="tl">
                    <a:srgbClr val="000000">
                      <a:alpha val="43137"/>
                    </a:srgbClr>
                  </a:outerShdw>
                </a:effectLst>
              </a:rPr>
              <a:t>pattern of sound </a:t>
            </a:r>
            <a:r>
              <a:rPr lang="en-US" sz="2800" dirty="0"/>
              <a:t>words which you have heard from me, in faith and love which are in Christ Jesus.” </a:t>
            </a:r>
            <a:r>
              <a:rPr lang="en-US" sz="2000" dirty="0">
                <a:latin typeface="Arial Narrow" panose="020B0606020202030204" pitchFamily="34" charset="0"/>
              </a:rPr>
              <a:t>(2 Tim. 1:7)</a:t>
            </a:r>
          </a:p>
          <a:p>
            <a:r>
              <a:rPr lang="en-US" sz="2800" dirty="0"/>
              <a:t>“And the </a:t>
            </a:r>
            <a:r>
              <a:rPr lang="en-US" sz="2800" dirty="0">
                <a:solidFill>
                  <a:srgbClr val="FFFF00"/>
                </a:solidFill>
                <a:effectLst>
                  <a:outerShdw blurRad="38100" dist="38100" dir="2700000" algn="tl">
                    <a:srgbClr val="000000">
                      <a:alpha val="43137"/>
                    </a:srgbClr>
                  </a:outerShdw>
                </a:effectLst>
              </a:rPr>
              <a:t>things that you have heard from me </a:t>
            </a:r>
            <a:r>
              <a:rPr lang="en-US" sz="2800" dirty="0"/>
              <a:t>among many witnesses, commit these to faithful men who will be able to teach others also.” (2 Tim. 2:2)</a:t>
            </a:r>
          </a:p>
          <a:p>
            <a:r>
              <a:rPr lang="en-US" sz="2800" dirty="0"/>
              <a:t>“Preach the </a:t>
            </a:r>
            <a:r>
              <a:rPr lang="en-US" sz="2800" dirty="0">
                <a:solidFill>
                  <a:srgbClr val="FFFF00"/>
                </a:solidFill>
                <a:effectLst>
                  <a:outerShdw blurRad="38100" dist="38100" dir="2700000" algn="tl">
                    <a:srgbClr val="000000">
                      <a:alpha val="43137"/>
                    </a:srgbClr>
                  </a:outerShdw>
                </a:effectLst>
              </a:rPr>
              <a:t>word</a:t>
            </a:r>
            <a:r>
              <a:rPr lang="en-US" sz="2800" dirty="0"/>
              <a:t>.” (2 Tim. 4:2)</a:t>
            </a:r>
          </a:p>
          <a:p>
            <a:r>
              <a:rPr lang="en-US" sz="2800" dirty="0"/>
              <a:t>10 times something like: “Speak </a:t>
            </a:r>
            <a:r>
              <a:rPr lang="en-US" sz="2800" b="1" dirty="0">
                <a:solidFill>
                  <a:srgbClr val="FFFF00"/>
                </a:solidFill>
                <a:effectLst>
                  <a:outerShdw blurRad="38100" dist="38100" dir="2700000" algn="tl">
                    <a:srgbClr val="000000">
                      <a:alpha val="43137"/>
                    </a:srgbClr>
                  </a:outerShdw>
                </a:effectLst>
              </a:rPr>
              <a:t>these things</a:t>
            </a:r>
            <a:r>
              <a:rPr lang="en-US" sz="2800" dirty="0"/>
              <a:t>, exhort, and teach with all authority.” (Titus 2:15)</a:t>
            </a:r>
          </a:p>
          <a:p>
            <a:r>
              <a:rPr lang="en-US" sz="2800" b="1" dirty="0">
                <a:solidFill>
                  <a:srgbClr val="FFFF00"/>
                </a:solidFill>
                <a:effectLst>
                  <a:outerShdw blurRad="38100" dist="38100" dir="2700000" algn="tl">
                    <a:srgbClr val="000000">
                      <a:alpha val="43137"/>
                    </a:srgbClr>
                  </a:outerShdw>
                </a:effectLst>
              </a:rPr>
              <a:t>Peter wrote: </a:t>
            </a:r>
            <a:r>
              <a:rPr lang="en-US" sz="2800" dirty="0"/>
              <a:t>“If anyone speaks, </a:t>
            </a:r>
            <a:r>
              <a:rPr lang="en-US" sz="2800" b="1" i="1" dirty="0">
                <a:solidFill>
                  <a:srgbClr val="FFFF00"/>
                </a:solidFill>
                <a:effectLst>
                  <a:outerShdw blurRad="38100" dist="38100" dir="2700000" algn="tl">
                    <a:srgbClr val="000000">
                      <a:alpha val="43137"/>
                    </a:srgbClr>
                  </a:outerShdw>
                </a:effectLst>
              </a:rPr>
              <a:t>let him speak</a:t>
            </a:r>
            <a:r>
              <a:rPr lang="en-US" sz="2800" b="1" dirty="0">
                <a:solidFill>
                  <a:srgbClr val="FFFF00"/>
                </a:solidFill>
                <a:effectLst>
                  <a:outerShdw blurRad="38100" dist="38100" dir="2700000" algn="tl">
                    <a:srgbClr val="000000">
                      <a:alpha val="43137"/>
                    </a:srgbClr>
                  </a:outerShdw>
                </a:effectLst>
              </a:rPr>
              <a:t> as the oracles of God.”</a:t>
            </a:r>
            <a:r>
              <a:rPr lang="en-US" sz="2800" dirty="0"/>
              <a:t> (1 Pet. 4:11)</a:t>
            </a:r>
          </a:p>
          <a:p>
            <a:endParaRPr lang="en-US" dirty="0"/>
          </a:p>
        </p:txBody>
      </p:sp>
    </p:spTree>
    <p:extLst>
      <p:ext uri="{BB962C8B-B14F-4D97-AF65-F5344CB8AC3E}">
        <p14:creationId xmlns:p14="http://schemas.microsoft.com/office/powerpoint/2010/main" val="1312808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FF00"/>
                </a:solidFill>
                <a:effectLst>
                  <a:outerShdw blurRad="38100" dist="38100" dir="2700000" algn="tl">
                    <a:srgbClr val="000000">
                      <a:alpha val="43137"/>
                    </a:srgbClr>
                  </a:outerShdw>
                </a:effectLst>
              </a:rPr>
              <a:t>Shepherds and Teachers = Local servants to execute will of the King</a:t>
            </a:r>
          </a:p>
        </p:txBody>
      </p:sp>
      <p:sp>
        <p:nvSpPr>
          <p:cNvPr id="3" name="Content Placeholder 2"/>
          <p:cNvSpPr>
            <a:spLocks noGrp="1"/>
          </p:cNvSpPr>
          <p:nvPr>
            <p:ph idx="1"/>
          </p:nvPr>
        </p:nvSpPr>
        <p:spPr>
          <a:xfrm>
            <a:off x="304800" y="1600200"/>
            <a:ext cx="8686800" cy="5029200"/>
          </a:xfrm>
        </p:spPr>
        <p:txBody>
          <a:bodyPr>
            <a:normAutofit lnSpcReduction="10000"/>
          </a:bodyPr>
          <a:lstStyle/>
          <a:p>
            <a:r>
              <a:rPr lang="en-US" dirty="0"/>
              <a:t>Made overseers by the Holy Spirit (Acts 20:28)</a:t>
            </a:r>
          </a:p>
          <a:p>
            <a:r>
              <a:rPr lang="en-US" dirty="0"/>
              <a:t>They have no legislative authority (Titus 1:9)</a:t>
            </a:r>
          </a:p>
          <a:p>
            <a:r>
              <a:rPr lang="en-US" dirty="0"/>
              <a:t>Some would speak “perverse things” </a:t>
            </a:r>
            <a:r>
              <a:rPr lang="en-US" sz="2800" dirty="0">
                <a:latin typeface="Arial Narrow" panose="020B0606020202030204" pitchFamily="34" charset="0"/>
              </a:rPr>
              <a:t>(Acts 20:30)</a:t>
            </a:r>
          </a:p>
          <a:p>
            <a:r>
              <a:rPr lang="en-US" dirty="0"/>
              <a:t>Speaking anything different from the revealed gospel places them under curse (Gal. 1:8-9).</a:t>
            </a:r>
          </a:p>
          <a:p>
            <a:r>
              <a:rPr lang="en-US" dirty="0"/>
              <a:t>They must give account (Hebrews 13:7)</a:t>
            </a:r>
          </a:p>
          <a:p>
            <a:r>
              <a:rPr lang="en-US" dirty="0"/>
              <a:t>Citizens must respect their leadership </a:t>
            </a:r>
            <a:r>
              <a:rPr lang="en-US" sz="2800" dirty="0">
                <a:latin typeface="Arial Narrow" panose="020B0606020202030204" pitchFamily="34" charset="0"/>
              </a:rPr>
              <a:t>(Heb. 13:17)</a:t>
            </a:r>
          </a:p>
          <a:p>
            <a:r>
              <a:rPr lang="en-US" dirty="0"/>
              <a:t>They are responsible for edification</a:t>
            </a:r>
            <a:r>
              <a:rPr lang="en-US" dirty="0">
                <a:latin typeface="Arial Narrow" panose="020B0606020202030204" pitchFamily="34" charset="0"/>
              </a:rPr>
              <a:t> </a:t>
            </a:r>
            <a:r>
              <a:rPr lang="en-US" sz="2800" dirty="0">
                <a:latin typeface="Arial Narrow" panose="020B0606020202030204" pitchFamily="34" charset="0"/>
              </a:rPr>
              <a:t>(Eph. 4:12-16)</a:t>
            </a:r>
          </a:p>
          <a:p>
            <a:r>
              <a:rPr lang="en-US" dirty="0"/>
              <a:t>Rebellion is serious (Jude 11)</a:t>
            </a:r>
          </a:p>
        </p:txBody>
      </p:sp>
    </p:spTree>
    <p:extLst>
      <p:ext uri="{BB962C8B-B14F-4D97-AF65-F5344CB8AC3E}">
        <p14:creationId xmlns:p14="http://schemas.microsoft.com/office/powerpoint/2010/main" val="35028389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rgbClr val="969696"/>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rgbClr val="969696"/>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 a Democracy Laws Change as the Thinking of the People Changes.</a:t>
            </a:r>
          </a:p>
        </p:txBody>
      </p:sp>
      <p:sp>
        <p:nvSpPr>
          <p:cNvPr id="3" name="Content Placeholder 2"/>
          <p:cNvSpPr>
            <a:spLocks noGrp="1"/>
          </p:cNvSpPr>
          <p:nvPr>
            <p:ph idx="1"/>
          </p:nvPr>
        </p:nvSpPr>
        <p:spPr>
          <a:xfrm>
            <a:off x="2895600" y="2800529"/>
            <a:ext cx="8229600" cy="4525963"/>
          </a:xfrm>
        </p:spPr>
        <p:txBody>
          <a:bodyPr>
            <a:normAutofit/>
          </a:bodyPr>
          <a:lstStyle/>
          <a:p>
            <a:r>
              <a:rPr lang="en-US" sz="2800" dirty="0"/>
              <a:t>Role of Government</a:t>
            </a:r>
          </a:p>
          <a:p>
            <a:r>
              <a:rPr lang="en-US" sz="2800" dirty="0"/>
              <a:t>Alcohol Sales</a:t>
            </a:r>
          </a:p>
          <a:p>
            <a:r>
              <a:rPr lang="en-US" sz="2800" dirty="0"/>
              <a:t>Gambling</a:t>
            </a:r>
          </a:p>
          <a:p>
            <a:r>
              <a:rPr lang="en-US" sz="2800" dirty="0"/>
              <a:t>Abortion</a:t>
            </a:r>
          </a:p>
          <a:p>
            <a:r>
              <a:rPr lang="en-US" sz="2800" dirty="0"/>
              <a:t>Homosexuality</a:t>
            </a:r>
          </a:p>
          <a:p>
            <a:r>
              <a:rPr lang="en-US" sz="2800" dirty="0"/>
              <a:t>Divorce</a:t>
            </a:r>
          </a:p>
          <a:p>
            <a:r>
              <a:rPr lang="en-US" sz="2800" dirty="0"/>
              <a:t>Marijuana </a:t>
            </a:r>
            <a:r>
              <a:rPr lang="en-US" sz="2800" i="1" dirty="0"/>
              <a:t>et. al.</a:t>
            </a:r>
            <a:endParaRPr lang="en-US" sz="2800" dirty="0"/>
          </a:p>
        </p:txBody>
      </p:sp>
      <p:sp>
        <p:nvSpPr>
          <p:cNvPr id="4" name="TextBox 3"/>
          <p:cNvSpPr txBox="1"/>
          <p:nvPr/>
        </p:nvSpPr>
        <p:spPr>
          <a:xfrm>
            <a:off x="457200" y="1524000"/>
            <a:ext cx="7315200" cy="1200329"/>
          </a:xfrm>
          <a:prstGeom prst="rect">
            <a:avLst/>
          </a:prstGeom>
          <a:noFill/>
        </p:spPr>
        <p:txBody>
          <a:bodyPr wrap="square" rtlCol="0">
            <a:spAutoFit/>
          </a:bodyPr>
          <a:lstStyle/>
          <a:p>
            <a:r>
              <a:rPr lang="en-US" sz="3600" b="1" dirty="0"/>
              <a:t>In my lifetime I have seen changes in laws governing:</a:t>
            </a:r>
          </a:p>
        </p:txBody>
      </p:sp>
    </p:spTree>
    <p:extLst>
      <p:ext uri="{BB962C8B-B14F-4D97-AF65-F5344CB8AC3E}">
        <p14:creationId xmlns:p14="http://schemas.microsoft.com/office/powerpoint/2010/main" val="305712364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772400" cy="1470025"/>
          </a:xfrm>
        </p:spPr>
        <p:txBody>
          <a:bodyPr/>
          <a:lstStyle/>
          <a:p>
            <a:r>
              <a:rPr lang="en-US" dirty="0"/>
              <a:t>Even Ahasuerus had a Problem.</a:t>
            </a:r>
          </a:p>
        </p:txBody>
      </p:sp>
      <p:sp>
        <p:nvSpPr>
          <p:cNvPr id="6" name="Title 3"/>
          <p:cNvSpPr txBox="1">
            <a:spLocks/>
          </p:cNvSpPr>
          <p:nvPr/>
        </p:nvSpPr>
        <p:spPr>
          <a:xfrm>
            <a:off x="685800" y="173037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Esther Changed his Mind.</a:t>
            </a:r>
          </a:p>
        </p:txBody>
      </p:sp>
      <p:sp>
        <p:nvSpPr>
          <p:cNvPr id="7" name="Title 3"/>
          <p:cNvSpPr txBox="1">
            <a:spLocks/>
          </p:cNvSpPr>
          <p:nvPr/>
        </p:nvSpPr>
        <p:spPr>
          <a:xfrm>
            <a:off x="685800" y="333057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He had to go through the whole process again.</a:t>
            </a:r>
          </a:p>
        </p:txBody>
      </p:sp>
      <p:sp>
        <p:nvSpPr>
          <p:cNvPr id="10" name="Right Arrow 9"/>
          <p:cNvSpPr/>
          <p:nvPr/>
        </p:nvSpPr>
        <p:spPr>
          <a:xfrm>
            <a:off x="2209800" y="5176391"/>
            <a:ext cx="820003" cy="386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a:off x="5410200" y="5137666"/>
            <a:ext cx="762000" cy="424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62000" y="5029200"/>
            <a:ext cx="1371600" cy="584775"/>
          </a:xfrm>
          <a:prstGeom prst="rect">
            <a:avLst/>
          </a:prstGeom>
          <a:noFill/>
        </p:spPr>
        <p:txBody>
          <a:bodyPr wrap="square" rtlCol="0">
            <a:spAutoFit/>
          </a:bodyPr>
          <a:lstStyle/>
          <a:p>
            <a:r>
              <a:rPr lang="en-US" sz="3200" dirty="0"/>
              <a:t>scribes</a:t>
            </a:r>
            <a:endParaRPr lang="en-US" dirty="0"/>
          </a:p>
        </p:txBody>
      </p:sp>
      <p:sp>
        <p:nvSpPr>
          <p:cNvPr id="8" name="TextBox 7"/>
          <p:cNvSpPr txBox="1"/>
          <p:nvPr/>
        </p:nvSpPr>
        <p:spPr>
          <a:xfrm>
            <a:off x="3124199" y="5029200"/>
            <a:ext cx="2133602" cy="584775"/>
          </a:xfrm>
          <a:prstGeom prst="rect">
            <a:avLst/>
          </a:prstGeom>
          <a:noFill/>
        </p:spPr>
        <p:txBody>
          <a:bodyPr wrap="square" rtlCol="0">
            <a:spAutoFit/>
          </a:bodyPr>
          <a:lstStyle/>
          <a:p>
            <a:r>
              <a:rPr lang="en-US" sz="3200" dirty="0"/>
              <a:t>messengers</a:t>
            </a:r>
          </a:p>
        </p:txBody>
      </p:sp>
      <p:sp>
        <p:nvSpPr>
          <p:cNvPr id="9" name="TextBox 8"/>
          <p:cNvSpPr txBox="1"/>
          <p:nvPr/>
        </p:nvSpPr>
        <p:spPr>
          <a:xfrm>
            <a:off x="6248400" y="5029200"/>
            <a:ext cx="2590800" cy="584775"/>
          </a:xfrm>
          <a:prstGeom prst="rect">
            <a:avLst/>
          </a:prstGeom>
          <a:noFill/>
        </p:spPr>
        <p:txBody>
          <a:bodyPr wrap="square" rtlCol="0">
            <a:spAutoFit/>
          </a:bodyPr>
          <a:lstStyle/>
          <a:p>
            <a:r>
              <a:rPr lang="en-US" sz="3200" dirty="0"/>
              <a:t>Local officials</a:t>
            </a:r>
          </a:p>
        </p:txBody>
      </p:sp>
    </p:spTree>
    <p:extLst>
      <p:ext uri="{BB962C8B-B14F-4D97-AF65-F5344CB8AC3E}">
        <p14:creationId xmlns:p14="http://schemas.microsoft.com/office/powerpoint/2010/main" val="5736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par>
                          <p:cTn id="19" fill="hold">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0" grpId="0" animBg="1"/>
      <p:bldP spid="13" grpId="0" animBg="1"/>
      <p:bldP spid="14"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0"/>
            <a:ext cx="7772400" cy="1470025"/>
          </a:xfrm>
        </p:spPr>
        <p:txBody>
          <a:bodyPr>
            <a:noAutofit/>
          </a:bodyPr>
          <a:lstStyle/>
          <a:p>
            <a:r>
              <a:rPr lang="en-US" sz="5400" b="1" dirty="0"/>
              <a:t>3. Jesus is An Unchanging King</a:t>
            </a:r>
          </a:p>
        </p:txBody>
      </p:sp>
      <p:sp>
        <p:nvSpPr>
          <p:cNvPr id="5" name="Subtitle 4"/>
          <p:cNvSpPr>
            <a:spLocks noGrp="1"/>
          </p:cNvSpPr>
          <p:nvPr>
            <p:ph type="subTitle" idx="1"/>
          </p:nvPr>
        </p:nvSpPr>
        <p:spPr>
          <a:xfrm>
            <a:off x="1371600" y="3733800"/>
            <a:ext cx="6400800" cy="1752600"/>
          </a:xfrm>
        </p:spPr>
        <p:txBody>
          <a:bodyPr>
            <a:normAutofit/>
          </a:bodyPr>
          <a:lstStyle/>
          <a:p>
            <a:r>
              <a:rPr lang="en-US" sz="3600" b="1" dirty="0"/>
              <a:t>Jesus Christ </a:t>
            </a:r>
            <a:r>
              <a:rPr lang="en-US" sz="3600" b="1" i="1" dirty="0"/>
              <a:t>is</a:t>
            </a:r>
            <a:r>
              <a:rPr lang="en-US" sz="3600" b="1" dirty="0"/>
              <a:t> the same yesterday, today, and forever. </a:t>
            </a:r>
            <a:r>
              <a:rPr lang="en-US" sz="3600" dirty="0"/>
              <a:t>(Hebrews 13:8) </a:t>
            </a:r>
          </a:p>
        </p:txBody>
      </p:sp>
    </p:spTree>
    <p:extLst>
      <p:ext uri="{BB962C8B-B14F-4D97-AF65-F5344CB8AC3E}">
        <p14:creationId xmlns:p14="http://schemas.microsoft.com/office/powerpoint/2010/main" val="317140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457200" y="1752600"/>
            <a:ext cx="8229600" cy="1470025"/>
          </a:xfrm>
        </p:spPr>
        <p:txBody>
          <a:bodyPr>
            <a:normAutofit fontScale="90000"/>
          </a:bodyPr>
          <a:lstStyle/>
          <a:p>
            <a:r>
              <a:rPr lang="en-US" sz="4900" b="1" dirty="0"/>
              <a:t>The Laws of Christ’s Kingdom                   </a:t>
            </a:r>
            <a:r>
              <a:rPr lang="en-US" sz="6700" b="1" dirty="0">
                <a:solidFill>
                  <a:srgbClr val="FFFF00"/>
                </a:solidFill>
                <a:effectLst>
                  <a:outerShdw blurRad="38100" dist="38100" dir="2700000" algn="tl">
                    <a:srgbClr val="000000">
                      <a:alpha val="43137"/>
                    </a:srgbClr>
                  </a:outerShdw>
                </a:effectLst>
              </a:rPr>
              <a:t>Do Not                                                      </a:t>
            </a:r>
            <a:r>
              <a:rPr lang="en-US" sz="4900" b="1" dirty="0"/>
              <a:t>Change with Changing Cultur</a:t>
            </a:r>
            <a:r>
              <a:rPr lang="en-US" sz="4900" dirty="0"/>
              <a:t>e</a:t>
            </a:r>
            <a:r>
              <a:rPr lang="en-US" dirty="0"/>
              <a:t>.</a:t>
            </a:r>
          </a:p>
        </p:txBody>
      </p:sp>
      <p:sp>
        <p:nvSpPr>
          <p:cNvPr id="11" name="Subtitle 10"/>
          <p:cNvSpPr>
            <a:spLocks noGrp="1"/>
          </p:cNvSpPr>
          <p:nvPr>
            <p:ph type="subTitle" idx="1"/>
          </p:nvPr>
        </p:nvSpPr>
        <p:spPr/>
        <p:txBody>
          <a:bodyPr>
            <a:noAutofit/>
          </a:bodyPr>
          <a:lstStyle/>
          <a:p>
            <a:r>
              <a:rPr lang="en-US" sz="3600" dirty="0"/>
              <a:t>He has made no provision for a Legislature or Human Representative to Make Laws for His Kingdom </a:t>
            </a:r>
          </a:p>
        </p:txBody>
      </p:sp>
    </p:spTree>
    <p:extLst>
      <p:ext uri="{BB962C8B-B14F-4D97-AF65-F5344CB8AC3E}">
        <p14:creationId xmlns:p14="http://schemas.microsoft.com/office/powerpoint/2010/main" val="350810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Acts 1:6-9</a:t>
            </a:r>
          </a:p>
        </p:txBody>
      </p:sp>
      <p:sp>
        <p:nvSpPr>
          <p:cNvPr id="4" name="Title 2"/>
          <p:cNvSpPr txBox="1">
            <a:spLocks/>
          </p:cNvSpPr>
          <p:nvPr/>
        </p:nvSpPr>
        <p:spPr>
          <a:xfrm>
            <a:off x="533400" y="1295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Psalm 24:7-10</a:t>
            </a:r>
          </a:p>
        </p:txBody>
      </p:sp>
      <p:sp>
        <p:nvSpPr>
          <p:cNvPr id="5" name="Title 2"/>
          <p:cNvSpPr txBox="1">
            <a:spLocks/>
          </p:cNvSpPr>
          <p:nvPr/>
        </p:nvSpPr>
        <p:spPr>
          <a:xfrm>
            <a:off x="533400" y="2362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Daniel 7:13-14</a:t>
            </a:r>
          </a:p>
        </p:txBody>
      </p:sp>
      <p:sp>
        <p:nvSpPr>
          <p:cNvPr id="6" name="Title 2"/>
          <p:cNvSpPr txBox="1">
            <a:spLocks/>
          </p:cNvSpPr>
          <p:nvPr/>
        </p:nvSpPr>
        <p:spPr>
          <a:xfrm>
            <a:off x="533400" y="3505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Hebrews 1:1-4</a:t>
            </a:r>
          </a:p>
        </p:txBody>
      </p:sp>
      <p:sp>
        <p:nvSpPr>
          <p:cNvPr id="7" name="Title 2"/>
          <p:cNvSpPr txBox="1">
            <a:spLocks/>
          </p:cNvSpPr>
          <p:nvPr/>
        </p:nvSpPr>
        <p:spPr>
          <a:xfrm>
            <a:off x="533400" y="4724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dirty="0"/>
          </a:p>
        </p:txBody>
      </p:sp>
      <p:sp>
        <p:nvSpPr>
          <p:cNvPr id="8" name="Title 2"/>
          <p:cNvSpPr txBox="1">
            <a:spLocks/>
          </p:cNvSpPr>
          <p:nvPr/>
        </p:nvSpPr>
        <p:spPr>
          <a:xfrm>
            <a:off x="552450" y="4648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1 Corinthians 15:22-26</a:t>
            </a:r>
          </a:p>
        </p:txBody>
      </p:sp>
    </p:spTree>
    <p:extLst>
      <p:ext uri="{BB962C8B-B14F-4D97-AF65-F5344CB8AC3E}">
        <p14:creationId xmlns:p14="http://schemas.microsoft.com/office/powerpoint/2010/main" val="140556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143000"/>
          </a:xfrm>
        </p:spPr>
        <p:txBody>
          <a:bodyPr>
            <a:noAutofit/>
          </a:bodyPr>
          <a:lstStyle/>
          <a:p>
            <a:r>
              <a:rPr lang="en-US" b="1" dirty="0"/>
              <a:t>Laws of Christ’s Kingdom do not change because </a:t>
            </a:r>
            <a:r>
              <a:rPr lang="en-US" b="1" dirty="0">
                <a:solidFill>
                  <a:srgbClr val="FFFF00"/>
                </a:solidFill>
                <a:effectLst>
                  <a:outerShdw blurRad="38100" dist="38100" dir="2700000" algn="tl">
                    <a:srgbClr val="000000">
                      <a:alpha val="43137"/>
                    </a:srgbClr>
                  </a:outerShdw>
                </a:effectLst>
              </a:rPr>
              <a:t>He</a:t>
            </a:r>
            <a:r>
              <a:rPr lang="en-US" b="1" dirty="0"/>
              <a:t> does not change. </a:t>
            </a:r>
          </a:p>
        </p:txBody>
      </p:sp>
      <p:sp>
        <p:nvSpPr>
          <p:cNvPr id="3" name="Content Placeholder 2"/>
          <p:cNvSpPr>
            <a:spLocks noGrp="1"/>
          </p:cNvSpPr>
          <p:nvPr>
            <p:ph idx="1"/>
          </p:nvPr>
        </p:nvSpPr>
        <p:spPr>
          <a:xfrm>
            <a:off x="457200" y="1905000"/>
            <a:ext cx="8229600" cy="4525963"/>
          </a:xfrm>
        </p:spPr>
        <p:txBody>
          <a:bodyPr>
            <a:normAutofit fontScale="92500"/>
          </a:bodyPr>
          <a:lstStyle/>
          <a:p>
            <a:r>
              <a:rPr lang="en-US" dirty="0"/>
              <a:t>“…contend earnestly for the faith which was </a:t>
            </a:r>
            <a:r>
              <a:rPr lang="en-US" b="1" dirty="0">
                <a:solidFill>
                  <a:srgbClr val="FFFF00"/>
                </a:solidFill>
                <a:effectLst>
                  <a:outerShdw blurRad="38100" dist="38100" dir="2700000" algn="tl">
                    <a:srgbClr val="000000">
                      <a:alpha val="43137"/>
                    </a:srgbClr>
                  </a:outerShdw>
                </a:effectLst>
              </a:rPr>
              <a:t>once for all </a:t>
            </a:r>
            <a:r>
              <a:rPr lang="en-US" dirty="0"/>
              <a:t>delivered to the saints. </a:t>
            </a:r>
          </a:p>
          <a:p>
            <a:r>
              <a:rPr lang="en-US" baseline="30000" dirty="0"/>
              <a:t>“</a:t>
            </a:r>
            <a:r>
              <a:rPr lang="en-US" dirty="0"/>
              <a:t>I warn everyone who hears the words of the prophecy of this book: if anyone adds to them, God will add to him the plagues described in this book, </a:t>
            </a:r>
            <a:r>
              <a:rPr lang="en-US" baseline="30000" dirty="0"/>
              <a:t>19 </a:t>
            </a:r>
            <a:r>
              <a:rPr lang="en-US" dirty="0"/>
              <a:t>and if anyone takes away from the words of the book of this prophecy, God will take away his share in the tree of life and in the holy city, which are described in this book.” (Rev. 22:18-19)</a:t>
            </a:r>
            <a:endParaRPr lang="en-US" b="1" u="sng" dirty="0">
              <a:solidFill>
                <a:srgbClr val="FFFF00"/>
              </a:solidFill>
              <a:effectLst>
                <a:outerShdw blurRad="38100" dist="38100" dir="2700000" algn="tl">
                  <a:srgbClr val="000000">
                    <a:alpha val="43137"/>
                  </a:srgbClr>
                </a:outerShdw>
              </a:effectLst>
            </a:endParaRPr>
          </a:p>
          <a:p>
            <a:endParaRPr lang="en-US" b="1" dirty="0"/>
          </a:p>
          <a:p>
            <a:endParaRPr lang="en-US" dirty="0"/>
          </a:p>
        </p:txBody>
      </p:sp>
      <p:cxnSp>
        <p:nvCxnSpPr>
          <p:cNvPr id="4" name="Straight Connector 3"/>
          <p:cNvCxnSpPr/>
          <p:nvPr/>
        </p:nvCxnSpPr>
        <p:spPr>
          <a:xfrm>
            <a:off x="4399128" y="3886200"/>
            <a:ext cx="360187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787555" y="4800600"/>
            <a:ext cx="574684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53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19200"/>
            <a:ext cx="7772400" cy="1470025"/>
          </a:xfrm>
        </p:spPr>
        <p:txBody>
          <a:bodyPr>
            <a:normAutofit/>
          </a:bodyPr>
          <a:lstStyle/>
          <a:p>
            <a:r>
              <a:rPr lang="en-US" b="1" dirty="0"/>
              <a:t>Are Spiritual Laws made 2,000 Years ago still Relevant?</a:t>
            </a:r>
          </a:p>
        </p:txBody>
      </p:sp>
      <p:sp>
        <p:nvSpPr>
          <p:cNvPr id="5" name="Subtitle 4"/>
          <p:cNvSpPr>
            <a:spLocks noGrp="1"/>
          </p:cNvSpPr>
          <p:nvPr>
            <p:ph type="subTitle" idx="1"/>
          </p:nvPr>
        </p:nvSpPr>
        <p:spPr>
          <a:xfrm>
            <a:off x="990600" y="3352800"/>
            <a:ext cx="7010400" cy="1752600"/>
          </a:xfrm>
        </p:spPr>
        <p:txBody>
          <a:bodyPr>
            <a:noAutofit/>
          </a:bodyPr>
          <a:lstStyle/>
          <a:p>
            <a:r>
              <a:rPr lang="en-US" sz="4000" dirty="0"/>
              <a:t>Are the Laws of Nature still Relevant after </a:t>
            </a:r>
            <a:r>
              <a:rPr lang="en-US" sz="4000" u="sng" dirty="0"/>
              <a:t>More</a:t>
            </a:r>
            <a:r>
              <a:rPr lang="en-US" sz="4000" dirty="0"/>
              <a:t> Thousands Of Years?</a:t>
            </a:r>
          </a:p>
        </p:txBody>
      </p:sp>
    </p:spTree>
    <p:extLst>
      <p:ext uri="{BB962C8B-B14F-4D97-AF65-F5344CB8AC3E}">
        <p14:creationId xmlns:p14="http://schemas.microsoft.com/office/powerpoint/2010/main" val="372261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457200"/>
            <a:ext cx="8686800" cy="990600"/>
          </a:xfrm>
        </p:spPr>
        <p:txBody>
          <a:bodyPr>
            <a:normAutofit fontScale="90000"/>
          </a:bodyPr>
          <a:lstStyle/>
          <a:p>
            <a:pPr algn="ctr"/>
            <a:r>
              <a:rPr lang="en-US" b="1" dirty="0"/>
              <a:t>They were made by the same lawmaker.</a:t>
            </a:r>
          </a:p>
        </p:txBody>
      </p:sp>
      <p:sp>
        <p:nvSpPr>
          <p:cNvPr id="6" name="Text Placeholder 5"/>
          <p:cNvSpPr>
            <a:spLocks noGrp="1"/>
          </p:cNvSpPr>
          <p:nvPr>
            <p:ph type="body" idx="1"/>
          </p:nvPr>
        </p:nvSpPr>
        <p:spPr>
          <a:xfrm>
            <a:off x="868680" y="1371600"/>
            <a:ext cx="3931920" cy="639762"/>
          </a:xfrm>
        </p:spPr>
        <p:txBody>
          <a:bodyPr>
            <a:normAutofit/>
          </a:bodyPr>
          <a:lstStyle/>
          <a:p>
            <a:r>
              <a:rPr lang="en-US" sz="3200" b="1" dirty="0"/>
              <a:t>Wisdom Evident</a:t>
            </a:r>
          </a:p>
        </p:txBody>
      </p:sp>
      <p:sp>
        <p:nvSpPr>
          <p:cNvPr id="7" name="Content Placeholder 6"/>
          <p:cNvSpPr>
            <a:spLocks noGrp="1"/>
          </p:cNvSpPr>
          <p:nvPr>
            <p:ph sz="half" idx="2"/>
          </p:nvPr>
        </p:nvSpPr>
        <p:spPr>
          <a:xfrm>
            <a:off x="323850" y="2057400"/>
            <a:ext cx="4495800" cy="3951288"/>
          </a:xfrm>
        </p:spPr>
        <p:txBody>
          <a:bodyPr>
            <a:noAutofit/>
          </a:bodyPr>
          <a:lstStyle/>
          <a:p>
            <a:r>
              <a:rPr lang="en-US" sz="2800" dirty="0"/>
              <a:t>“All things were made through Him, and without Him nothing was made that was made” </a:t>
            </a:r>
            <a:r>
              <a:rPr lang="en-US" sz="2800" dirty="0">
                <a:latin typeface="Arial Narrow" pitchFamily="34" charset="0"/>
              </a:rPr>
              <a:t>(John 1:3).</a:t>
            </a:r>
          </a:p>
          <a:p>
            <a:r>
              <a:rPr lang="en-US" sz="2800" dirty="0"/>
              <a:t>“Who being the brightness of His glory and the express image of His person, and upholding all things by the word of His power…” </a:t>
            </a:r>
            <a:r>
              <a:rPr lang="en-US" sz="2800" dirty="0">
                <a:latin typeface="Arial Narrow" pitchFamily="34" charset="0"/>
              </a:rPr>
              <a:t>(Heb. 1:3)</a:t>
            </a:r>
          </a:p>
          <a:p>
            <a:endParaRPr lang="en-US" sz="2800" dirty="0"/>
          </a:p>
        </p:txBody>
      </p:sp>
      <p:sp>
        <p:nvSpPr>
          <p:cNvPr id="8" name="Text Placeholder 7"/>
          <p:cNvSpPr>
            <a:spLocks noGrp="1"/>
          </p:cNvSpPr>
          <p:nvPr>
            <p:ph type="body" sz="quarter" idx="3"/>
          </p:nvPr>
        </p:nvSpPr>
        <p:spPr>
          <a:xfrm>
            <a:off x="5440680" y="1371600"/>
            <a:ext cx="4084320" cy="639762"/>
          </a:xfrm>
        </p:spPr>
        <p:txBody>
          <a:bodyPr>
            <a:noAutofit/>
          </a:bodyPr>
          <a:lstStyle/>
          <a:p>
            <a:r>
              <a:rPr lang="en-US" sz="3200" b="1" dirty="0"/>
              <a:t>Laws Unchanging </a:t>
            </a:r>
          </a:p>
        </p:txBody>
      </p:sp>
      <p:sp>
        <p:nvSpPr>
          <p:cNvPr id="9" name="Content Placeholder 8"/>
          <p:cNvSpPr>
            <a:spLocks noGrp="1"/>
          </p:cNvSpPr>
          <p:nvPr>
            <p:ph sz="quarter" idx="4"/>
          </p:nvPr>
        </p:nvSpPr>
        <p:spPr>
          <a:xfrm>
            <a:off x="5105400" y="2057400"/>
            <a:ext cx="3810000" cy="4572000"/>
          </a:xfrm>
        </p:spPr>
        <p:txBody>
          <a:bodyPr>
            <a:normAutofit lnSpcReduction="10000"/>
          </a:bodyPr>
          <a:lstStyle/>
          <a:p>
            <a:r>
              <a:rPr lang="en-US" sz="2800" dirty="0"/>
              <a:t>Space exploration possible because law of gravity unchanging.</a:t>
            </a:r>
          </a:p>
          <a:p>
            <a:r>
              <a:rPr lang="en-US" sz="2800" dirty="0"/>
              <a:t>Weights depend on it. </a:t>
            </a:r>
          </a:p>
          <a:p>
            <a:r>
              <a:rPr lang="en-US" sz="2800" dirty="0"/>
              <a:t>Man is helpless to change natural laws.</a:t>
            </a:r>
          </a:p>
          <a:p>
            <a:r>
              <a:rPr lang="en-US" sz="2800" dirty="0"/>
              <a:t>They do not need to be changed - perfect.</a:t>
            </a:r>
          </a:p>
          <a:p>
            <a:r>
              <a:rPr lang="en-US" sz="2800" dirty="0"/>
              <a:t>No mercy for violation of natural law</a:t>
            </a:r>
          </a:p>
        </p:txBody>
      </p:sp>
      <p:cxnSp>
        <p:nvCxnSpPr>
          <p:cNvPr id="10" name="Straight Connector 9"/>
          <p:cNvCxnSpPr/>
          <p:nvPr/>
        </p:nvCxnSpPr>
        <p:spPr>
          <a:xfrm>
            <a:off x="838200" y="2561230"/>
            <a:ext cx="3048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4118" y="5638800"/>
            <a:ext cx="347526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4118" y="6009565"/>
            <a:ext cx="347526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 y="2971800"/>
            <a:ext cx="173355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2000" y="6477000"/>
            <a:ext cx="94297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63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500"/>
                                        <p:tgtEl>
                                          <p:spTgt spid="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animEffect transition="in" filter="fade">
                                      <p:cBhvr>
                                        <p:cTn id="41" dur="500"/>
                                        <p:tgtEl>
                                          <p:spTgt spid="8">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0775"/>
            <a:ext cx="7772400" cy="1470025"/>
          </a:xfrm>
        </p:spPr>
        <p:txBody>
          <a:bodyPr>
            <a:normAutofit fontScale="90000"/>
          </a:bodyPr>
          <a:lstStyle/>
          <a:p>
            <a:r>
              <a:rPr lang="en-US" b="1" dirty="0"/>
              <a:t>If God could make Natural laws suitable for all ages, why not Spiritual Laws?</a:t>
            </a:r>
          </a:p>
        </p:txBody>
      </p:sp>
      <p:sp>
        <p:nvSpPr>
          <p:cNvPr id="8" name="Subtitle 7"/>
          <p:cNvSpPr>
            <a:spLocks noGrp="1"/>
          </p:cNvSpPr>
          <p:nvPr>
            <p:ph type="subTitle" idx="1"/>
          </p:nvPr>
        </p:nvSpPr>
        <p:spPr>
          <a:xfrm>
            <a:off x="838200" y="3124200"/>
            <a:ext cx="7543800" cy="1219200"/>
          </a:xfrm>
        </p:spPr>
        <p:txBody>
          <a:bodyPr>
            <a:noAutofit/>
          </a:bodyPr>
          <a:lstStyle/>
          <a:p>
            <a:r>
              <a:rPr lang="en-US" sz="3600" b="1" dirty="0">
                <a:solidFill>
                  <a:srgbClr val="FFFF00"/>
                </a:solidFill>
                <a:effectLst>
                  <a:outerShdw blurRad="38100" dist="38100" dir="2700000" algn="tl">
                    <a:srgbClr val="000000">
                      <a:alpha val="43137"/>
                    </a:srgbClr>
                  </a:outerShdw>
                </a:effectLst>
              </a:rPr>
              <a:t>The Need is not to Change God’s Laws to fit Man’s Limited Wisdom.</a:t>
            </a:r>
          </a:p>
        </p:txBody>
      </p:sp>
      <p:sp>
        <p:nvSpPr>
          <p:cNvPr id="9" name="TextBox 8"/>
          <p:cNvSpPr txBox="1"/>
          <p:nvPr/>
        </p:nvSpPr>
        <p:spPr>
          <a:xfrm>
            <a:off x="838200" y="4417874"/>
            <a:ext cx="7620000" cy="1754326"/>
          </a:xfrm>
          <a:prstGeom prst="rect">
            <a:avLst/>
          </a:prstGeom>
          <a:noFill/>
        </p:spPr>
        <p:txBody>
          <a:bodyPr wrap="square" rtlCol="0">
            <a:spAutoFit/>
          </a:bodyPr>
          <a:lstStyle/>
          <a:p>
            <a:pPr algn="ctr"/>
            <a:r>
              <a:rPr lang="en-US" sz="3600" b="1" dirty="0">
                <a:solidFill>
                  <a:srgbClr val="FFFF00"/>
                </a:solidFill>
                <a:effectLst>
                  <a:outerShdw blurRad="38100" dist="38100" dir="2700000" algn="tl">
                    <a:srgbClr val="000000">
                      <a:alpha val="43137"/>
                    </a:srgbClr>
                  </a:outerShdw>
                </a:effectLst>
              </a:rPr>
              <a:t>The Need is to                                                     Change MAN to fit God’s perfect LAWS.</a:t>
            </a:r>
          </a:p>
          <a:p>
            <a:pPr algn="ctr"/>
            <a:endParaRPr lang="en-US" sz="3600" dirty="0"/>
          </a:p>
        </p:txBody>
      </p:sp>
    </p:spTree>
    <p:extLst>
      <p:ext uri="{BB962C8B-B14F-4D97-AF65-F5344CB8AC3E}">
        <p14:creationId xmlns:p14="http://schemas.microsoft.com/office/powerpoint/2010/main" val="107494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dirty="0"/>
              <a:t>Becoming a Christian means complete submission to the rule of the King.</a:t>
            </a:r>
          </a:p>
        </p:txBody>
      </p:sp>
      <p:sp>
        <p:nvSpPr>
          <p:cNvPr id="6" name="Subtitle 5"/>
          <p:cNvSpPr>
            <a:spLocks noGrp="1"/>
          </p:cNvSpPr>
          <p:nvPr>
            <p:ph type="subTitle" idx="1"/>
          </p:nvPr>
        </p:nvSpPr>
        <p:spPr>
          <a:xfrm>
            <a:off x="1371600" y="4343400"/>
            <a:ext cx="6400800" cy="1752600"/>
          </a:xfrm>
        </p:spPr>
        <p:txBody>
          <a:bodyPr>
            <a:normAutofit/>
          </a:bodyPr>
          <a:lstStyle/>
          <a:p>
            <a:r>
              <a:rPr lang="en-US" sz="3600" i="1" dirty="0"/>
              <a:t>This is the meaning of         </a:t>
            </a:r>
            <a:r>
              <a:rPr lang="en-US" sz="3600" b="1" i="1" dirty="0">
                <a:solidFill>
                  <a:srgbClr val="FFFF00"/>
                </a:solidFill>
              </a:rPr>
              <a:t>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Corinthians 15:22-26</a:t>
            </a:r>
          </a:p>
        </p:txBody>
      </p:sp>
      <p:sp>
        <p:nvSpPr>
          <p:cNvPr id="5" name="TextBox 4"/>
          <p:cNvSpPr txBox="1"/>
          <p:nvPr/>
        </p:nvSpPr>
        <p:spPr>
          <a:xfrm>
            <a:off x="609600" y="1417638"/>
            <a:ext cx="8305800" cy="523220"/>
          </a:xfrm>
          <a:prstGeom prst="rect">
            <a:avLst/>
          </a:prstGeom>
          <a:noFill/>
        </p:spPr>
        <p:txBody>
          <a:bodyPr wrap="square" rtlCol="0">
            <a:spAutoFit/>
          </a:bodyPr>
          <a:lstStyle/>
          <a:p>
            <a:endParaRPr lang="en-US" sz="2800" dirty="0"/>
          </a:p>
        </p:txBody>
      </p:sp>
      <p:sp>
        <p:nvSpPr>
          <p:cNvPr id="2" name="TextBox 1"/>
          <p:cNvSpPr txBox="1"/>
          <p:nvPr/>
        </p:nvSpPr>
        <p:spPr>
          <a:xfrm>
            <a:off x="685800" y="1603872"/>
            <a:ext cx="8153400" cy="4524315"/>
          </a:xfrm>
          <a:prstGeom prst="rect">
            <a:avLst/>
          </a:prstGeom>
          <a:noFill/>
        </p:spPr>
        <p:txBody>
          <a:bodyPr wrap="square" rtlCol="0">
            <a:spAutoFit/>
          </a:bodyPr>
          <a:lstStyle/>
          <a:p>
            <a:r>
              <a:rPr lang="en-US" sz="3200" baseline="30000" dirty="0"/>
              <a:t>22 </a:t>
            </a:r>
            <a:r>
              <a:rPr lang="en-US" sz="3200" dirty="0"/>
              <a:t>For as in Adam all die, even so in Christ all shall be made alive. </a:t>
            </a:r>
            <a:r>
              <a:rPr lang="en-US" sz="3200" baseline="30000" dirty="0"/>
              <a:t>23 </a:t>
            </a:r>
            <a:r>
              <a:rPr lang="en-US" sz="3200" dirty="0"/>
              <a:t>But each one in his own order: Christ the </a:t>
            </a:r>
            <a:r>
              <a:rPr lang="en-US" sz="3200" dirty="0" err="1"/>
              <a:t>firstfruits</a:t>
            </a:r>
            <a:r>
              <a:rPr lang="en-US" sz="3200" dirty="0"/>
              <a:t>, afterward those </a:t>
            </a:r>
            <a:r>
              <a:rPr lang="en-US" sz="3200" i="1" dirty="0"/>
              <a:t>who are</a:t>
            </a:r>
            <a:r>
              <a:rPr lang="en-US" sz="3200" dirty="0"/>
              <a:t> Christ’s at His coming. </a:t>
            </a:r>
            <a:r>
              <a:rPr lang="en-US" sz="3200" baseline="30000" dirty="0"/>
              <a:t>24 </a:t>
            </a:r>
            <a:r>
              <a:rPr lang="en-US" sz="3200" dirty="0"/>
              <a:t>Then </a:t>
            </a:r>
            <a:r>
              <a:rPr lang="en-US" sz="3200" i="1" dirty="0"/>
              <a:t>comes</a:t>
            </a:r>
            <a:r>
              <a:rPr lang="en-US" sz="3200" dirty="0"/>
              <a:t> the end, when He delivers the kingdom to God the Father, when He puts an end to all rule and all authority and power. </a:t>
            </a:r>
            <a:r>
              <a:rPr lang="en-US" sz="3200" baseline="30000" dirty="0"/>
              <a:t>25 </a:t>
            </a:r>
            <a:r>
              <a:rPr lang="en-US" sz="3200" dirty="0"/>
              <a:t>For He must reign till He has put all enemies under His feet.                       The last enemy </a:t>
            </a:r>
            <a:r>
              <a:rPr lang="en-US" sz="3200" i="1" dirty="0"/>
              <a:t>that</a:t>
            </a:r>
            <a:r>
              <a:rPr lang="en-US" sz="3200" dirty="0"/>
              <a:t> will be destroyed </a:t>
            </a:r>
            <a:r>
              <a:rPr lang="en-US" sz="3200" i="1" dirty="0"/>
              <a:t>is</a:t>
            </a:r>
            <a:r>
              <a:rPr lang="en-US" sz="3200" dirty="0"/>
              <a:t> death. </a:t>
            </a:r>
          </a:p>
        </p:txBody>
      </p:sp>
      <p:cxnSp>
        <p:nvCxnSpPr>
          <p:cNvPr id="9" name="Straight Connector 8"/>
          <p:cNvCxnSpPr>
            <a:cxnSpLocks/>
          </p:cNvCxnSpPr>
          <p:nvPr/>
        </p:nvCxnSpPr>
        <p:spPr>
          <a:xfrm flipV="1">
            <a:off x="4702629" y="5029200"/>
            <a:ext cx="3962400" cy="2902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798286" y="5562600"/>
            <a:ext cx="5638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776515" y="6084648"/>
            <a:ext cx="7681685" cy="11352"/>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Those who were in the church were in the Kingdom </a:t>
            </a:r>
          </a:p>
        </p:txBody>
      </p:sp>
      <p:sp>
        <p:nvSpPr>
          <p:cNvPr id="4" name="Content Placeholder 3"/>
          <p:cNvSpPr>
            <a:spLocks noGrp="1"/>
          </p:cNvSpPr>
          <p:nvPr>
            <p:ph idx="1"/>
          </p:nvPr>
        </p:nvSpPr>
        <p:spPr>
          <a:xfrm>
            <a:off x="152400" y="1600200"/>
            <a:ext cx="8763000" cy="4525963"/>
          </a:xfrm>
        </p:spPr>
        <p:txBody>
          <a:bodyPr/>
          <a:lstStyle/>
          <a:p>
            <a:r>
              <a:rPr lang="en-US" b="1" i="1" dirty="0"/>
              <a:t>For He has rescued us from the domain of darkness, and </a:t>
            </a:r>
            <a:r>
              <a:rPr lang="en-US" b="1" i="1" dirty="0">
                <a:solidFill>
                  <a:srgbClr val="FFFF00"/>
                </a:solidFill>
              </a:rPr>
              <a:t>transferred us to the kingdom of His beloved Son</a:t>
            </a:r>
            <a:r>
              <a:rPr lang="en-US" b="1" i="1" dirty="0"/>
              <a:t>.”</a:t>
            </a:r>
            <a:r>
              <a:rPr lang="en-US" b="1" dirty="0"/>
              <a:t> (Colossians 1:13)</a:t>
            </a:r>
          </a:p>
          <a:p>
            <a:r>
              <a:rPr lang="en-US" b="1" dirty="0"/>
              <a:t>“He has </a:t>
            </a:r>
            <a:r>
              <a:rPr lang="en-US" b="1" dirty="0">
                <a:solidFill>
                  <a:srgbClr val="FFFF00"/>
                </a:solidFill>
              </a:rPr>
              <a:t>made us </a:t>
            </a:r>
            <a:r>
              <a:rPr lang="en-US" b="1" i="1" dirty="0">
                <a:solidFill>
                  <a:srgbClr val="FFFF00"/>
                </a:solidFill>
              </a:rPr>
              <a:t>to be</a:t>
            </a:r>
            <a:r>
              <a:rPr lang="en-US" b="1" dirty="0">
                <a:solidFill>
                  <a:srgbClr val="FFFF00"/>
                </a:solidFill>
              </a:rPr>
              <a:t> a kingdom</a:t>
            </a:r>
            <a:r>
              <a:rPr lang="en-US" b="1" dirty="0"/>
              <a:t>, priests to His God and Father—to Him </a:t>
            </a:r>
            <a:r>
              <a:rPr lang="en-US" b="1" i="1" dirty="0"/>
              <a:t>be</a:t>
            </a:r>
            <a:r>
              <a:rPr lang="en-US" b="1" dirty="0"/>
              <a:t> the glory and the dominion forever and ever. Amen. (Rev. 1:6 </a:t>
            </a:r>
            <a:r>
              <a:rPr lang="en-US" b="1" i="1" dirty="0"/>
              <a:t>NAS</a:t>
            </a:r>
            <a:r>
              <a:rPr lang="en-US" b="1" dirty="0"/>
              <a:t>)</a:t>
            </a:r>
          </a:p>
          <a:p>
            <a:r>
              <a:rPr lang="en-US" b="1" dirty="0"/>
              <a:t>“I, John, both your brother and </a:t>
            </a:r>
            <a:r>
              <a:rPr lang="en-US" b="1" dirty="0">
                <a:solidFill>
                  <a:srgbClr val="FFFF00"/>
                </a:solidFill>
              </a:rPr>
              <a:t>companion in the </a:t>
            </a:r>
            <a:r>
              <a:rPr lang="en-US" b="1" dirty="0"/>
              <a:t>tribulation and </a:t>
            </a:r>
            <a:r>
              <a:rPr lang="en-US" b="1" dirty="0">
                <a:solidFill>
                  <a:srgbClr val="FFFF00"/>
                </a:solidFill>
              </a:rPr>
              <a:t>kingdom</a:t>
            </a:r>
            <a:r>
              <a:rPr lang="en-US" b="1" dirty="0"/>
              <a:t>…” (Rev. 1:9)</a:t>
            </a:r>
          </a:p>
          <a:p>
            <a:endParaRPr lang="en-US" b="1" dirty="0"/>
          </a:p>
        </p:txBody>
      </p:sp>
      <p:sp>
        <p:nvSpPr>
          <p:cNvPr id="5" name="TextBox 4"/>
          <p:cNvSpPr txBox="1"/>
          <p:nvPr/>
        </p:nvSpPr>
        <p:spPr>
          <a:xfrm>
            <a:off x="152400" y="5867400"/>
            <a:ext cx="9220200" cy="707886"/>
          </a:xfrm>
          <a:prstGeom prst="rect">
            <a:avLst/>
          </a:prstGeom>
          <a:noFill/>
        </p:spPr>
        <p:txBody>
          <a:bodyPr wrap="square" rtlCol="0">
            <a:spAutoFit/>
          </a:bodyPr>
          <a:lstStyle/>
          <a:p>
            <a:r>
              <a:rPr lang="en-US" sz="4000" b="1" dirty="0">
                <a:solidFill>
                  <a:srgbClr val="FFFF00"/>
                </a:solidFill>
              </a:rPr>
              <a:t>God’s people are a kingdom- a Monarchy!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Does this Mean to You?</a:t>
            </a:r>
          </a:p>
        </p:txBody>
      </p:sp>
      <p:sp>
        <p:nvSpPr>
          <p:cNvPr id="3" name="Content Placeholder 2"/>
          <p:cNvSpPr>
            <a:spLocks noGrp="1"/>
          </p:cNvSpPr>
          <p:nvPr>
            <p:ph idx="1"/>
          </p:nvPr>
        </p:nvSpPr>
        <p:spPr>
          <a:xfrm>
            <a:off x="304800" y="1600200"/>
            <a:ext cx="8382000" cy="4525963"/>
          </a:xfrm>
        </p:spPr>
        <p:txBody>
          <a:bodyPr>
            <a:normAutofit/>
          </a:bodyPr>
          <a:lstStyle/>
          <a:p>
            <a:r>
              <a:rPr lang="en-US" b="1"/>
              <a:t>The only </a:t>
            </a:r>
            <a:r>
              <a:rPr lang="en-US" b="1" dirty="0"/>
              <a:t>“monarchy” most know is England’s.</a:t>
            </a:r>
          </a:p>
          <a:p>
            <a:pPr lvl="1"/>
            <a:r>
              <a:rPr lang="en-US" dirty="0"/>
              <a:t>The English have a king or queen.</a:t>
            </a:r>
          </a:p>
          <a:p>
            <a:pPr lvl="1"/>
            <a:r>
              <a:rPr lang="en-US" dirty="0"/>
              <a:t>They have a parliament elected by the people.</a:t>
            </a:r>
          </a:p>
          <a:p>
            <a:pPr lvl="1"/>
            <a:r>
              <a:rPr lang="en-US" dirty="0"/>
              <a:t>It is a “Constitutional Monarchy”  </a:t>
            </a:r>
          </a:p>
          <a:p>
            <a:pPr lvl="1"/>
            <a:r>
              <a:rPr lang="en-US" dirty="0"/>
              <a:t>The king or queen is just a figure-head.</a:t>
            </a:r>
          </a:p>
          <a:p>
            <a:r>
              <a:rPr lang="en-US" b="1" dirty="0"/>
              <a:t>Jesus is not a figure-head!</a:t>
            </a:r>
          </a:p>
          <a:p>
            <a:pPr lvl="1"/>
            <a:r>
              <a:rPr lang="en-US" dirty="0"/>
              <a:t>He is a true Monarch</a:t>
            </a:r>
          </a:p>
          <a:p>
            <a:pPr lvl="1"/>
            <a:r>
              <a:rPr lang="en-US" dirty="0"/>
              <a:t>A Monarchy and a Democracy are opposites. </a:t>
            </a:r>
          </a:p>
        </p:txBody>
      </p:sp>
    </p:spTree>
    <p:extLst>
      <p:ext uri="{BB962C8B-B14F-4D97-AF65-F5344CB8AC3E}">
        <p14:creationId xmlns:p14="http://schemas.microsoft.com/office/powerpoint/2010/main" val="403776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B2B2B2"/>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B2B2B2"/>
                                      </p:to>
                                    </p:animClr>
                                  </p:sub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B2B2B2"/>
                                      </p:to>
                                    </p:animClr>
                                  </p:sub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1447800" y="1676401"/>
            <a:ext cx="1752600" cy="369332"/>
          </a:xfrm>
          <a:prstGeom prst="rect">
            <a:avLst/>
          </a:prstGeom>
          <a:noFill/>
          <a:ln w="9525">
            <a:noFill/>
            <a:miter lim="800000"/>
            <a:headEnd/>
            <a:tailEnd/>
          </a:ln>
          <a:effectLst/>
        </p:spPr>
        <p:txBody>
          <a:bodyPr wrap="square">
            <a:spAutoFit/>
          </a:bodyPr>
          <a:lstStyle/>
          <a:p>
            <a:pPr>
              <a:spcBef>
                <a:spcPct val="50000"/>
              </a:spcBef>
            </a:pPr>
            <a:r>
              <a:rPr lang="en-US" dirty="0"/>
              <a:t>Government</a:t>
            </a:r>
          </a:p>
        </p:txBody>
      </p:sp>
      <p:sp>
        <p:nvSpPr>
          <p:cNvPr id="9222" name="Line 6"/>
          <p:cNvSpPr>
            <a:spLocks noChangeShapeType="1"/>
          </p:cNvSpPr>
          <p:nvPr/>
        </p:nvSpPr>
        <p:spPr bwMode="auto">
          <a:xfrm flipV="1">
            <a:off x="1066800" y="2133600"/>
            <a:ext cx="914400" cy="1600200"/>
          </a:xfrm>
          <a:prstGeom prst="line">
            <a:avLst/>
          </a:prstGeom>
          <a:noFill/>
          <a:ln w="9525">
            <a:solidFill>
              <a:schemeClr val="tx1"/>
            </a:solidFill>
            <a:round/>
            <a:headEnd/>
            <a:tailEnd type="triangle" w="med" len="med"/>
          </a:ln>
          <a:effectLst/>
        </p:spPr>
        <p:txBody>
          <a:bodyPr/>
          <a:lstStyle/>
          <a:p>
            <a:endParaRPr lang="en-US"/>
          </a:p>
        </p:txBody>
      </p:sp>
      <p:sp>
        <p:nvSpPr>
          <p:cNvPr id="9223" name="Line 7"/>
          <p:cNvSpPr>
            <a:spLocks noChangeShapeType="1"/>
          </p:cNvSpPr>
          <p:nvPr/>
        </p:nvSpPr>
        <p:spPr bwMode="auto">
          <a:xfrm flipV="1">
            <a:off x="1600200" y="2057400"/>
            <a:ext cx="381000" cy="1600200"/>
          </a:xfrm>
          <a:prstGeom prst="line">
            <a:avLst/>
          </a:prstGeom>
          <a:noFill/>
          <a:ln w="9525">
            <a:solidFill>
              <a:schemeClr val="tx1"/>
            </a:solidFill>
            <a:round/>
            <a:headEnd/>
            <a:tailEnd type="triangle" w="med" len="med"/>
          </a:ln>
          <a:effectLst/>
        </p:spPr>
        <p:txBody>
          <a:bodyPr/>
          <a:lstStyle/>
          <a:p>
            <a:endParaRPr lang="en-US"/>
          </a:p>
        </p:txBody>
      </p:sp>
      <p:sp>
        <p:nvSpPr>
          <p:cNvPr id="9224" name="Line 8"/>
          <p:cNvSpPr>
            <a:spLocks noChangeShapeType="1"/>
          </p:cNvSpPr>
          <p:nvPr/>
        </p:nvSpPr>
        <p:spPr bwMode="auto">
          <a:xfrm flipV="1">
            <a:off x="1752600" y="2057400"/>
            <a:ext cx="228600" cy="1524000"/>
          </a:xfrm>
          <a:prstGeom prst="line">
            <a:avLst/>
          </a:prstGeom>
          <a:noFill/>
          <a:ln w="9525">
            <a:solidFill>
              <a:schemeClr val="tx1"/>
            </a:solidFill>
            <a:round/>
            <a:headEnd/>
            <a:tailEnd type="triangle" w="med" len="med"/>
          </a:ln>
          <a:effectLst/>
        </p:spPr>
        <p:txBody>
          <a:bodyPr/>
          <a:lstStyle/>
          <a:p>
            <a:endParaRPr lang="en-US"/>
          </a:p>
        </p:txBody>
      </p:sp>
      <p:sp>
        <p:nvSpPr>
          <p:cNvPr id="9225" name="Line 9"/>
          <p:cNvSpPr>
            <a:spLocks noChangeShapeType="1"/>
          </p:cNvSpPr>
          <p:nvPr/>
        </p:nvSpPr>
        <p:spPr bwMode="auto">
          <a:xfrm flipH="1" flipV="1">
            <a:off x="1981200" y="1981200"/>
            <a:ext cx="228600" cy="1600200"/>
          </a:xfrm>
          <a:prstGeom prst="line">
            <a:avLst/>
          </a:prstGeom>
          <a:noFill/>
          <a:ln w="9525">
            <a:solidFill>
              <a:schemeClr val="tx1"/>
            </a:solidFill>
            <a:round/>
            <a:headEnd/>
            <a:tailEnd type="triangle" w="med" len="med"/>
          </a:ln>
          <a:effectLst/>
        </p:spPr>
        <p:txBody>
          <a:bodyPr/>
          <a:lstStyle/>
          <a:p>
            <a:endParaRPr lang="en-US"/>
          </a:p>
        </p:txBody>
      </p:sp>
      <p:sp>
        <p:nvSpPr>
          <p:cNvPr id="9226" name="Line 10"/>
          <p:cNvSpPr>
            <a:spLocks noChangeShapeType="1"/>
          </p:cNvSpPr>
          <p:nvPr/>
        </p:nvSpPr>
        <p:spPr bwMode="auto">
          <a:xfrm flipH="1" flipV="1">
            <a:off x="1981200" y="1981200"/>
            <a:ext cx="457200" cy="1524000"/>
          </a:xfrm>
          <a:prstGeom prst="line">
            <a:avLst/>
          </a:prstGeom>
          <a:noFill/>
          <a:ln w="9525">
            <a:solidFill>
              <a:schemeClr val="tx1"/>
            </a:solidFill>
            <a:round/>
            <a:headEnd/>
            <a:tailEnd type="triangle" w="med" len="med"/>
          </a:ln>
          <a:effectLst/>
        </p:spPr>
        <p:txBody>
          <a:bodyPr/>
          <a:lstStyle/>
          <a:p>
            <a:endParaRPr lang="en-US"/>
          </a:p>
        </p:txBody>
      </p:sp>
      <p:sp>
        <p:nvSpPr>
          <p:cNvPr id="9227" name="Line 11"/>
          <p:cNvSpPr>
            <a:spLocks noChangeShapeType="1"/>
          </p:cNvSpPr>
          <p:nvPr/>
        </p:nvSpPr>
        <p:spPr bwMode="auto">
          <a:xfrm flipH="1" flipV="1">
            <a:off x="1981200" y="2057400"/>
            <a:ext cx="685800" cy="1524000"/>
          </a:xfrm>
          <a:prstGeom prst="line">
            <a:avLst/>
          </a:prstGeom>
          <a:noFill/>
          <a:ln w="9525">
            <a:solidFill>
              <a:schemeClr val="tx1"/>
            </a:solidFill>
            <a:round/>
            <a:headEnd/>
            <a:tailEnd type="triangle" w="med" len="med"/>
          </a:ln>
          <a:effectLst/>
        </p:spPr>
        <p:txBody>
          <a:bodyPr/>
          <a:lstStyle/>
          <a:p>
            <a:endParaRPr lang="en-US"/>
          </a:p>
        </p:txBody>
      </p:sp>
      <p:sp>
        <p:nvSpPr>
          <p:cNvPr id="9228" name="Line 12"/>
          <p:cNvSpPr>
            <a:spLocks noChangeShapeType="1"/>
          </p:cNvSpPr>
          <p:nvPr/>
        </p:nvSpPr>
        <p:spPr bwMode="auto">
          <a:xfrm flipV="1">
            <a:off x="1447800" y="2057400"/>
            <a:ext cx="533400" cy="1371600"/>
          </a:xfrm>
          <a:prstGeom prst="line">
            <a:avLst/>
          </a:prstGeom>
          <a:noFill/>
          <a:ln w="9525">
            <a:solidFill>
              <a:schemeClr val="tx1"/>
            </a:solidFill>
            <a:round/>
            <a:headEnd/>
            <a:tailEnd type="triangle" w="med" len="med"/>
          </a:ln>
          <a:effectLst/>
        </p:spPr>
        <p:txBody>
          <a:bodyPr/>
          <a:lstStyle/>
          <a:p>
            <a:endParaRPr lang="en-US"/>
          </a:p>
        </p:txBody>
      </p:sp>
      <p:sp>
        <p:nvSpPr>
          <p:cNvPr id="9229" name="Text Box 13"/>
          <p:cNvSpPr txBox="1">
            <a:spLocks noChangeArrowheads="1"/>
          </p:cNvSpPr>
          <p:nvPr/>
        </p:nvSpPr>
        <p:spPr bwMode="auto">
          <a:xfrm>
            <a:off x="1600200" y="3657601"/>
            <a:ext cx="1066800" cy="369332"/>
          </a:xfrm>
          <a:prstGeom prst="rect">
            <a:avLst/>
          </a:prstGeom>
          <a:noFill/>
          <a:ln w="9525">
            <a:noFill/>
            <a:miter lim="800000"/>
            <a:headEnd/>
            <a:tailEnd/>
          </a:ln>
          <a:effectLst/>
        </p:spPr>
        <p:txBody>
          <a:bodyPr>
            <a:spAutoFit/>
          </a:bodyPr>
          <a:lstStyle/>
          <a:p>
            <a:pPr>
              <a:spcBef>
                <a:spcPct val="50000"/>
              </a:spcBef>
            </a:pPr>
            <a:r>
              <a:rPr lang="en-US" dirty="0"/>
              <a:t>People</a:t>
            </a:r>
          </a:p>
        </p:txBody>
      </p:sp>
      <p:sp>
        <p:nvSpPr>
          <p:cNvPr id="9230" name="Text Box 14"/>
          <p:cNvSpPr txBox="1">
            <a:spLocks noChangeArrowheads="1"/>
          </p:cNvSpPr>
          <p:nvPr/>
        </p:nvSpPr>
        <p:spPr bwMode="auto">
          <a:xfrm>
            <a:off x="990600" y="898471"/>
            <a:ext cx="2628900" cy="584775"/>
          </a:xfrm>
          <a:prstGeom prst="rect">
            <a:avLst/>
          </a:prstGeom>
          <a:noFill/>
          <a:ln w="9525">
            <a:noFill/>
            <a:miter lim="800000"/>
            <a:headEnd/>
            <a:tailEnd/>
          </a:ln>
          <a:effectLst/>
        </p:spPr>
        <p:txBody>
          <a:bodyPr wrap="square">
            <a:spAutoFit/>
          </a:bodyPr>
          <a:lstStyle/>
          <a:p>
            <a:pPr>
              <a:spcBef>
                <a:spcPct val="50000"/>
              </a:spcBef>
            </a:pPr>
            <a:r>
              <a:rPr lang="en-US" sz="3200" b="1" dirty="0"/>
              <a:t>Democracy</a:t>
            </a:r>
          </a:p>
        </p:txBody>
      </p:sp>
      <p:sp>
        <p:nvSpPr>
          <p:cNvPr id="9231" name="Text Box 15"/>
          <p:cNvSpPr txBox="1">
            <a:spLocks noChangeArrowheads="1"/>
          </p:cNvSpPr>
          <p:nvPr/>
        </p:nvSpPr>
        <p:spPr bwMode="auto">
          <a:xfrm>
            <a:off x="5476875" y="898471"/>
            <a:ext cx="2590800" cy="584775"/>
          </a:xfrm>
          <a:prstGeom prst="rect">
            <a:avLst/>
          </a:prstGeom>
          <a:noFill/>
          <a:ln w="9525">
            <a:noFill/>
            <a:miter lim="800000"/>
            <a:headEnd/>
            <a:tailEnd/>
          </a:ln>
          <a:effectLst/>
        </p:spPr>
        <p:txBody>
          <a:bodyPr wrap="square">
            <a:spAutoFit/>
          </a:bodyPr>
          <a:lstStyle/>
          <a:p>
            <a:pPr>
              <a:spcBef>
                <a:spcPct val="50000"/>
              </a:spcBef>
            </a:pPr>
            <a:r>
              <a:rPr lang="en-US" sz="3200" b="1" dirty="0"/>
              <a:t>Kingdom</a:t>
            </a:r>
          </a:p>
        </p:txBody>
      </p:sp>
      <p:sp>
        <p:nvSpPr>
          <p:cNvPr id="9232" name="Text Box 16"/>
          <p:cNvSpPr txBox="1">
            <a:spLocks noChangeArrowheads="1"/>
          </p:cNvSpPr>
          <p:nvPr/>
        </p:nvSpPr>
        <p:spPr bwMode="auto">
          <a:xfrm>
            <a:off x="381000" y="3886200"/>
            <a:ext cx="4038600" cy="1615827"/>
          </a:xfrm>
          <a:prstGeom prst="rect">
            <a:avLst/>
          </a:prstGeom>
          <a:noFill/>
          <a:ln w="9525">
            <a:noFill/>
            <a:miter lim="800000"/>
            <a:headEnd/>
            <a:tailEnd/>
          </a:ln>
          <a:effectLst/>
        </p:spPr>
        <p:txBody>
          <a:bodyPr>
            <a:spAutoFit/>
          </a:bodyPr>
          <a:lstStyle/>
          <a:p>
            <a:pPr>
              <a:spcBef>
                <a:spcPct val="50000"/>
              </a:spcBef>
            </a:pPr>
            <a:r>
              <a:rPr lang="en-US" sz="2400" dirty="0"/>
              <a:t>People have all authority and set up whatever government they choose.</a:t>
            </a:r>
          </a:p>
          <a:p>
            <a:pPr>
              <a:spcBef>
                <a:spcPct val="50000"/>
              </a:spcBef>
            </a:pPr>
            <a:endParaRPr lang="en-US" dirty="0"/>
          </a:p>
        </p:txBody>
      </p:sp>
      <p:sp>
        <p:nvSpPr>
          <p:cNvPr id="9233" name="Text Box 17"/>
          <p:cNvSpPr txBox="1">
            <a:spLocks noChangeArrowheads="1"/>
          </p:cNvSpPr>
          <p:nvPr/>
        </p:nvSpPr>
        <p:spPr bwMode="auto">
          <a:xfrm>
            <a:off x="5791200" y="1797082"/>
            <a:ext cx="1524000" cy="369332"/>
          </a:xfrm>
          <a:prstGeom prst="rect">
            <a:avLst/>
          </a:prstGeom>
          <a:noFill/>
          <a:ln w="9525">
            <a:noFill/>
            <a:miter lim="800000"/>
            <a:headEnd/>
            <a:tailEnd/>
          </a:ln>
          <a:effectLst/>
        </p:spPr>
        <p:txBody>
          <a:bodyPr wrap="square">
            <a:spAutoFit/>
          </a:bodyPr>
          <a:lstStyle/>
          <a:p>
            <a:pPr>
              <a:spcBef>
                <a:spcPct val="50000"/>
              </a:spcBef>
            </a:pPr>
            <a:r>
              <a:rPr lang="en-US" dirty="0"/>
              <a:t>Monarch</a:t>
            </a:r>
          </a:p>
        </p:txBody>
      </p:sp>
      <p:sp>
        <p:nvSpPr>
          <p:cNvPr id="9234" name="Text Box 18"/>
          <p:cNvSpPr txBox="1">
            <a:spLocks noChangeArrowheads="1"/>
          </p:cNvSpPr>
          <p:nvPr/>
        </p:nvSpPr>
        <p:spPr bwMode="auto">
          <a:xfrm>
            <a:off x="5943600" y="3657601"/>
            <a:ext cx="1371600" cy="369332"/>
          </a:xfrm>
          <a:prstGeom prst="rect">
            <a:avLst/>
          </a:prstGeom>
          <a:noFill/>
          <a:ln w="9525">
            <a:noFill/>
            <a:miter lim="800000"/>
            <a:headEnd/>
            <a:tailEnd/>
          </a:ln>
          <a:effectLst/>
        </p:spPr>
        <p:txBody>
          <a:bodyPr wrap="square">
            <a:spAutoFit/>
          </a:bodyPr>
          <a:lstStyle/>
          <a:p>
            <a:pPr>
              <a:spcBef>
                <a:spcPct val="50000"/>
              </a:spcBef>
            </a:pPr>
            <a:r>
              <a:rPr lang="en-US" dirty="0"/>
              <a:t>People</a:t>
            </a:r>
          </a:p>
        </p:txBody>
      </p:sp>
      <p:sp>
        <p:nvSpPr>
          <p:cNvPr id="9235" name="Line 19"/>
          <p:cNvSpPr>
            <a:spLocks noChangeShapeType="1"/>
          </p:cNvSpPr>
          <p:nvPr/>
        </p:nvSpPr>
        <p:spPr bwMode="auto">
          <a:xfrm flipH="1">
            <a:off x="5410200" y="2240280"/>
            <a:ext cx="914400" cy="1371600"/>
          </a:xfrm>
          <a:prstGeom prst="line">
            <a:avLst/>
          </a:prstGeom>
          <a:noFill/>
          <a:ln w="9525">
            <a:solidFill>
              <a:schemeClr val="tx1"/>
            </a:solidFill>
            <a:round/>
            <a:headEnd/>
            <a:tailEnd type="triangle" w="med" len="med"/>
          </a:ln>
          <a:effectLst/>
        </p:spPr>
        <p:txBody>
          <a:bodyPr/>
          <a:lstStyle/>
          <a:p>
            <a:endParaRPr lang="en-US"/>
          </a:p>
        </p:txBody>
      </p:sp>
      <p:sp>
        <p:nvSpPr>
          <p:cNvPr id="9236" name="Line 20"/>
          <p:cNvSpPr>
            <a:spLocks noChangeShapeType="1"/>
          </p:cNvSpPr>
          <p:nvPr/>
        </p:nvSpPr>
        <p:spPr bwMode="auto">
          <a:xfrm flipH="1">
            <a:off x="5638800" y="2148840"/>
            <a:ext cx="685800" cy="1554480"/>
          </a:xfrm>
          <a:prstGeom prst="line">
            <a:avLst/>
          </a:prstGeom>
          <a:noFill/>
          <a:ln w="9525">
            <a:solidFill>
              <a:schemeClr val="tx1"/>
            </a:solidFill>
            <a:round/>
            <a:headEnd/>
            <a:tailEnd type="triangle" w="med" len="med"/>
          </a:ln>
          <a:effectLst/>
        </p:spPr>
        <p:txBody>
          <a:bodyPr/>
          <a:lstStyle/>
          <a:p>
            <a:endParaRPr lang="en-US"/>
          </a:p>
        </p:txBody>
      </p:sp>
      <p:sp>
        <p:nvSpPr>
          <p:cNvPr id="9237" name="Line 21"/>
          <p:cNvSpPr>
            <a:spLocks noChangeShapeType="1"/>
          </p:cNvSpPr>
          <p:nvPr/>
        </p:nvSpPr>
        <p:spPr bwMode="auto">
          <a:xfrm flipH="1">
            <a:off x="5715000" y="2148840"/>
            <a:ext cx="609600" cy="1463040"/>
          </a:xfrm>
          <a:prstGeom prst="line">
            <a:avLst/>
          </a:prstGeom>
          <a:noFill/>
          <a:ln w="9525">
            <a:solidFill>
              <a:schemeClr val="tx1"/>
            </a:solidFill>
            <a:round/>
            <a:headEnd/>
            <a:tailEnd type="triangle" w="med" len="med"/>
          </a:ln>
          <a:effectLst/>
        </p:spPr>
        <p:txBody>
          <a:bodyPr/>
          <a:lstStyle/>
          <a:p>
            <a:endParaRPr lang="en-US"/>
          </a:p>
        </p:txBody>
      </p:sp>
      <p:sp>
        <p:nvSpPr>
          <p:cNvPr id="9238" name="Line 22"/>
          <p:cNvSpPr>
            <a:spLocks noChangeShapeType="1"/>
          </p:cNvSpPr>
          <p:nvPr/>
        </p:nvSpPr>
        <p:spPr bwMode="auto">
          <a:xfrm flipH="1">
            <a:off x="5867400" y="2148840"/>
            <a:ext cx="457200" cy="1508760"/>
          </a:xfrm>
          <a:prstGeom prst="line">
            <a:avLst/>
          </a:prstGeom>
          <a:noFill/>
          <a:ln w="9525">
            <a:solidFill>
              <a:schemeClr val="tx1"/>
            </a:solidFill>
            <a:round/>
            <a:headEnd/>
            <a:tailEnd type="triangle" w="med" len="med"/>
          </a:ln>
          <a:effectLst/>
        </p:spPr>
        <p:txBody>
          <a:bodyPr/>
          <a:lstStyle/>
          <a:p>
            <a:endParaRPr lang="en-US"/>
          </a:p>
        </p:txBody>
      </p:sp>
      <p:sp>
        <p:nvSpPr>
          <p:cNvPr id="9239" name="Line 23"/>
          <p:cNvSpPr>
            <a:spLocks noChangeShapeType="1"/>
          </p:cNvSpPr>
          <p:nvPr/>
        </p:nvSpPr>
        <p:spPr bwMode="auto">
          <a:xfrm flipH="1">
            <a:off x="6019800" y="2148840"/>
            <a:ext cx="304800" cy="1508760"/>
          </a:xfrm>
          <a:prstGeom prst="line">
            <a:avLst/>
          </a:prstGeom>
          <a:noFill/>
          <a:ln w="9525">
            <a:solidFill>
              <a:schemeClr val="tx1"/>
            </a:solidFill>
            <a:round/>
            <a:headEnd/>
            <a:tailEnd type="triangle" w="med" len="med"/>
          </a:ln>
          <a:effectLst/>
        </p:spPr>
        <p:txBody>
          <a:bodyPr/>
          <a:lstStyle/>
          <a:p>
            <a:endParaRPr lang="en-US"/>
          </a:p>
        </p:txBody>
      </p:sp>
      <p:sp>
        <p:nvSpPr>
          <p:cNvPr id="9240" name="Line 24"/>
          <p:cNvSpPr>
            <a:spLocks noChangeShapeType="1"/>
          </p:cNvSpPr>
          <p:nvPr/>
        </p:nvSpPr>
        <p:spPr bwMode="auto">
          <a:xfrm flipH="1">
            <a:off x="6248400" y="2148840"/>
            <a:ext cx="76200" cy="1463040"/>
          </a:xfrm>
          <a:prstGeom prst="line">
            <a:avLst/>
          </a:prstGeom>
          <a:noFill/>
          <a:ln w="9525">
            <a:solidFill>
              <a:schemeClr val="tx1"/>
            </a:solidFill>
            <a:round/>
            <a:headEnd/>
            <a:tailEnd type="triangle" w="med" len="med"/>
          </a:ln>
          <a:effectLst/>
        </p:spPr>
        <p:txBody>
          <a:bodyPr/>
          <a:lstStyle/>
          <a:p>
            <a:endParaRPr lang="en-US"/>
          </a:p>
        </p:txBody>
      </p:sp>
      <p:sp>
        <p:nvSpPr>
          <p:cNvPr id="9241" name="Line 25"/>
          <p:cNvSpPr>
            <a:spLocks noChangeShapeType="1"/>
          </p:cNvSpPr>
          <p:nvPr/>
        </p:nvSpPr>
        <p:spPr bwMode="auto">
          <a:xfrm>
            <a:off x="6324600" y="2148840"/>
            <a:ext cx="76200" cy="1508760"/>
          </a:xfrm>
          <a:prstGeom prst="line">
            <a:avLst/>
          </a:prstGeom>
          <a:noFill/>
          <a:ln w="9525">
            <a:solidFill>
              <a:schemeClr val="tx1"/>
            </a:solidFill>
            <a:round/>
            <a:headEnd/>
            <a:tailEnd type="triangle" w="med" len="med"/>
          </a:ln>
          <a:effectLst/>
        </p:spPr>
        <p:txBody>
          <a:bodyPr/>
          <a:lstStyle/>
          <a:p>
            <a:endParaRPr lang="en-US"/>
          </a:p>
        </p:txBody>
      </p:sp>
      <p:sp>
        <p:nvSpPr>
          <p:cNvPr id="9242" name="Line 26"/>
          <p:cNvSpPr>
            <a:spLocks noChangeShapeType="1"/>
          </p:cNvSpPr>
          <p:nvPr/>
        </p:nvSpPr>
        <p:spPr bwMode="auto">
          <a:xfrm>
            <a:off x="6324600" y="2148840"/>
            <a:ext cx="457200" cy="1463040"/>
          </a:xfrm>
          <a:prstGeom prst="line">
            <a:avLst/>
          </a:prstGeom>
          <a:noFill/>
          <a:ln w="9525">
            <a:solidFill>
              <a:schemeClr val="tx1"/>
            </a:solidFill>
            <a:round/>
            <a:headEnd/>
            <a:tailEnd type="triangle" w="med" len="med"/>
          </a:ln>
          <a:effectLst/>
        </p:spPr>
        <p:txBody>
          <a:bodyPr/>
          <a:lstStyle/>
          <a:p>
            <a:endParaRPr lang="en-US"/>
          </a:p>
        </p:txBody>
      </p:sp>
      <p:sp>
        <p:nvSpPr>
          <p:cNvPr id="9243" name="Line 27"/>
          <p:cNvSpPr>
            <a:spLocks noChangeShapeType="1"/>
          </p:cNvSpPr>
          <p:nvPr/>
        </p:nvSpPr>
        <p:spPr bwMode="auto">
          <a:xfrm>
            <a:off x="6324600" y="2148840"/>
            <a:ext cx="228600" cy="1463040"/>
          </a:xfrm>
          <a:prstGeom prst="line">
            <a:avLst/>
          </a:prstGeom>
          <a:noFill/>
          <a:ln w="9525">
            <a:solidFill>
              <a:schemeClr val="tx1"/>
            </a:solidFill>
            <a:round/>
            <a:headEnd/>
            <a:tailEnd type="triangle" w="med" len="med"/>
          </a:ln>
          <a:effectLst/>
        </p:spPr>
        <p:txBody>
          <a:bodyPr/>
          <a:lstStyle/>
          <a:p>
            <a:endParaRPr lang="en-US"/>
          </a:p>
        </p:txBody>
      </p:sp>
      <p:sp>
        <p:nvSpPr>
          <p:cNvPr id="9244" name="Text Box 28"/>
          <p:cNvSpPr txBox="1">
            <a:spLocks noChangeArrowheads="1"/>
          </p:cNvSpPr>
          <p:nvPr/>
        </p:nvSpPr>
        <p:spPr bwMode="auto">
          <a:xfrm>
            <a:off x="4648200" y="3886200"/>
            <a:ext cx="4024086" cy="1569660"/>
          </a:xfrm>
          <a:prstGeom prst="rect">
            <a:avLst/>
          </a:prstGeom>
          <a:noFill/>
          <a:ln w="9525">
            <a:noFill/>
            <a:miter lim="800000"/>
            <a:headEnd/>
            <a:tailEnd/>
          </a:ln>
          <a:effectLst/>
        </p:spPr>
        <p:txBody>
          <a:bodyPr wrap="square">
            <a:spAutoFit/>
          </a:bodyPr>
          <a:lstStyle/>
          <a:p>
            <a:pPr>
              <a:spcBef>
                <a:spcPct val="50000"/>
              </a:spcBef>
            </a:pPr>
            <a:r>
              <a:rPr lang="en-US" sz="2400" dirty="0"/>
              <a:t>The monarch has all authority and the people have only such rights as he chooses to give them.</a:t>
            </a:r>
            <a:endParaRPr lang="en-US" sz="2400" i="1" dirty="0"/>
          </a:p>
        </p:txBody>
      </p:sp>
      <p:sp>
        <p:nvSpPr>
          <p:cNvPr id="27" name="Line 11"/>
          <p:cNvSpPr>
            <a:spLocks noChangeShapeType="1"/>
          </p:cNvSpPr>
          <p:nvPr/>
        </p:nvSpPr>
        <p:spPr bwMode="auto">
          <a:xfrm flipH="1" flipV="1">
            <a:off x="1981200" y="2057400"/>
            <a:ext cx="990600" cy="1524000"/>
          </a:xfrm>
          <a:prstGeom prst="line">
            <a:avLst/>
          </a:prstGeom>
          <a:noFill/>
          <a:ln w="9525">
            <a:solidFill>
              <a:schemeClr val="tx1"/>
            </a:solidFill>
            <a:round/>
            <a:headEnd/>
            <a:tailEnd type="triangle" w="med" len="med"/>
          </a:ln>
          <a:effectLst/>
        </p:spPr>
        <p:txBody>
          <a:bodyPr/>
          <a:lstStyle/>
          <a:p>
            <a:endParaRPr lang="en-US"/>
          </a:p>
        </p:txBody>
      </p:sp>
      <p:sp>
        <p:nvSpPr>
          <p:cNvPr id="28" name="Line 27"/>
          <p:cNvSpPr>
            <a:spLocks noChangeShapeType="1"/>
          </p:cNvSpPr>
          <p:nvPr/>
        </p:nvSpPr>
        <p:spPr bwMode="auto">
          <a:xfrm>
            <a:off x="6324600" y="2148840"/>
            <a:ext cx="685800" cy="1371600"/>
          </a:xfrm>
          <a:prstGeom prst="line">
            <a:avLst/>
          </a:prstGeom>
          <a:noFill/>
          <a:ln w="9525">
            <a:solidFill>
              <a:schemeClr val="tx1"/>
            </a:solidFill>
            <a:round/>
            <a:headEnd/>
            <a:tailEnd type="triangle" w="med" len="med"/>
          </a:ln>
          <a:effectLst/>
        </p:spPr>
        <p:txBody>
          <a:bodyPr/>
          <a:lstStyle/>
          <a:p>
            <a:endParaRPr lang="en-US"/>
          </a:p>
        </p:txBody>
      </p:sp>
      <p:sp>
        <p:nvSpPr>
          <p:cNvPr id="29" name="Text Box 16"/>
          <p:cNvSpPr txBox="1">
            <a:spLocks noChangeArrowheads="1"/>
          </p:cNvSpPr>
          <p:nvPr/>
        </p:nvSpPr>
        <p:spPr bwMode="auto">
          <a:xfrm>
            <a:off x="381000" y="5105400"/>
            <a:ext cx="3962400" cy="4201150"/>
          </a:xfrm>
          <a:prstGeom prst="rect">
            <a:avLst/>
          </a:prstGeom>
          <a:noFill/>
          <a:ln w="9525">
            <a:noFill/>
            <a:miter lim="800000"/>
            <a:headEnd/>
            <a:tailEnd/>
          </a:ln>
          <a:effectLst/>
        </p:spPr>
        <p:txBody>
          <a:bodyPr wrap="square">
            <a:spAutoFit/>
          </a:bodyPr>
          <a:lstStyle/>
          <a:p>
            <a:pPr>
              <a:spcBef>
                <a:spcPct val="50000"/>
              </a:spcBef>
            </a:pPr>
            <a:r>
              <a:rPr lang="en-US" sz="2400" dirty="0"/>
              <a:t>Our Constitution was written so that laws can be changed as the thinking  of the people changes. </a:t>
            </a:r>
          </a:p>
          <a:p>
            <a:pPr>
              <a:spcBef>
                <a:spcPct val="50000"/>
              </a:spcBef>
            </a:pPr>
            <a:endParaRPr lang="en-US" sz="2400"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p:txBody>
      </p:sp>
      <p:sp>
        <p:nvSpPr>
          <p:cNvPr id="30" name="Text Box 28"/>
          <p:cNvSpPr txBox="1">
            <a:spLocks noChangeArrowheads="1"/>
          </p:cNvSpPr>
          <p:nvPr/>
        </p:nvSpPr>
        <p:spPr bwMode="auto">
          <a:xfrm>
            <a:off x="4633686" y="5429071"/>
            <a:ext cx="4205514" cy="1200329"/>
          </a:xfrm>
          <a:prstGeom prst="rect">
            <a:avLst/>
          </a:prstGeom>
          <a:noFill/>
          <a:ln w="9525">
            <a:noFill/>
            <a:miter lim="800000"/>
            <a:headEnd/>
            <a:tailEnd/>
          </a:ln>
          <a:effectLst/>
        </p:spPr>
        <p:txBody>
          <a:bodyPr wrap="square">
            <a:spAutoFit/>
          </a:bodyPr>
          <a:lstStyle/>
          <a:p>
            <a:pPr>
              <a:spcBef>
                <a:spcPct val="50000"/>
              </a:spcBef>
            </a:pPr>
            <a:r>
              <a:rPr lang="en-US" sz="2400" dirty="0"/>
              <a:t>He makes the laws and the citizens must obey them whether they approve or not.</a:t>
            </a:r>
            <a:endParaRPr lang="en-US" sz="2400" i="1" dirty="0"/>
          </a:p>
        </p:txBody>
      </p:sp>
      <p:sp>
        <p:nvSpPr>
          <p:cNvPr id="31" name="Line 8"/>
          <p:cNvSpPr>
            <a:spLocks noChangeShapeType="1"/>
          </p:cNvSpPr>
          <p:nvPr/>
        </p:nvSpPr>
        <p:spPr bwMode="auto">
          <a:xfrm flipV="1">
            <a:off x="1981200" y="2240280"/>
            <a:ext cx="0" cy="1371600"/>
          </a:xfrm>
          <a:prstGeom prst="line">
            <a:avLst/>
          </a:prstGeom>
          <a:noFill/>
          <a:ln w="9525">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314607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2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9"/>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grpId="0"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wipe(down)">
                                      <p:cBhvr>
                                        <p:cTn id="14" dur="500"/>
                                        <p:tgtEl>
                                          <p:spTgt spid="31"/>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9222"/>
                                        </p:tgtEl>
                                        <p:attrNameLst>
                                          <p:attrName>style.visibility</p:attrName>
                                        </p:attrNameLst>
                                      </p:cBhvr>
                                      <p:to>
                                        <p:strVal val="visible"/>
                                      </p:to>
                                    </p:set>
                                    <p:animEffect transition="in" filter="wipe(down)">
                                      <p:cBhvr>
                                        <p:cTn id="18" dur="500"/>
                                        <p:tgtEl>
                                          <p:spTgt spid="922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9228"/>
                                        </p:tgtEl>
                                        <p:attrNameLst>
                                          <p:attrName>style.visibility</p:attrName>
                                        </p:attrNameLst>
                                      </p:cBhvr>
                                      <p:to>
                                        <p:strVal val="visible"/>
                                      </p:to>
                                    </p:set>
                                    <p:animEffect transition="in" filter="wipe(down)">
                                      <p:cBhvr>
                                        <p:cTn id="22" dur="500"/>
                                        <p:tgtEl>
                                          <p:spTgt spid="9228"/>
                                        </p:tgtEl>
                                      </p:cBhvr>
                                    </p:animEffect>
                                  </p:childTnLst>
                                </p:cTn>
                              </p:par>
                            </p:childTnLst>
                          </p:cTn>
                        </p:par>
                        <p:par>
                          <p:cTn id="23" fill="hold">
                            <p:stCondLst>
                              <p:cond delay="1500"/>
                            </p:stCondLst>
                            <p:childTnLst>
                              <p:par>
                                <p:cTn id="24" presetID="22" presetClass="entr" presetSubtype="4" fill="hold" grpId="0" nodeType="afterEffect">
                                  <p:stCondLst>
                                    <p:cond delay="0"/>
                                  </p:stCondLst>
                                  <p:childTnLst>
                                    <p:set>
                                      <p:cBhvr>
                                        <p:cTn id="25" dur="1" fill="hold">
                                          <p:stCondLst>
                                            <p:cond delay="0"/>
                                          </p:stCondLst>
                                        </p:cTn>
                                        <p:tgtEl>
                                          <p:spTgt spid="9225"/>
                                        </p:tgtEl>
                                        <p:attrNameLst>
                                          <p:attrName>style.visibility</p:attrName>
                                        </p:attrNameLst>
                                      </p:cBhvr>
                                      <p:to>
                                        <p:strVal val="visible"/>
                                      </p:to>
                                    </p:set>
                                    <p:animEffect transition="in" filter="wipe(down)">
                                      <p:cBhvr>
                                        <p:cTn id="26" dur="500"/>
                                        <p:tgtEl>
                                          <p:spTgt spid="9225"/>
                                        </p:tgtEl>
                                      </p:cBhvr>
                                    </p:animEffect>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9224"/>
                                        </p:tgtEl>
                                        <p:attrNameLst>
                                          <p:attrName>style.visibility</p:attrName>
                                        </p:attrNameLst>
                                      </p:cBhvr>
                                      <p:to>
                                        <p:strVal val="visible"/>
                                      </p:to>
                                    </p:set>
                                    <p:animEffect transition="in" filter="wipe(down)">
                                      <p:cBhvr>
                                        <p:cTn id="30" dur="500"/>
                                        <p:tgtEl>
                                          <p:spTgt spid="9224"/>
                                        </p:tgtEl>
                                      </p:cBhvr>
                                    </p:animEffect>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9227"/>
                                        </p:tgtEl>
                                        <p:attrNameLst>
                                          <p:attrName>style.visibility</p:attrName>
                                        </p:attrNameLst>
                                      </p:cBhvr>
                                      <p:to>
                                        <p:strVal val="visible"/>
                                      </p:to>
                                    </p:set>
                                    <p:animEffect transition="in" filter="wipe(down)">
                                      <p:cBhvr>
                                        <p:cTn id="34" dur="500"/>
                                        <p:tgtEl>
                                          <p:spTgt spid="9227"/>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9223"/>
                                        </p:tgtEl>
                                        <p:attrNameLst>
                                          <p:attrName>style.visibility</p:attrName>
                                        </p:attrNameLst>
                                      </p:cBhvr>
                                      <p:to>
                                        <p:strVal val="visible"/>
                                      </p:to>
                                    </p:set>
                                    <p:animEffect transition="in" filter="wipe(down)">
                                      <p:cBhvr>
                                        <p:cTn id="38" dur="500"/>
                                        <p:tgtEl>
                                          <p:spTgt spid="9223"/>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down)">
                                      <p:cBhvr>
                                        <p:cTn id="42" dur="500"/>
                                        <p:tgtEl>
                                          <p:spTgt spid="27"/>
                                        </p:tgtEl>
                                      </p:cBhvr>
                                    </p:animEffect>
                                  </p:childTnLst>
                                </p:cTn>
                              </p:par>
                            </p:childTnLst>
                          </p:cTn>
                        </p:par>
                        <p:par>
                          <p:cTn id="43" fill="hold">
                            <p:stCondLst>
                              <p:cond delay="4000"/>
                            </p:stCondLst>
                            <p:childTnLst>
                              <p:par>
                                <p:cTn id="44" presetID="22" presetClass="entr" presetSubtype="4" fill="hold" grpId="0" nodeType="afterEffect">
                                  <p:stCondLst>
                                    <p:cond delay="0"/>
                                  </p:stCondLst>
                                  <p:childTnLst>
                                    <p:set>
                                      <p:cBhvr>
                                        <p:cTn id="45" dur="1" fill="hold">
                                          <p:stCondLst>
                                            <p:cond delay="0"/>
                                          </p:stCondLst>
                                        </p:cTn>
                                        <p:tgtEl>
                                          <p:spTgt spid="9226"/>
                                        </p:tgtEl>
                                        <p:attrNameLst>
                                          <p:attrName>style.visibility</p:attrName>
                                        </p:attrNameLst>
                                      </p:cBhvr>
                                      <p:to>
                                        <p:strVal val="visible"/>
                                      </p:to>
                                    </p:set>
                                    <p:animEffect transition="in" filter="wipe(down)">
                                      <p:cBhvr>
                                        <p:cTn id="46" dur="500"/>
                                        <p:tgtEl>
                                          <p:spTgt spid="9226"/>
                                        </p:tgtEl>
                                      </p:cBhvr>
                                    </p:animEffect>
                                  </p:childTnLst>
                                </p:cTn>
                              </p:par>
                            </p:childTnLst>
                          </p:cTn>
                        </p:par>
                        <p:par>
                          <p:cTn id="47" fill="hold">
                            <p:stCondLst>
                              <p:cond delay="4500"/>
                            </p:stCondLst>
                            <p:childTnLst>
                              <p:par>
                                <p:cTn id="48" presetID="53" presetClass="entr" presetSubtype="0" fill="hold" grpId="0" nodeType="afterEffect">
                                  <p:stCondLst>
                                    <p:cond delay="0"/>
                                  </p:stCondLst>
                                  <p:childTnLst>
                                    <p:set>
                                      <p:cBhvr>
                                        <p:cTn id="49" dur="1" fill="hold">
                                          <p:stCondLst>
                                            <p:cond delay="0"/>
                                          </p:stCondLst>
                                        </p:cTn>
                                        <p:tgtEl>
                                          <p:spTgt spid="9221"/>
                                        </p:tgtEl>
                                        <p:attrNameLst>
                                          <p:attrName>style.visibility</p:attrName>
                                        </p:attrNameLst>
                                      </p:cBhvr>
                                      <p:to>
                                        <p:strVal val="visible"/>
                                      </p:to>
                                    </p:set>
                                    <p:anim calcmode="lin" valueType="num">
                                      <p:cBhvr>
                                        <p:cTn id="50" dur="500" fill="hold"/>
                                        <p:tgtEl>
                                          <p:spTgt spid="9221"/>
                                        </p:tgtEl>
                                        <p:attrNameLst>
                                          <p:attrName>ppt_w</p:attrName>
                                        </p:attrNameLst>
                                      </p:cBhvr>
                                      <p:tavLst>
                                        <p:tav tm="0">
                                          <p:val>
                                            <p:fltVal val="0"/>
                                          </p:val>
                                        </p:tav>
                                        <p:tav tm="100000">
                                          <p:val>
                                            <p:strVal val="#ppt_w"/>
                                          </p:val>
                                        </p:tav>
                                      </p:tavLst>
                                    </p:anim>
                                    <p:anim calcmode="lin" valueType="num">
                                      <p:cBhvr>
                                        <p:cTn id="51" dur="500" fill="hold"/>
                                        <p:tgtEl>
                                          <p:spTgt spid="9221"/>
                                        </p:tgtEl>
                                        <p:attrNameLst>
                                          <p:attrName>ppt_h</p:attrName>
                                        </p:attrNameLst>
                                      </p:cBhvr>
                                      <p:tavLst>
                                        <p:tav tm="0">
                                          <p:val>
                                            <p:fltVal val="0"/>
                                          </p:val>
                                        </p:tav>
                                        <p:tav tm="100000">
                                          <p:val>
                                            <p:strVal val="#ppt_h"/>
                                          </p:val>
                                        </p:tav>
                                      </p:tavLst>
                                    </p:anim>
                                    <p:animEffect transition="in" filter="fade">
                                      <p:cBhvr>
                                        <p:cTn id="52" dur="500"/>
                                        <p:tgtEl>
                                          <p:spTgt spid="9221"/>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9232"/>
                                        </p:tgtEl>
                                        <p:attrNameLst>
                                          <p:attrName>style.visibility</p:attrName>
                                        </p:attrNameLst>
                                      </p:cBhvr>
                                      <p:to>
                                        <p:strVal val="visible"/>
                                      </p:to>
                                    </p:set>
                                    <p:anim calcmode="lin" valueType="num">
                                      <p:cBhvr>
                                        <p:cTn id="56" dur="500" fill="hold"/>
                                        <p:tgtEl>
                                          <p:spTgt spid="9232"/>
                                        </p:tgtEl>
                                        <p:attrNameLst>
                                          <p:attrName>ppt_w</p:attrName>
                                        </p:attrNameLst>
                                      </p:cBhvr>
                                      <p:tavLst>
                                        <p:tav tm="0">
                                          <p:val>
                                            <p:fltVal val="0"/>
                                          </p:val>
                                        </p:tav>
                                        <p:tav tm="100000">
                                          <p:val>
                                            <p:strVal val="#ppt_w"/>
                                          </p:val>
                                        </p:tav>
                                      </p:tavLst>
                                    </p:anim>
                                    <p:anim calcmode="lin" valueType="num">
                                      <p:cBhvr>
                                        <p:cTn id="57" dur="500" fill="hold"/>
                                        <p:tgtEl>
                                          <p:spTgt spid="9232"/>
                                        </p:tgtEl>
                                        <p:attrNameLst>
                                          <p:attrName>ppt_h</p:attrName>
                                        </p:attrNameLst>
                                      </p:cBhvr>
                                      <p:tavLst>
                                        <p:tav tm="0">
                                          <p:val>
                                            <p:fltVal val="0"/>
                                          </p:val>
                                        </p:tav>
                                        <p:tav tm="100000">
                                          <p:val>
                                            <p:strVal val="#ppt_h"/>
                                          </p:val>
                                        </p:tav>
                                      </p:tavLst>
                                    </p:anim>
                                    <p:animEffect transition="in" filter="fade">
                                      <p:cBhvr>
                                        <p:cTn id="58" dur="500"/>
                                        <p:tgtEl>
                                          <p:spTgt spid="923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fltVal val="0"/>
                                          </p:val>
                                        </p:tav>
                                        <p:tav tm="100000">
                                          <p:val>
                                            <p:strVal val="#ppt_h"/>
                                          </p:val>
                                        </p:tav>
                                      </p:tavLst>
                                    </p:anim>
                                    <p:animEffect transition="in" filter="fade">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9231"/>
                                        </p:tgtEl>
                                        <p:attrNameLst>
                                          <p:attrName>style.visibility</p:attrName>
                                        </p:attrNameLst>
                                      </p:cBhvr>
                                      <p:to>
                                        <p:strVal val="visible"/>
                                      </p:to>
                                    </p:set>
                                  </p:childTnLst>
                                </p:cTn>
                              </p:par>
                            </p:childTnLst>
                          </p:cTn>
                        </p:par>
                        <p:par>
                          <p:cTn id="70" fill="hold">
                            <p:stCondLst>
                              <p:cond delay="0"/>
                            </p:stCondLst>
                            <p:childTnLst>
                              <p:par>
                                <p:cTn id="71" presetID="1" presetClass="entr" presetSubtype="0" fill="hold" grpId="0" nodeType="afterEffect">
                                  <p:stCondLst>
                                    <p:cond delay="0"/>
                                  </p:stCondLst>
                                  <p:childTnLst>
                                    <p:set>
                                      <p:cBhvr>
                                        <p:cTn id="72" dur="1" fill="hold">
                                          <p:stCondLst>
                                            <p:cond delay="0"/>
                                          </p:stCondLst>
                                        </p:cTn>
                                        <p:tgtEl>
                                          <p:spTgt spid="9233"/>
                                        </p:tgtEl>
                                        <p:attrNameLst>
                                          <p:attrName>style.visibility</p:attrName>
                                        </p:attrNameLst>
                                      </p:cBhvr>
                                      <p:to>
                                        <p:strVal val="visible"/>
                                      </p:to>
                                    </p:set>
                                  </p:childTnLst>
                                </p:cTn>
                              </p:par>
                            </p:childTnLst>
                          </p:cTn>
                        </p:par>
                        <p:par>
                          <p:cTn id="73" fill="hold">
                            <p:stCondLst>
                              <p:cond delay="0"/>
                            </p:stCondLst>
                            <p:childTnLst>
                              <p:par>
                                <p:cTn id="74" presetID="22" presetClass="entr" presetSubtype="1" fill="hold" grpId="0" nodeType="afterEffect">
                                  <p:stCondLst>
                                    <p:cond delay="0"/>
                                  </p:stCondLst>
                                  <p:childTnLst>
                                    <p:set>
                                      <p:cBhvr>
                                        <p:cTn id="75" dur="1" fill="hold">
                                          <p:stCondLst>
                                            <p:cond delay="0"/>
                                          </p:stCondLst>
                                        </p:cTn>
                                        <p:tgtEl>
                                          <p:spTgt spid="9235"/>
                                        </p:tgtEl>
                                        <p:attrNameLst>
                                          <p:attrName>style.visibility</p:attrName>
                                        </p:attrNameLst>
                                      </p:cBhvr>
                                      <p:to>
                                        <p:strVal val="visible"/>
                                      </p:to>
                                    </p:set>
                                    <p:animEffect transition="in" filter="wipe(up)">
                                      <p:cBhvr>
                                        <p:cTn id="76" dur="500"/>
                                        <p:tgtEl>
                                          <p:spTgt spid="9235"/>
                                        </p:tgtEl>
                                      </p:cBhvr>
                                    </p:animEffec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9236"/>
                                        </p:tgtEl>
                                        <p:attrNameLst>
                                          <p:attrName>style.visibility</p:attrName>
                                        </p:attrNameLst>
                                      </p:cBhvr>
                                      <p:to>
                                        <p:strVal val="visible"/>
                                      </p:to>
                                    </p:set>
                                    <p:animEffect transition="in" filter="wipe(up)">
                                      <p:cBhvr>
                                        <p:cTn id="80" dur="500"/>
                                        <p:tgtEl>
                                          <p:spTgt spid="9236"/>
                                        </p:tgtEl>
                                      </p:cBhvr>
                                    </p:animEffect>
                                  </p:childTnLst>
                                </p:cTn>
                              </p:par>
                            </p:childTnLst>
                          </p:cTn>
                        </p:par>
                        <p:par>
                          <p:cTn id="81" fill="hold">
                            <p:stCondLst>
                              <p:cond delay="1000"/>
                            </p:stCondLst>
                            <p:childTnLst>
                              <p:par>
                                <p:cTn id="82" presetID="22" presetClass="entr" presetSubtype="1" fill="hold" grpId="0" nodeType="afterEffect">
                                  <p:stCondLst>
                                    <p:cond delay="0"/>
                                  </p:stCondLst>
                                  <p:childTnLst>
                                    <p:set>
                                      <p:cBhvr>
                                        <p:cTn id="83" dur="1" fill="hold">
                                          <p:stCondLst>
                                            <p:cond delay="0"/>
                                          </p:stCondLst>
                                        </p:cTn>
                                        <p:tgtEl>
                                          <p:spTgt spid="9237"/>
                                        </p:tgtEl>
                                        <p:attrNameLst>
                                          <p:attrName>style.visibility</p:attrName>
                                        </p:attrNameLst>
                                      </p:cBhvr>
                                      <p:to>
                                        <p:strVal val="visible"/>
                                      </p:to>
                                    </p:set>
                                    <p:animEffect transition="in" filter="wipe(up)">
                                      <p:cBhvr>
                                        <p:cTn id="84" dur="500"/>
                                        <p:tgtEl>
                                          <p:spTgt spid="9237"/>
                                        </p:tgtEl>
                                      </p:cBhvr>
                                    </p:animEffect>
                                  </p:childTnLst>
                                </p:cTn>
                              </p:par>
                            </p:childTnLst>
                          </p:cTn>
                        </p:par>
                        <p:par>
                          <p:cTn id="85" fill="hold">
                            <p:stCondLst>
                              <p:cond delay="1500"/>
                            </p:stCondLst>
                            <p:childTnLst>
                              <p:par>
                                <p:cTn id="86" presetID="22" presetClass="entr" presetSubtype="1" fill="hold" grpId="0" nodeType="afterEffect">
                                  <p:stCondLst>
                                    <p:cond delay="0"/>
                                  </p:stCondLst>
                                  <p:childTnLst>
                                    <p:set>
                                      <p:cBhvr>
                                        <p:cTn id="87" dur="1" fill="hold">
                                          <p:stCondLst>
                                            <p:cond delay="0"/>
                                          </p:stCondLst>
                                        </p:cTn>
                                        <p:tgtEl>
                                          <p:spTgt spid="9238"/>
                                        </p:tgtEl>
                                        <p:attrNameLst>
                                          <p:attrName>style.visibility</p:attrName>
                                        </p:attrNameLst>
                                      </p:cBhvr>
                                      <p:to>
                                        <p:strVal val="visible"/>
                                      </p:to>
                                    </p:set>
                                    <p:animEffect transition="in" filter="wipe(up)">
                                      <p:cBhvr>
                                        <p:cTn id="88" dur="500"/>
                                        <p:tgtEl>
                                          <p:spTgt spid="9238"/>
                                        </p:tgtEl>
                                      </p:cBhvr>
                                    </p:animEffect>
                                  </p:childTnLst>
                                </p:cTn>
                              </p:par>
                            </p:childTnLst>
                          </p:cTn>
                        </p:par>
                        <p:par>
                          <p:cTn id="89" fill="hold">
                            <p:stCondLst>
                              <p:cond delay="2000"/>
                            </p:stCondLst>
                            <p:childTnLst>
                              <p:par>
                                <p:cTn id="90" presetID="22" presetClass="entr" presetSubtype="1" fill="hold" grpId="0" nodeType="afterEffect">
                                  <p:stCondLst>
                                    <p:cond delay="0"/>
                                  </p:stCondLst>
                                  <p:childTnLst>
                                    <p:set>
                                      <p:cBhvr>
                                        <p:cTn id="91" dur="1" fill="hold">
                                          <p:stCondLst>
                                            <p:cond delay="0"/>
                                          </p:stCondLst>
                                        </p:cTn>
                                        <p:tgtEl>
                                          <p:spTgt spid="9239"/>
                                        </p:tgtEl>
                                        <p:attrNameLst>
                                          <p:attrName>style.visibility</p:attrName>
                                        </p:attrNameLst>
                                      </p:cBhvr>
                                      <p:to>
                                        <p:strVal val="visible"/>
                                      </p:to>
                                    </p:set>
                                    <p:animEffect transition="in" filter="wipe(up)">
                                      <p:cBhvr>
                                        <p:cTn id="92" dur="500"/>
                                        <p:tgtEl>
                                          <p:spTgt spid="9239"/>
                                        </p:tgtEl>
                                      </p:cBhvr>
                                    </p:animEffect>
                                  </p:childTnLst>
                                </p:cTn>
                              </p:par>
                            </p:childTnLst>
                          </p:cTn>
                        </p:par>
                        <p:par>
                          <p:cTn id="93" fill="hold">
                            <p:stCondLst>
                              <p:cond delay="2500"/>
                            </p:stCondLst>
                            <p:childTnLst>
                              <p:par>
                                <p:cTn id="94" presetID="22" presetClass="entr" presetSubtype="1" fill="hold" grpId="0" nodeType="afterEffect">
                                  <p:stCondLst>
                                    <p:cond delay="0"/>
                                  </p:stCondLst>
                                  <p:childTnLst>
                                    <p:set>
                                      <p:cBhvr>
                                        <p:cTn id="95" dur="1" fill="hold">
                                          <p:stCondLst>
                                            <p:cond delay="0"/>
                                          </p:stCondLst>
                                        </p:cTn>
                                        <p:tgtEl>
                                          <p:spTgt spid="9240"/>
                                        </p:tgtEl>
                                        <p:attrNameLst>
                                          <p:attrName>style.visibility</p:attrName>
                                        </p:attrNameLst>
                                      </p:cBhvr>
                                      <p:to>
                                        <p:strVal val="visible"/>
                                      </p:to>
                                    </p:set>
                                    <p:animEffect transition="in" filter="wipe(up)">
                                      <p:cBhvr>
                                        <p:cTn id="96" dur="500"/>
                                        <p:tgtEl>
                                          <p:spTgt spid="9240"/>
                                        </p:tgtEl>
                                      </p:cBhvr>
                                    </p:animEffect>
                                  </p:childTnLst>
                                </p:cTn>
                              </p:par>
                            </p:childTnLst>
                          </p:cTn>
                        </p:par>
                        <p:par>
                          <p:cTn id="97" fill="hold">
                            <p:stCondLst>
                              <p:cond delay="3000"/>
                            </p:stCondLst>
                            <p:childTnLst>
                              <p:par>
                                <p:cTn id="98" presetID="22" presetClass="entr" presetSubtype="1" fill="hold" grpId="0" nodeType="afterEffect">
                                  <p:stCondLst>
                                    <p:cond delay="0"/>
                                  </p:stCondLst>
                                  <p:childTnLst>
                                    <p:set>
                                      <p:cBhvr>
                                        <p:cTn id="99" dur="1" fill="hold">
                                          <p:stCondLst>
                                            <p:cond delay="0"/>
                                          </p:stCondLst>
                                        </p:cTn>
                                        <p:tgtEl>
                                          <p:spTgt spid="9241"/>
                                        </p:tgtEl>
                                        <p:attrNameLst>
                                          <p:attrName>style.visibility</p:attrName>
                                        </p:attrNameLst>
                                      </p:cBhvr>
                                      <p:to>
                                        <p:strVal val="visible"/>
                                      </p:to>
                                    </p:set>
                                    <p:animEffect transition="in" filter="wipe(up)">
                                      <p:cBhvr>
                                        <p:cTn id="100" dur="500"/>
                                        <p:tgtEl>
                                          <p:spTgt spid="9241"/>
                                        </p:tgtEl>
                                      </p:cBhvr>
                                    </p:animEffect>
                                  </p:childTnLst>
                                </p:cTn>
                              </p:par>
                            </p:childTnLst>
                          </p:cTn>
                        </p:par>
                        <p:par>
                          <p:cTn id="101" fill="hold">
                            <p:stCondLst>
                              <p:cond delay="3500"/>
                            </p:stCondLst>
                            <p:childTnLst>
                              <p:par>
                                <p:cTn id="102" presetID="22" presetClass="entr" presetSubtype="1" fill="hold" grpId="0" nodeType="afterEffect">
                                  <p:stCondLst>
                                    <p:cond delay="0"/>
                                  </p:stCondLst>
                                  <p:childTnLst>
                                    <p:set>
                                      <p:cBhvr>
                                        <p:cTn id="103" dur="1" fill="hold">
                                          <p:stCondLst>
                                            <p:cond delay="0"/>
                                          </p:stCondLst>
                                        </p:cTn>
                                        <p:tgtEl>
                                          <p:spTgt spid="9242"/>
                                        </p:tgtEl>
                                        <p:attrNameLst>
                                          <p:attrName>style.visibility</p:attrName>
                                        </p:attrNameLst>
                                      </p:cBhvr>
                                      <p:to>
                                        <p:strVal val="visible"/>
                                      </p:to>
                                    </p:set>
                                    <p:animEffect transition="in" filter="wipe(up)">
                                      <p:cBhvr>
                                        <p:cTn id="104" dur="500"/>
                                        <p:tgtEl>
                                          <p:spTgt spid="9242"/>
                                        </p:tgtEl>
                                      </p:cBhvr>
                                    </p:animEffect>
                                  </p:childTnLst>
                                </p:cTn>
                              </p:par>
                            </p:childTnLst>
                          </p:cTn>
                        </p:par>
                        <p:par>
                          <p:cTn id="105" fill="hold">
                            <p:stCondLst>
                              <p:cond delay="4000"/>
                            </p:stCondLst>
                            <p:childTnLst>
                              <p:par>
                                <p:cTn id="106" presetID="22" presetClass="entr" presetSubtype="1" fill="hold" grpId="0" nodeType="afterEffect">
                                  <p:stCondLst>
                                    <p:cond delay="0"/>
                                  </p:stCondLst>
                                  <p:childTnLst>
                                    <p:set>
                                      <p:cBhvr>
                                        <p:cTn id="107" dur="1" fill="hold">
                                          <p:stCondLst>
                                            <p:cond delay="0"/>
                                          </p:stCondLst>
                                        </p:cTn>
                                        <p:tgtEl>
                                          <p:spTgt spid="9243"/>
                                        </p:tgtEl>
                                        <p:attrNameLst>
                                          <p:attrName>style.visibility</p:attrName>
                                        </p:attrNameLst>
                                      </p:cBhvr>
                                      <p:to>
                                        <p:strVal val="visible"/>
                                      </p:to>
                                    </p:set>
                                    <p:animEffect transition="in" filter="wipe(up)">
                                      <p:cBhvr>
                                        <p:cTn id="108" dur="500"/>
                                        <p:tgtEl>
                                          <p:spTgt spid="9243"/>
                                        </p:tgtEl>
                                      </p:cBhvr>
                                    </p:animEffect>
                                  </p:childTnLst>
                                </p:cTn>
                              </p:par>
                            </p:childTnLst>
                          </p:cTn>
                        </p:par>
                        <p:par>
                          <p:cTn id="109" fill="hold">
                            <p:stCondLst>
                              <p:cond delay="4500"/>
                            </p:stCondLst>
                            <p:childTnLst>
                              <p:par>
                                <p:cTn id="110" presetID="22" presetClass="entr" presetSubtype="1" fill="hold" grpId="0" nodeType="after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wipe(up)">
                                      <p:cBhvr>
                                        <p:cTn id="112" dur="500"/>
                                        <p:tgtEl>
                                          <p:spTgt spid="28"/>
                                        </p:tgtEl>
                                      </p:cBhvr>
                                    </p:animEffect>
                                  </p:childTnLst>
                                </p:cTn>
                              </p:par>
                            </p:childTnLst>
                          </p:cTn>
                        </p:par>
                        <p:par>
                          <p:cTn id="113" fill="hold">
                            <p:stCondLst>
                              <p:cond delay="5000"/>
                            </p:stCondLst>
                            <p:childTnLst>
                              <p:par>
                                <p:cTn id="114" presetID="1" presetClass="entr" presetSubtype="0" fill="hold" grpId="0" nodeType="afterEffect">
                                  <p:stCondLst>
                                    <p:cond delay="0"/>
                                  </p:stCondLst>
                                  <p:childTnLst>
                                    <p:set>
                                      <p:cBhvr>
                                        <p:cTn id="115" dur="1" fill="hold">
                                          <p:stCondLst>
                                            <p:cond delay="0"/>
                                          </p:stCondLst>
                                        </p:cTn>
                                        <p:tgtEl>
                                          <p:spTgt spid="9234"/>
                                        </p:tgtEl>
                                        <p:attrNameLst>
                                          <p:attrName>style.visibility</p:attrName>
                                        </p:attrNameLst>
                                      </p:cBhvr>
                                      <p:to>
                                        <p:strVal val="visible"/>
                                      </p:to>
                                    </p:set>
                                  </p:childTnLst>
                                </p:cTn>
                              </p:par>
                            </p:childTnLst>
                          </p:cTn>
                        </p:par>
                        <p:par>
                          <p:cTn id="116" fill="hold">
                            <p:stCondLst>
                              <p:cond delay="5000"/>
                            </p:stCondLst>
                            <p:childTnLst>
                              <p:par>
                                <p:cTn id="117" presetID="53" presetClass="entr" presetSubtype="0" fill="hold" grpId="0" nodeType="afterEffect">
                                  <p:stCondLst>
                                    <p:cond delay="0"/>
                                  </p:stCondLst>
                                  <p:childTnLst>
                                    <p:set>
                                      <p:cBhvr>
                                        <p:cTn id="118" dur="1" fill="hold">
                                          <p:stCondLst>
                                            <p:cond delay="0"/>
                                          </p:stCondLst>
                                        </p:cTn>
                                        <p:tgtEl>
                                          <p:spTgt spid="9244"/>
                                        </p:tgtEl>
                                        <p:attrNameLst>
                                          <p:attrName>style.visibility</p:attrName>
                                        </p:attrNameLst>
                                      </p:cBhvr>
                                      <p:to>
                                        <p:strVal val="visible"/>
                                      </p:to>
                                    </p:set>
                                    <p:anim calcmode="lin" valueType="num">
                                      <p:cBhvr>
                                        <p:cTn id="119" dur="500" fill="hold"/>
                                        <p:tgtEl>
                                          <p:spTgt spid="9244"/>
                                        </p:tgtEl>
                                        <p:attrNameLst>
                                          <p:attrName>ppt_w</p:attrName>
                                        </p:attrNameLst>
                                      </p:cBhvr>
                                      <p:tavLst>
                                        <p:tav tm="0">
                                          <p:val>
                                            <p:fltVal val="0"/>
                                          </p:val>
                                        </p:tav>
                                        <p:tav tm="100000">
                                          <p:val>
                                            <p:strVal val="#ppt_w"/>
                                          </p:val>
                                        </p:tav>
                                      </p:tavLst>
                                    </p:anim>
                                    <p:anim calcmode="lin" valueType="num">
                                      <p:cBhvr>
                                        <p:cTn id="120" dur="500" fill="hold"/>
                                        <p:tgtEl>
                                          <p:spTgt spid="9244"/>
                                        </p:tgtEl>
                                        <p:attrNameLst>
                                          <p:attrName>ppt_h</p:attrName>
                                        </p:attrNameLst>
                                      </p:cBhvr>
                                      <p:tavLst>
                                        <p:tav tm="0">
                                          <p:val>
                                            <p:fltVal val="0"/>
                                          </p:val>
                                        </p:tav>
                                        <p:tav tm="100000">
                                          <p:val>
                                            <p:strVal val="#ppt_h"/>
                                          </p:val>
                                        </p:tav>
                                      </p:tavLst>
                                    </p:anim>
                                    <p:animEffect transition="in" filter="fade">
                                      <p:cBhvr>
                                        <p:cTn id="121" dur="500"/>
                                        <p:tgtEl>
                                          <p:spTgt spid="9244"/>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animBg="1"/>
      <p:bldP spid="9223" grpId="0" animBg="1"/>
      <p:bldP spid="9224" grpId="0" animBg="1"/>
      <p:bldP spid="9225" grpId="0" animBg="1"/>
      <p:bldP spid="9226" grpId="0" animBg="1"/>
      <p:bldP spid="9227" grpId="0" animBg="1"/>
      <p:bldP spid="9228" grpId="0" animBg="1"/>
      <p:bldP spid="9229" grpId="0"/>
      <p:bldP spid="9230" grpId="0"/>
      <p:bldP spid="9231" grpId="0"/>
      <p:bldP spid="9232" grpId="0"/>
      <p:bldP spid="9233" grpId="0"/>
      <p:bldP spid="9234" grpId="0"/>
      <p:bldP spid="9235" grpId="0" animBg="1"/>
      <p:bldP spid="9236" grpId="0" animBg="1"/>
      <p:bldP spid="9237" grpId="0" animBg="1"/>
      <p:bldP spid="9238" grpId="0" animBg="1"/>
      <p:bldP spid="9239" grpId="0" animBg="1"/>
      <p:bldP spid="9240" grpId="0" animBg="1"/>
      <p:bldP spid="9241" grpId="0" animBg="1"/>
      <p:bldP spid="9242" grpId="0" animBg="1"/>
      <p:bldP spid="9243" grpId="0" animBg="1"/>
      <p:bldP spid="9244" grpId="0"/>
      <p:bldP spid="27" grpId="0" animBg="1"/>
      <p:bldP spid="28" grpId="0" animBg="1"/>
      <p:bldP spid="29" grpId="0"/>
      <p:bldP spid="30" grpId="0"/>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dirty="0"/>
              <a:t>1. Jesus is a Real King with  “All Authority”</a:t>
            </a:r>
          </a:p>
        </p:txBody>
      </p:sp>
      <p:sp>
        <p:nvSpPr>
          <p:cNvPr id="3" name="Subtitle 2"/>
          <p:cNvSpPr>
            <a:spLocks noGrp="1"/>
          </p:cNvSpPr>
          <p:nvPr>
            <p:ph type="subTitle" idx="1"/>
          </p:nvPr>
        </p:nvSpPr>
        <p:spPr/>
        <p:txBody>
          <a:bodyPr/>
          <a:lstStyle/>
          <a:p>
            <a:r>
              <a:rPr lang="en-US" sz="3600" b="1" dirty="0"/>
              <a:t>“All authority has been given to Me in heaven and on earth.”                </a:t>
            </a:r>
            <a:r>
              <a:rPr lang="en-US" dirty="0"/>
              <a:t>(Matthew 28:18)</a:t>
            </a:r>
            <a:endParaRPr lang="en-US" b="1" dirty="0"/>
          </a:p>
        </p:txBody>
      </p:sp>
    </p:spTree>
    <p:extLst>
      <p:ext uri="{BB962C8B-B14F-4D97-AF65-F5344CB8AC3E}">
        <p14:creationId xmlns:p14="http://schemas.microsoft.com/office/powerpoint/2010/main" val="357784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1470025"/>
          </a:xfrm>
        </p:spPr>
        <p:txBody>
          <a:bodyPr>
            <a:normAutofit/>
          </a:bodyPr>
          <a:lstStyle/>
          <a:p>
            <a:r>
              <a:rPr lang="en-US" sz="5400" b="1" dirty="0"/>
              <a:t>2. Jesus is a Reigning King</a:t>
            </a:r>
          </a:p>
        </p:txBody>
      </p:sp>
      <p:sp>
        <p:nvSpPr>
          <p:cNvPr id="5" name="Subtitle 4"/>
          <p:cNvSpPr>
            <a:spLocks noGrp="1"/>
          </p:cNvSpPr>
          <p:nvPr>
            <p:ph type="subTitle" idx="1"/>
          </p:nvPr>
        </p:nvSpPr>
        <p:spPr>
          <a:xfrm>
            <a:off x="1295400" y="3124200"/>
            <a:ext cx="6400800" cy="1752600"/>
          </a:xfrm>
        </p:spPr>
        <p:txBody>
          <a:bodyPr>
            <a:normAutofit/>
          </a:bodyPr>
          <a:lstStyle/>
          <a:p>
            <a:r>
              <a:rPr lang="en-US" sz="3600" i="1" dirty="0"/>
              <a:t>How can a king who lived so long ago and is so far away be reigning now on earth?</a:t>
            </a:r>
          </a:p>
        </p:txBody>
      </p:sp>
      <p:sp>
        <p:nvSpPr>
          <p:cNvPr id="6" name="Rectangle 5"/>
          <p:cNvSpPr/>
          <p:nvPr/>
        </p:nvSpPr>
        <p:spPr>
          <a:xfrm>
            <a:off x="3505200" y="5149755"/>
            <a:ext cx="2403415" cy="584775"/>
          </a:xfrm>
          <a:prstGeom prst="rect">
            <a:avLst/>
          </a:prstGeom>
        </p:spPr>
        <p:txBody>
          <a:bodyPr wrap="none">
            <a:spAutoFit/>
          </a:bodyPr>
          <a:lstStyle/>
          <a:p>
            <a:r>
              <a:rPr lang="en-US" sz="3200" dirty="0"/>
              <a:t>Esther 3:8-15</a:t>
            </a:r>
          </a:p>
        </p:txBody>
      </p:sp>
    </p:spTree>
    <p:extLst>
      <p:ext uri="{BB962C8B-B14F-4D97-AF65-F5344CB8AC3E}">
        <p14:creationId xmlns:p14="http://schemas.microsoft.com/office/powerpoint/2010/main" val="166268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the Persian Empire in 490 B.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1003" y="0"/>
            <a:ext cx="6799997" cy="5181599"/>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4495800" y="3276600"/>
            <a:ext cx="381000" cy="228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3400" y="5257800"/>
            <a:ext cx="2837597" cy="646331"/>
          </a:xfrm>
          <a:prstGeom prst="rect">
            <a:avLst/>
          </a:prstGeom>
          <a:noFill/>
        </p:spPr>
        <p:txBody>
          <a:bodyPr wrap="square" rtlCol="0">
            <a:spAutoFit/>
          </a:bodyPr>
          <a:lstStyle/>
          <a:p>
            <a:r>
              <a:rPr lang="en-US" sz="3600" b="1" dirty="0"/>
              <a:t>King in Susa</a:t>
            </a:r>
          </a:p>
        </p:txBody>
      </p:sp>
      <p:sp>
        <p:nvSpPr>
          <p:cNvPr id="5" name="TextBox 4"/>
          <p:cNvSpPr txBox="1"/>
          <p:nvPr/>
        </p:nvSpPr>
        <p:spPr>
          <a:xfrm>
            <a:off x="533400" y="5867400"/>
            <a:ext cx="1562100" cy="646331"/>
          </a:xfrm>
          <a:prstGeom prst="rect">
            <a:avLst/>
          </a:prstGeom>
          <a:noFill/>
        </p:spPr>
        <p:txBody>
          <a:bodyPr wrap="square" rtlCol="0">
            <a:spAutoFit/>
          </a:bodyPr>
          <a:lstStyle/>
          <a:p>
            <a:r>
              <a:rPr lang="en-US" sz="3600" b="1" dirty="0"/>
              <a:t>Scribes</a:t>
            </a:r>
          </a:p>
        </p:txBody>
      </p:sp>
      <p:sp>
        <p:nvSpPr>
          <p:cNvPr id="4" name="TextBox 3"/>
          <p:cNvSpPr txBox="1"/>
          <p:nvPr/>
        </p:nvSpPr>
        <p:spPr>
          <a:xfrm>
            <a:off x="2138149" y="5898177"/>
            <a:ext cx="5334000" cy="584775"/>
          </a:xfrm>
          <a:prstGeom prst="rect">
            <a:avLst/>
          </a:prstGeom>
          <a:noFill/>
        </p:spPr>
        <p:txBody>
          <a:bodyPr wrap="square" rtlCol="0">
            <a:spAutoFit/>
          </a:bodyPr>
          <a:lstStyle/>
          <a:p>
            <a:r>
              <a:rPr lang="en-US" sz="3200" i="1" dirty="0"/>
              <a:t>Wrote only what King dictated</a:t>
            </a:r>
            <a:r>
              <a:rPr lang="en-US" sz="3200" dirty="0"/>
              <a:t>.</a:t>
            </a:r>
          </a:p>
        </p:txBody>
      </p:sp>
      <p:sp>
        <p:nvSpPr>
          <p:cNvPr id="7" name="TextBox 6"/>
          <p:cNvSpPr txBox="1"/>
          <p:nvPr/>
        </p:nvSpPr>
        <p:spPr>
          <a:xfrm>
            <a:off x="3428999" y="5257800"/>
            <a:ext cx="5867401" cy="646331"/>
          </a:xfrm>
          <a:prstGeom prst="rect">
            <a:avLst/>
          </a:prstGeom>
          <a:noFill/>
        </p:spPr>
        <p:txBody>
          <a:bodyPr wrap="square" rtlCol="0">
            <a:spAutoFit/>
          </a:bodyPr>
          <a:lstStyle/>
          <a:p>
            <a:r>
              <a:rPr lang="en-US" sz="3600" b="1" dirty="0"/>
              <a:t>Messengers carried message</a:t>
            </a:r>
          </a:p>
        </p:txBody>
      </p:sp>
      <p:cxnSp>
        <p:nvCxnSpPr>
          <p:cNvPr id="8" name="Straight Arrow Connector 7"/>
          <p:cNvCxnSpPr>
            <a:endCxn id="56" idx="2"/>
          </p:cNvCxnSpPr>
          <p:nvPr/>
        </p:nvCxnSpPr>
        <p:spPr>
          <a:xfrm flipH="1" flipV="1">
            <a:off x="2381250" y="2057400"/>
            <a:ext cx="2266950" cy="1295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895600" y="2590799"/>
            <a:ext cx="1808396" cy="87167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924300" y="2290622"/>
            <a:ext cx="723900" cy="110027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4524802" y="2840762"/>
            <a:ext cx="123398" cy="62171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648200" y="2133600"/>
            <a:ext cx="2057400" cy="125730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686300" y="2762250"/>
            <a:ext cx="2019300" cy="6286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648200" y="2840762"/>
            <a:ext cx="609600" cy="5501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648200" y="3140000"/>
            <a:ext cx="2227496" cy="25090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3200400" y="3276601"/>
            <a:ext cx="1447800" cy="11430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648200" y="3417852"/>
            <a:ext cx="1600200" cy="873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686300" y="3417852"/>
            <a:ext cx="571500" cy="3921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428998" y="5830669"/>
            <a:ext cx="5867401" cy="646331"/>
          </a:xfrm>
          <a:prstGeom prst="rect">
            <a:avLst/>
          </a:prstGeom>
          <a:noFill/>
        </p:spPr>
        <p:txBody>
          <a:bodyPr wrap="square" rtlCol="0">
            <a:spAutoFit/>
          </a:bodyPr>
          <a:lstStyle/>
          <a:p>
            <a:r>
              <a:rPr lang="en-US" sz="3600" b="1" dirty="0"/>
              <a:t>Governors, Satraps Executed</a:t>
            </a:r>
          </a:p>
        </p:txBody>
      </p:sp>
      <p:sp>
        <p:nvSpPr>
          <p:cNvPr id="1037" name="Rectangle 1036"/>
          <p:cNvSpPr/>
          <p:nvPr/>
        </p:nvSpPr>
        <p:spPr>
          <a:xfrm>
            <a:off x="5105400" y="3733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51" name="Rectangle 50"/>
          <p:cNvSpPr/>
          <p:nvPr/>
        </p:nvSpPr>
        <p:spPr>
          <a:xfrm>
            <a:off x="6076950" y="34290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52" name="Rectangle 51"/>
          <p:cNvSpPr/>
          <p:nvPr/>
        </p:nvSpPr>
        <p:spPr>
          <a:xfrm>
            <a:off x="6667500" y="30480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53" name="Rectangle 52"/>
          <p:cNvSpPr/>
          <p:nvPr/>
        </p:nvSpPr>
        <p:spPr>
          <a:xfrm>
            <a:off x="6629400" y="2590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54" name="Rectangle 53"/>
          <p:cNvSpPr/>
          <p:nvPr/>
        </p:nvSpPr>
        <p:spPr>
          <a:xfrm>
            <a:off x="6553200" y="19812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55" name="Rectangle 54"/>
          <p:cNvSpPr/>
          <p:nvPr/>
        </p:nvSpPr>
        <p:spPr>
          <a:xfrm>
            <a:off x="3810000" y="2209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56" name="Rectangle 55"/>
          <p:cNvSpPr/>
          <p:nvPr/>
        </p:nvSpPr>
        <p:spPr>
          <a:xfrm>
            <a:off x="2209800" y="1828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GS</a:t>
            </a:r>
          </a:p>
        </p:txBody>
      </p:sp>
      <p:sp>
        <p:nvSpPr>
          <p:cNvPr id="57" name="Rectangle 56"/>
          <p:cNvSpPr/>
          <p:nvPr/>
        </p:nvSpPr>
        <p:spPr>
          <a:xfrm>
            <a:off x="2819400" y="25146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58" name="Rectangle 57"/>
          <p:cNvSpPr/>
          <p:nvPr/>
        </p:nvSpPr>
        <p:spPr>
          <a:xfrm>
            <a:off x="2971800" y="32004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GS</a:t>
            </a:r>
          </a:p>
        </p:txBody>
      </p:sp>
      <p:sp>
        <p:nvSpPr>
          <p:cNvPr id="1038" name="TextBox 1037"/>
          <p:cNvSpPr txBox="1"/>
          <p:nvPr/>
        </p:nvSpPr>
        <p:spPr>
          <a:xfrm>
            <a:off x="1981200" y="4114800"/>
            <a:ext cx="5334000" cy="1077218"/>
          </a:xfrm>
          <a:prstGeom prst="rect">
            <a:avLst/>
          </a:prstGeom>
          <a:solidFill>
            <a:srgbClr val="002060"/>
          </a:solidFill>
        </p:spPr>
        <p:txBody>
          <a:bodyPr wrap="square" rtlCol="0">
            <a:spAutoFit/>
          </a:bodyPr>
          <a:lstStyle/>
          <a:p>
            <a:pPr algn="ctr"/>
            <a:r>
              <a:rPr lang="en-US" sz="3200" b="1" dirty="0"/>
              <a:t>Imagine the consequences of tampering with the message!</a:t>
            </a:r>
          </a:p>
        </p:txBody>
      </p:sp>
      <p:cxnSp>
        <p:nvCxnSpPr>
          <p:cNvPr id="65" name="Straight Arrow Connector 64"/>
          <p:cNvCxnSpPr/>
          <p:nvPr/>
        </p:nvCxnSpPr>
        <p:spPr>
          <a:xfrm flipH="1" flipV="1">
            <a:off x="3314700" y="2209800"/>
            <a:ext cx="1485900" cy="1295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2552700" y="2438400"/>
            <a:ext cx="2247900" cy="1066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238500" y="21336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GS</a:t>
            </a:r>
          </a:p>
        </p:txBody>
      </p:sp>
      <p:sp>
        <p:nvSpPr>
          <p:cNvPr id="70" name="Rectangle 69"/>
          <p:cNvSpPr/>
          <p:nvPr/>
        </p:nvSpPr>
        <p:spPr>
          <a:xfrm>
            <a:off x="2362200" y="19812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GS</a:t>
            </a:r>
          </a:p>
        </p:txBody>
      </p:sp>
      <p:sp>
        <p:nvSpPr>
          <p:cNvPr id="71" name="Rectangle 70"/>
          <p:cNvSpPr/>
          <p:nvPr/>
        </p:nvSpPr>
        <p:spPr>
          <a:xfrm>
            <a:off x="2438400" y="23622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GS</a:t>
            </a:r>
          </a:p>
        </p:txBody>
      </p:sp>
    </p:spTree>
    <p:extLst>
      <p:ext uri="{BB962C8B-B14F-4D97-AF65-F5344CB8AC3E}">
        <p14:creationId xmlns:p14="http://schemas.microsoft.com/office/powerpoint/2010/main" val="366235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par>
                          <p:cTn id="37" fill="hold">
                            <p:stCondLst>
                              <p:cond delay="1000"/>
                            </p:stCondLst>
                            <p:childTnLst>
                              <p:par>
                                <p:cTn id="38" presetID="22" presetClass="entr" presetSubtype="4"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childTnLst>
                          </p:cTn>
                        </p:par>
                        <p:par>
                          <p:cTn id="41" fill="hold">
                            <p:stCondLst>
                              <p:cond delay="1500"/>
                            </p:stCondLst>
                            <p:childTnLst>
                              <p:par>
                                <p:cTn id="42" presetID="22" presetClass="entr" presetSubtype="4"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2000"/>
                            </p:stCondLst>
                            <p:childTnLst>
                              <p:par>
                                <p:cTn id="46" presetID="22" presetClass="entr" presetSubtype="4"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down)">
                                      <p:cBhvr>
                                        <p:cTn id="48" dur="500"/>
                                        <p:tgtEl>
                                          <p:spTgt spid="15"/>
                                        </p:tgtEl>
                                      </p:cBhvr>
                                    </p:animEffect>
                                  </p:childTnLst>
                                </p:cTn>
                              </p:par>
                            </p:childTnLst>
                          </p:cTn>
                        </p:par>
                        <p:par>
                          <p:cTn id="49" fill="hold">
                            <p:stCondLst>
                              <p:cond delay="2500"/>
                            </p:stCondLst>
                            <p:childTnLst>
                              <p:par>
                                <p:cTn id="50" presetID="22" presetClass="entr" presetSubtype="4"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par>
                          <p:cTn id="53" fill="hold">
                            <p:stCondLst>
                              <p:cond delay="3000"/>
                            </p:stCondLst>
                            <p:childTnLst>
                              <p:par>
                                <p:cTn id="54" presetID="22" presetClass="entr" presetSubtype="4"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down)">
                                      <p:cBhvr>
                                        <p:cTn id="56" dur="500"/>
                                        <p:tgtEl>
                                          <p:spTgt spid="21"/>
                                        </p:tgtEl>
                                      </p:cBhvr>
                                    </p:animEffect>
                                  </p:childTnLst>
                                </p:cTn>
                              </p:par>
                            </p:childTnLst>
                          </p:cTn>
                        </p:par>
                        <p:par>
                          <p:cTn id="57" fill="hold">
                            <p:stCondLst>
                              <p:cond delay="3500"/>
                            </p:stCondLst>
                            <p:childTnLst>
                              <p:par>
                                <p:cTn id="58" presetID="22" presetClass="entr" presetSubtype="4" fill="hold"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childTnLst>
                          </p:cTn>
                        </p:par>
                        <p:par>
                          <p:cTn id="61" fill="hold">
                            <p:stCondLst>
                              <p:cond delay="4000"/>
                            </p:stCondLst>
                            <p:childTnLst>
                              <p:par>
                                <p:cTn id="62" presetID="22" presetClass="entr" presetSubtype="4" fill="hold"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wipe(down)">
                                      <p:cBhvr>
                                        <p:cTn id="64" dur="500"/>
                                        <p:tgtEl>
                                          <p:spTgt spid="34"/>
                                        </p:tgtEl>
                                      </p:cBhvr>
                                    </p:animEffect>
                                  </p:childTnLst>
                                </p:cTn>
                              </p:par>
                            </p:childTnLst>
                          </p:cTn>
                        </p:par>
                        <p:par>
                          <p:cTn id="65" fill="hold">
                            <p:stCondLst>
                              <p:cond delay="4500"/>
                            </p:stCondLst>
                            <p:childTnLst>
                              <p:par>
                                <p:cTn id="66" presetID="22" presetClass="entr" presetSubtype="4"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down)">
                                      <p:cBhvr>
                                        <p:cTn id="68" dur="500"/>
                                        <p:tgtEl>
                                          <p:spTgt spid="37"/>
                                        </p:tgtEl>
                                      </p:cBhvr>
                                    </p:animEffect>
                                  </p:childTnLst>
                                </p:cTn>
                              </p:par>
                            </p:childTnLst>
                          </p:cTn>
                        </p:par>
                        <p:par>
                          <p:cTn id="69" fill="hold">
                            <p:stCondLst>
                              <p:cond delay="5000"/>
                            </p:stCondLst>
                            <p:childTnLst>
                              <p:par>
                                <p:cTn id="70" presetID="22" presetClass="entr" presetSubtype="4" fill="hold"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5500"/>
                            </p:stCondLst>
                            <p:childTnLst>
                              <p:par>
                                <p:cTn id="74" presetID="22" presetClass="entr" presetSubtype="1" fill="hold"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up)">
                                      <p:cBhvr>
                                        <p:cTn id="76" dur="500"/>
                                        <p:tgtEl>
                                          <p:spTgt spid="44"/>
                                        </p:tgtEl>
                                      </p:cBhvr>
                                    </p:animEffect>
                                  </p:childTnLst>
                                </p:cTn>
                              </p:par>
                            </p:childTnLst>
                          </p:cTn>
                        </p:par>
                        <p:par>
                          <p:cTn id="77" fill="hold">
                            <p:stCondLst>
                              <p:cond delay="6000"/>
                            </p:stCondLst>
                            <p:childTnLst>
                              <p:par>
                                <p:cTn id="78" presetID="22" presetClass="entr" presetSubtype="4" fill="hold"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wipe(down)">
                                      <p:cBhvr>
                                        <p:cTn id="80" dur="500"/>
                                        <p:tgtEl>
                                          <p:spTgt spid="65"/>
                                        </p:tgtEl>
                                      </p:cBhvr>
                                    </p:animEffect>
                                  </p:childTnLst>
                                </p:cTn>
                              </p:par>
                            </p:childTnLst>
                          </p:cTn>
                        </p:par>
                        <p:par>
                          <p:cTn id="81" fill="hold">
                            <p:stCondLst>
                              <p:cond delay="6500"/>
                            </p:stCondLst>
                            <p:childTnLst>
                              <p:par>
                                <p:cTn id="82" presetID="22" presetClass="entr" presetSubtype="4" fill="hold" nodeType="afterEffect">
                                  <p:stCondLst>
                                    <p:cond delay="0"/>
                                  </p:stCondLst>
                                  <p:childTnLst>
                                    <p:set>
                                      <p:cBhvr>
                                        <p:cTn id="83" dur="1" fill="hold">
                                          <p:stCondLst>
                                            <p:cond delay="0"/>
                                          </p:stCondLst>
                                        </p:cTn>
                                        <p:tgtEl>
                                          <p:spTgt spid="67"/>
                                        </p:tgtEl>
                                        <p:attrNameLst>
                                          <p:attrName>style.visibility</p:attrName>
                                        </p:attrNameLst>
                                      </p:cBhvr>
                                      <p:to>
                                        <p:strVal val="visible"/>
                                      </p:to>
                                    </p:set>
                                    <p:animEffect transition="in" filter="wipe(down)">
                                      <p:cBhvr>
                                        <p:cTn id="84" dur="500"/>
                                        <p:tgtEl>
                                          <p:spTgt spid="67"/>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500"/>
                                        <p:tgtEl>
                                          <p:spTgt spid="49"/>
                                        </p:tgtEl>
                                      </p:cBhvr>
                                    </p:animEffect>
                                  </p:childTnLst>
                                </p:cTn>
                              </p:par>
                            </p:childTnLst>
                          </p:cTn>
                        </p:par>
                        <p:par>
                          <p:cTn id="90" fill="hold">
                            <p:stCondLst>
                              <p:cond delay="500"/>
                            </p:stCondLst>
                            <p:childTnLst>
                              <p:par>
                                <p:cTn id="91" presetID="1" presetClass="entr" presetSubtype="0" fill="hold" grpId="0" nodeType="afterEffect">
                                  <p:stCondLst>
                                    <p:cond delay="0"/>
                                  </p:stCondLst>
                                  <p:childTnLst>
                                    <p:set>
                                      <p:cBhvr>
                                        <p:cTn id="92" dur="1" fill="hold">
                                          <p:stCondLst>
                                            <p:cond delay="0"/>
                                          </p:stCondLst>
                                        </p:cTn>
                                        <p:tgtEl>
                                          <p:spTgt spid="1037"/>
                                        </p:tgtEl>
                                        <p:attrNameLst>
                                          <p:attrName>style.visibility</p:attrName>
                                        </p:attrNameLst>
                                      </p:cBhvr>
                                      <p:to>
                                        <p:strVal val="visible"/>
                                      </p:to>
                                    </p:set>
                                  </p:childTnLst>
                                </p:cTn>
                              </p:par>
                            </p:childTnLst>
                          </p:cTn>
                        </p:par>
                        <p:par>
                          <p:cTn id="93" fill="hold">
                            <p:stCondLst>
                              <p:cond delay="500"/>
                            </p:stCondLst>
                            <p:childTnLst>
                              <p:par>
                                <p:cTn id="94" presetID="1" presetClass="entr" presetSubtype="0"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childTnLst>
                                </p:cTn>
                              </p:par>
                            </p:childTnLst>
                          </p:cTn>
                        </p:par>
                        <p:par>
                          <p:cTn id="96" fill="hold">
                            <p:stCondLst>
                              <p:cond delay="500"/>
                            </p:stCondLst>
                            <p:childTnLst>
                              <p:par>
                                <p:cTn id="97" presetID="1" presetClass="entr" presetSubtype="0"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childTnLst>
                                </p:cTn>
                              </p:par>
                            </p:childTnLst>
                          </p:cTn>
                        </p:par>
                        <p:par>
                          <p:cTn id="99" fill="hold">
                            <p:stCondLst>
                              <p:cond delay="500"/>
                            </p:stCondLst>
                            <p:childTnLst>
                              <p:par>
                                <p:cTn id="100" presetID="1" presetClass="entr" presetSubtype="0"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childTnLst>
                                </p:cTn>
                              </p:par>
                            </p:childTnLst>
                          </p:cTn>
                        </p:par>
                        <p:par>
                          <p:cTn id="102" fill="hold">
                            <p:stCondLst>
                              <p:cond delay="500"/>
                            </p:stCondLst>
                            <p:childTnLst>
                              <p:par>
                                <p:cTn id="103" presetID="1" presetClass="entr" presetSubtype="0" fill="hold" grpId="0" nodeType="afterEffect">
                                  <p:stCondLst>
                                    <p:cond delay="0"/>
                                  </p:stCondLst>
                                  <p:childTnLst>
                                    <p:set>
                                      <p:cBhvr>
                                        <p:cTn id="104" dur="1" fill="hold">
                                          <p:stCondLst>
                                            <p:cond delay="0"/>
                                          </p:stCondLst>
                                        </p:cTn>
                                        <p:tgtEl>
                                          <p:spTgt spid="54"/>
                                        </p:tgtEl>
                                        <p:attrNameLst>
                                          <p:attrName>style.visibility</p:attrName>
                                        </p:attrNameLst>
                                      </p:cBhvr>
                                      <p:to>
                                        <p:strVal val="visible"/>
                                      </p:to>
                                    </p:set>
                                  </p:childTnLst>
                                </p:cTn>
                              </p:par>
                            </p:childTnLst>
                          </p:cTn>
                        </p:par>
                        <p:par>
                          <p:cTn id="105" fill="hold">
                            <p:stCondLst>
                              <p:cond delay="500"/>
                            </p:stCondLst>
                            <p:childTnLst>
                              <p:par>
                                <p:cTn id="106" presetID="1" presetClass="entr" presetSubtype="0" fill="hold" grpId="0" nodeType="afterEffect">
                                  <p:stCondLst>
                                    <p:cond delay="0"/>
                                  </p:stCondLst>
                                  <p:childTnLst>
                                    <p:set>
                                      <p:cBhvr>
                                        <p:cTn id="107" dur="1" fill="hold">
                                          <p:stCondLst>
                                            <p:cond delay="0"/>
                                          </p:stCondLst>
                                        </p:cTn>
                                        <p:tgtEl>
                                          <p:spTgt spid="57"/>
                                        </p:tgtEl>
                                        <p:attrNameLst>
                                          <p:attrName>style.visibility</p:attrName>
                                        </p:attrNameLst>
                                      </p:cBhvr>
                                      <p:to>
                                        <p:strVal val="visible"/>
                                      </p:to>
                                    </p:set>
                                  </p:childTnLst>
                                </p:cTn>
                              </p:par>
                            </p:childTnLst>
                          </p:cTn>
                        </p:par>
                        <p:par>
                          <p:cTn id="108" fill="hold">
                            <p:stCondLst>
                              <p:cond delay="500"/>
                            </p:stCondLst>
                            <p:childTnLst>
                              <p:par>
                                <p:cTn id="109" presetID="1" presetClass="entr" presetSubtype="0" fill="hold" grpId="0" nodeType="afterEffect">
                                  <p:stCondLst>
                                    <p:cond delay="0"/>
                                  </p:stCondLst>
                                  <p:childTnLst>
                                    <p:set>
                                      <p:cBhvr>
                                        <p:cTn id="110" dur="1" fill="hold">
                                          <p:stCondLst>
                                            <p:cond delay="0"/>
                                          </p:stCondLst>
                                        </p:cTn>
                                        <p:tgtEl>
                                          <p:spTgt spid="58"/>
                                        </p:tgtEl>
                                        <p:attrNameLst>
                                          <p:attrName>style.visibility</p:attrName>
                                        </p:attrNameLst>
                                      </p:cBhvr>
                                      <p:to>
                                        <p:strVal val="visible"/>
                                      </p:to>
                                    </p:set>
                                  </p:childTnLst>
                                </p:cTn>
                              </p:par>
                            </p:childTnLst>
                          </p:cTn>
                        </p:par>
                        <p:par>
                          <p:cTn id="111" fill="hold">
                            <p:stCondLst>
                              <p:cond delay="500"/>
                            </p:stCondLst>
                            <p:childTnLst>
                              <p:par>
                                <p:cTn id="112" presetID="1" presetClass="entr" presetSubtype="0" fill="hold" grpId="0" nodeType="afterEffect">
                                  <p:stCondLst>
                                    <p:cond delay="0"/>
                                  </p:stCondLst>
                                  <p:childTnLst>
                                    <p:set>
                                      <p:cBhvr>
                                        <p:cTn id="113" dur="1" fill="hold">
                                          <p:stCondLst>
                                            <p:cond delay="0"/>
                                          </p:stCondLst>
                                        </p:cTn>
                                        <p:tgtEl>
                                          <p:spTgt spid="55"/>
                                        </p:tgtEl>
                                        <p:attrNameLst>
                                          <p:attrName>style.visibility</p:attrName>
                                        </p:attrNameLst>
                                      </p:cBhvr>
                                      <p:to>
                                        <p:strVal val="visible"/>
                                      </p:to>
                                    </p:set>
                                  </p:childTnLst>
                                </p:cTn>
                              </p:par>
                            </p:childTnLst>
                          </p:cTn>
                        </p:par>
                        <p:par>
                          <p:cTn id="114" fill="hold">
                            <p:stCondLst>
                              <p:cond delay="500"/>
                            </p:stCondLst>
                            <p:childTnLst>
                              <p:par>
                                <p:cTn id="115" presetID="1" presetClass="entr" presetSubtype="0" fill="hold" grpId="0" nodeType="afterEffect">
                                  <p:stCondLst>
                                    <p:cond delay="0"/>
                                  </p:stCondLst>
                                  <p:childTnLst>
                                    <p:set>
                                      <p:cBhvr>
                                        <p:cTn id="116" dur="1" fill="hold">
                                          <p:stCondLst>
                                            <p:cond delay="0"/>
                                          </p:stCondLst>
                                        </p:cTn>
                                        <p:tgtEl>
                                          <p:spTgt spid="68"/>
                                        </p:tgtEl>
                                        <p:attrNameLst>
                                          <p:attrName>style.visibility</p:attrName>
                                        </p:attrNameLst>
                                      </p:cBhvr>
                                      <p:to>
                                        <p:strVal val="visible"/>
                                      </p:to>
                                    </p:set>
                                  </p:childTnLst>
                                </p:cTn>
                              </p:par>
                            </p:childTnLst>
                          </p:cTn>
                        </p:par>
                        <p:par>
                          <p:cTn id="117" fill="hold">
                            <p:stCondLst>
                              <p:cond delay="500"/>
                            </p:stCondLst>
                            <p:childTnLst>
                              <p:par>
                                <p:cTn id="118" presetID="1" presetClass="entr" presetSubtype="0" fill="hold" grpId="0" nodeType="afterEffect">
                                  <p:stCondLst>
                                    <p:cond delay="0"/>
                                  </p:stCondLst>
                                  <p:childTnLst>
                                    <p:set>
                                      <p:cBhvr>
                                        <p:cTn id="119" dur="1" fill="hold">
                                          <p:stCondLst>
                                            <p:cond delay="0"/>
                                          </p:stCondLst>
                                        </p:cTn>
                                        <p:tgtEl>
                                          <p:spTgt spid="70"/>
                                        </p:tgtEl>
                                        <p:attrNameLst>
                                          <p:attrName>style.visibility</p:attrName>
                                        </p:attrNameLst>
                                      </p:cBhvr>
                                      <p:to>
                                        <p:strVal val="visible"/>
                                      </p:to>
                                    </p:set>
                                  </p:childTnLst>
                                </p:cTn>
                              </p:par>
                            </p:childTnLst>
                          </p:cTn>
                        </p:par>
                        <p:par>
                          <p:cTn id="120" fill="hold">
                            <p:stCondLst>
                              <p:cond delay="500"/>
                            </p:stCondLst>
                            <p:childTnLst>
                              <p:par>
                                <p:cTn id="121" presetID="1" presetClass="entr" presetSubtype="0" fill="hold" grpId="0" nodeType="afterEffect">
                                  <p:stCondLst>
                                    <p:cond delay="0"/>
                                  </p:stCondLst>
                                  <p:childTnLst>
                                    <p:set>
                                      <p:cBhvr>
                                        <p:cTn id="122" dur="1" fill="hold">
                                          <p:stCondLst>
                                            <p:cond delay="0"/>
                                          </p:stCondLst>
                                        </p:cTn>
                                        <p:tgtEl>
                                          <p:spTgt spid="71"/>
                                        </p:tgtEl>
                                        <p:attrNameLst>
                                          <p:attrName>style.visibility</p:attrName>
                                        </p:attrNameLst>
                                      </p:cBhvr>
                                      <p:to>
                                        <p:strVal val="visible"/>
                                      </p:to>
                                    </p:set>
                                  </p:childTnLst>
                                </p:cTn>
                              </p:par>
                            </p:childTnLst>
                          </p:cTn>
                        </p:par>
                        <p:par>
                          <p:cTn id="123" fill="hold">
                            <p:stCondLst>
                              <p:cond delay="500"/>
                            </p:stCondLst>
                            <p:childTnLst>
                              <p:par>
                                <p:cTn id="124" presetID="1" presetClass="entr" presetSubtype="0" fill="hold" grpId="0" nodeType="afterEffect">
                                  <p:stCondLst>
                                    <p:cond delay="0"/>
                                  </p:stCondLst>
                                  <p:childTnLst>
                                    <p:set>
                                      <p:cBhvr>
                                        <p:cTn id="125" dur="1" fill="hold">
                                          <p:stCondLst>
                                            <p:cond delay="0"/>
                                          </p:stCondLst>
                                        </p:cTn>
                                        <p:tgtEl>
                                          <p:spTgt spid="56"/>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53" presetClass="entr" presetSubtype="16" fill="hold" grpId="0" nodeType="clickEffect">
                                  <p:stCondLst>
                                    <p:cond delay="0"/>
                                  </p:stCondLst>
                                  <p:childTnLst>
                                    <p:set>
                                      <p:cBhvr>
                                        <p:cTn id="129" dur="1" fill="hold">
                                          <p:stCondLst>
                                            <p:cond delay="0"/>
                                          </p:stCondLst>
                                        </p:cTn>
                                        <p:tgtEl>
                                          <p:spTgt spid="1038"/>
                                        </p:tgtEl>
                                        <p:attrNameLst>
                                          <p:attrName>style.visibility</p:attrName>
                                        </p:attrNameLst>
                                      </p:cBhvr>
                                      <p:to>
                                        <p:strVal val="visible"/>
                                      </p:to>
                                    </p:set>
                                    <p:anim calcmode="lin" valueType="num">
                                      <p:cBhvr>
                                        <p:cTn id="130" dur="500" fill="hold"/>
                                        <p:tgtEl>
                                          <p:spTgt spid="1038"/>
                                        </p:tgtEl>
                                        <p:attrNameLst>
                                          <p:attrName>ppt_w</p:attrName>
                                        </p:attrNameLst>
                                      </p:cBhvr>
                                      <p:tavLst>
                                        <p:tav tm="0">
                                          <p:val>
                                            <p:fltVal val="0"/>
                                          </p:val>
                                        </p:tav>
                                        <p:tav tm="100000">
                                          <p:val>
                                            <p:strVal val="#ppt_w"/>
                                          </p:val>
                                        </p:tav>
                                      </p:tavLst>
                                    </p:anim>
                                    <p:anim calcmode="lin" valueType="num">
                                      <p:cBhvr>
                                        <p:cTn id="131" dur="500" fill="hold"/>
                                        <p:tgtEl>
                                          <p:spTgt spid="1038"/>
                                        </p:tgtEl>
                                        <p:attrNameLst>
                                          <p:attrName>ppt_h</p:attrName>
                                        </p:attrNameLst>
                                      </p:cBhvr>
                                      <p:tavLst>
                                        <p:tav tm="0">
                                          <p:val>
                                            <p:fltVal val="0"/>
                                          </p:val>
                                        </p:tav>
                                        <p:tav tm="100000">
                                          <p:val>
                                            <p:strVal val="#ppt_h"/>
                                          </p:val>
                                        </p:tav>
                                      </p:tavLst>
                                    </p:anim>
                                    <p:animEffect transition="in" filter="fade">
                                      <p:cBhvr>
                                        <p:cTn id="132" dur="5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4" grpId="0"/>
      <p:bldP spid="7" grpId="0"/>
      <p:bldP spid="49" grpId="0"/>
      <p:bldP spid="1037" grpId="0" animBg="1"/>
      <p:bldP spid="51" grpId="0" animBg="1"/>
      <p:bldP spid="52" grpId="0" animBg="1"/>
      <p:bldP spid="53" grpId="0" animBg="1"/>
      <p:bldP spid="54" grpId="0" animBg="1"/>
      <p:bldP spid="55" grpId="0" animBg="1"/>
      <p:bldP spid="56" grpId="0" animBg="1"/>
      <p:bldP spid="57" grpId="0" animBg="1"/>
      <p:bldP spid="58" grpId="0" animBg="1"/>
      <p:bldP spid="1038" grpId="0" animBg="1"/>
      <p:bldP spid="68" grpId="0" animBg="1"/>
      <p:bldP spid="70" grpId="0" animBg="1"/>
      <p:bldP spid="7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1405</Words>
  <Application>Microsoft Office PowerPoint</Application>
  <PresentationFormat>On-screen Show (4:3)</PresentationFormat>
  <Paragraphs>136</Paragraphs>
  <Slides>24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Narrow</vt:lpstr>
      <vt:lpstr>Calibri</vt:lpstr>
      <vt:lpstr>Office Theme</vt:lpstr>
      <vt:lpstr>Ephesians 4:7-12</vt:lpstr>
      <vt:lpstr>Acts 1:6-9</vt:lpstr>
      <vt:lpstr>1 Corinthians 15:22-26</vt:lpstr>
      <vt:lpstr>Those who were in the church were in the Kingdom </vt:lpstr>
      <vt:lpstr>What Does this Mean to You?</vt:lpstr>
      <vt:lpstr>PowerPoint Presentation</vt:lpstr>
      <vt:lpstr>1. Jesus is a Real King with  “All Authority”</vt:lpstr>
      <vt:lpstr>2. Jesus is a Reigning King</vt:lpstr>
      <vt:lpstr>PowerPoint Presentation</vt:lpstr>
      <vt:lpstr>Ephesians 4:8,11-12 ESV</vt:lpstr>
      <vt:lpstr>Apostles and Prophets = Scribes</vt:lpstr>
      <vt:lpstr>Apostles and Prophets = Scribes</vt:lpstr>
      <vt:lpstr>Apostles and Prophets = Scribes</vt:lpstr>
      <vt:lpstr>Evangelists = Messengers</vt:lpstr>
      <vt:lpstr>Shepherds and Teachers = Local servants to execute will of the King</vt:lpstr>
      <vt:lpstr>In a Democracy Laws Change as the Thinking of the People Changes.</vt:lpstr>
      <vt:lpstr>Even Ahasuerus had a Problem.</vt:lpstr>
      <vt:lpstr>3. Jesus is An Unchanging King</vt:lpstr>
      <vt:lpstr>The Laws of Christ’s Kingdom                   Do Not                                                      Change with Changing Culture.</vt:lpstr>
      <vt:lpstr>Laws of Christ’s Kingdom do not change because He does not change. </vt:lpstr>
      <vt:lpstr>Are Spiritual Laws made 2,000 Years ago still Relevant?</vt:lpstr>
      <vt:lpstr>They were made by the same lawmaker.</vt:lpstr>
      <vt:lpstr>If God could make Natural laws suitable for all ages, why not Spiritual Laws?</vt:lpstr>
      <vt:lpstr>Becoming a Christian means complete submission to the rule of the King.</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Citizens of the Christ’s Kingdom</dc:title>
  <dc:creator>Sewell</dc:creator>
  <cp:lastModifiedBy>Sewell</cp:lastModifiedBy>
  <cp:revision>44</cp:revision>
  <dcterms:created xsi:type="dcterms:W3CDTF">2014-01-17T15:47:27Z</dcterms:created>
  <dcterms:modified xsi:type="dcterms:W3CDTF">2017-03-03T01:55:58Z</dcterms:modified>
</cp:coreProperties>
</file>