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8" r:id="rId1"/>
  </p:sldMasterIdLst>
  <p:notesMasterIdLst>
    <p:notesMasterId r:id="rId10"/>
  </p:notesMasterIdLst>
  <p:sldIdLst>
    <p:sldId id="359" r:id="rId2"/>
    <p:sldId id="347" r:id="rId3"/>
    <p:sldId id="350" r:id="rId4"/>
    <p:sldId id="352" r:id="rId5"/>
    <p:sldId id="357" r:id="rId6"/>
    <p:sldId id="351" r:id="rId7"/>
    <p:sldId id="358" r:id="rId8"/>
    <p:sldId id="346" r:id="rId9"/>
  </p:sldIdLst>
  <p:sldSz cx="7620000" cy="5715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556" autoAdjust="0"/>
  </p:normalViewPr>
  <p:slideViewPr>
    <p:cSldViewPr snapToGrid="0">
      <p:cViewPr>
        <p:scale>
          <a:sx n="115" d="100"/>
          <a:sy n="115" d="100"/>
        </p:scale>
        <p:origin x="-366" y="-66"/>
      </p:cViewPr>
      <p:guideLst>
        <p:guide orient="horz" pos="180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9BAD-D43E-4699-88BD-A9917573352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560B-F062-4250-8C5A-05182581C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Insert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0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6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#5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62" y="496683"/>
            <a:ext cx="6258755" cy="2678318"/>
          </a:xfrm>
        </p:spPr>
        <p:txBody>
          <a:bodyPr anchor="b">
            <a:normAutofit/>
          </a:bodyPr>
          <a:lstStyle>
            <a:lvl1pPr algn="ctr">
              <a:defRPr sz="3333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62" y="3238500"/>
            <a:ext cx="6258755" cy="1849257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2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31" y="3647905"/>
            <a:ext cx="6177506" cy="756254"/>
          </a:xfrm>
        </p:spPr>
        <p:txBody>
          <a:bodyPr anchor="b">
            <a:normAutofit/>
          </a:bodyPr>
          <a:lstStyle>
            <a:lvl1pPr algn="l">
              <a:defRPr sz="1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32" y="830157"/>
            <a:ext cx="6084523" cy="24842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731" y="4404158"/>
            <a:ext cx="6177506" cy="680892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4732" y="5151120"/>
            <a:ext cx="4447732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56" y="496682"/>
            <a:ext cx="6259562" cy="2614818"/>
          </a:xfrm>
        </p:spPr>
        <p:txBody>
          <a:bodyPr anchor="ctr">
            <a:normAutofit/>
          </a:bodyPr>
          <a:lstStyle>
            <a:lvl1pPr algn="l">
              <a:defRPr sz="2333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956" y="3619500"/>
            <a:ext cx="6259562" cy="14655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6516" y="716897"/>
            <a:ext cx="381099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6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4019" y="2488269"/>
            <a:ext cx="381099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6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119" y="496682"/>
            <a:ext cx="5811763" cy="2536733"/>
          </a:xfrm>
        </p:spPr>
        <p:txBody>
          <a:bodyPr anchor="ctr">
            <a:normAutofit/>
          </a:bodyPr>
          <a:lstStyle>
            <a:lvl1pPr algn="l">
              <a:defRPr sz="2333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47030" y="3042172"/>
            <a:ext cx="5525940" cy="3175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67"/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956" y="3867672"/>
            <a:ext cx="6259561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4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56" y="3002972"/>
            <a:ext cx="6260282" cy="1224000"/>
          </a:xfrm>
        </p:spPr>
        <p:txBody>
          <a:bodyPr anchor="b">
            <a:normAutofit/>
          </a:bodyPr>
          <a:lstStyle>
            <a:lvl1pPr algn="l">
              <a:defRPr sz="2333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79" y="4226972"/>
            <a:ext cx="6260283" cy="858078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8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572964" y="2399582"/>
            <a:ext cx="381099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6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516" y="628209"/>
            <a:ext cx="381099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6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119" y="496682"/>
            <a:ext cx="5811763" cy="2370308"/>
          </a:xfrm>
        </p:spPr>
        <p:txBody>
          <a:bodyPr anchor="ctr">
            <a:normAutofit/>
          </a:bodyPr>
          <a:lstStyle>
            <a:lvl1pPr algn="l">
              <a:defRPr sz="2333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1956" y="3238500"/>
            <a:ext cx="6260282" cy="87805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67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956" y="4116552"/>
            <a:ext cx="6260282" cy="968498"/>
          </a:xfrm>
        </p:spPr>
        <p:txBody>
          <a:bodyPr anchor="t">
            <a:normAutofit/>
          </a:bodyPr>
          <a:lstStyle>
            <a:lvl1pPr marL="0" indent="0" algn="l"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55" y="496682"/>
            <a:ext cx="6259561" cy="22973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33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1955" y="3069118"/>
            <a:ext cx="6259561" cy="87440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956" y="3943520"/>
            <a:ext cx="6259560" cy="1141530"/>
          </a:xfrm>
        </p:spPr>
        <p:txBody>
          <a:bodyPr anchor="t">
            <a:normAutofit/>
          </a:bodyPr>
          <a:lstStyle>
            <a:lvl1pPr marL="0" indent="0" algn="l"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956" y="496682"/>
            <a:ext cx="6259561" cy="10937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9757" y="496682"/>
            <a:ext cx="1481760" cy="4588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956" y="496682"/>
            <a:ext cx="4686781" cy="458836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7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7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62" y="2725582"/>
            <a:ext cx="6258755" cy="1519421"/>
          </a:xfrm>
        </p:spPr>
        <p:txBody>
          <a:bodyPr anchor="b">
            <a:normAutofit/>
          </a:bodyPr>
          <a:lstStyle>
            <a:lvl1pPr algn="r">
              <a:defRPr sz="2333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62" y="4253175"/>
            <a:ext cx="6258755" cy="831875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956" y="1717415"/>
            <a:ext cx="3070894" cy="3359443"/>
          </a:xfrm>
        </p:spPr>
        <p:txBody>
          <a:bodyPr>
            <a:normAutofit/>
          </a:bodyPr>
          <a:lstStyle>
            <a:lvl1pPr>
              <a:defRPr sz="1333"/>
            </a:lvl1pPr>
            <a:lvl2pPr>
              <a:defRPr sz="1167"/>
            </a:lvl2pPr>
            <a:lvl3pPr>
              <a:defRPr sz="1000"/>
            </a:lvl3pPr>
            <a:lvl4pPr>
              <a:defRPr sz="917"/>
            </a:lvl4pPr>
            <a:lvl5pPr>
              <a:defRPr sz="917"/>
            </a:lvl5pPr>
            <a:lvl6pPr>
              <a:defRPr sz="917"/>
            </a:lvl6pPr>
            <a:lvl7pPr>
              <a:defRPr sz="917"/>
            </a:lvl7pPr>
            <a:lvl8pPr>
              <a:defRPr sz="917"/>
            </a:lvl8pPr>
            <a:lvl9pPr>
              <a:defRPr sz="9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1717415"/>
            <a:ext cx="3074366" cy="3359442"/>
          </a:xfrm>
        </p:spPr>
        <p:txBody>
          <a:bodyPr>
            <a:normAutofit/>
          </a:bodyPr>
          <a:lstStyle>
            <a:lvl1pPr>
              <a:defRPr sz="1333"/>
            </a:lvl1pPr>
            <a:lvl2pPr>
              <a:defRPr sz="1167"/>
            </a:lvl2pPr>
            <a:lvl3pPr>
              <a:defRPr sz="1000"/>
            </a:lvl3pPr>
            <a:lvl4pPr>
              <a:defRPr sz="917"/>
            </a:lvl4pPr>
            <a:lvl5pPr>
              <a:defRPr sz="917"/>
            </a:lvl5pPr>
            <a:lvl6pPr>
              <a:defRPr sz="917"/>
            </a:lvl6pPr>
            <a:lvl7pPr>
              <a:defRPr sz="917"/>
            </a:lvl7pPr>
            <a:lvl8pPr>
              <a:defRPr sz="917"/>
            </a:lvl8pPr>
            <a:lvl9pPr>
              <a:defRPr sz="9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1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22" y="1717415"/>
            <a:ext cx="2830928" cy="611330"/>
          </a:xfrm>
        </p:spPr>
        <p:txBody>
          <a:bodyPr anchor="b">
            <a:noAutofit/>
          </a:bodyPr>
          <a:lstStyle>
            <a:lvl1pPr marL="0" indent="0">
              <a:buNone/>
              <a:defRPr sz="1833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956" y="2321690"/>
            <a:ext cx="3070894" cy="2763361"/>
          </a:xfrm>
        </p:spPr>
        <p:txBody>
          <a:bodyPr anchor="t">
            <a:normAutofit/>
          </a:bodyPr>
          <a:lstStyle>
            <a:lvl1pPr>
              <a:defRPr sz="1333"/>
            </a:lvl1pPr>
            <a:lvl2pPr>
              <a:defRPr sz="1167"/>
            </a:lvl2pPr>
            <a:lvl3pPr>
              <a:defRPr sz="1000"/>
            </a:lvl3pPr>
            <a:lvl4pPr>
              <a:defRPr sz="917"/>
            </a:lvl4pPr>
            <a:lvl5pPr>
              <a:defRPr sz="917"/>
            </a:lvl5pPr>
            <a:lvl6pPr>
              <a:defRPr sz="917"/>
            </a:lvl6pPr>
            <a:lvl7pPr>
              <a:defRPr sz="917"/>
            </a:lvl7pPr>
            <a:lvl8pPr>
              <a:defRPr sz="917"/>
            </a:lvl8pPr>
            <a:lvl9pPr>
              <a:defRPr sz="9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91792" y="1717416"/>
            <a:ext cx="2849725" cy="604274"/>
          </a:xfrm>
        </p:spPr>
        <p:txBody>
          <a:bodyPr anchor="b">
            <a:noAutofit/>
          </a:bodyPr>
          <a:lstStyle>
            <a:lvl1pPr marL="0" indent="0">
              <a:buNone/>
              <a:defRPr sz="1833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38" y="2321690"/>
            <a:ext cx="3084600" cy="2763361"/>
          </a:xfrm>
        </p:spPr>
        <p:txBody>
          <a:bodyPr anchor="t">
            <a:normAutofit/>
          </a:bodyPr>
          <a:lstStyle>
            <a:lvl1pPr>
              <a:defRPr sz="1333"/>
            </a:lvl1pPr>
            <a:lvl2pPr>
              <a:defRPr sz="1167"/>
            </a:lvl2pPr>
            <a:lvl3pPr>
              <a:defRPr sz="1000"/>
            </a:lvl3pPr>
            <a:lvl4pPr>
              <a:defRPr sz="917"/>
            </a:lvl4pPr>
            <a:lvl5pPr>
              <a:defRPr sz="917"/>
            </a:lvl5pPr>
            <a:lvl6pPr>
              <a:defRPr sz="917"/>
            </a:lvl6pPr>
            <a:lvl7pPr>
              <a:defRPr sz="917"/>
            </a:lvl7pPr>
            <a:lvl8pPr>
              <a:defRPr sz="917"/>
            </a:lvl8pPr>
            <a:lvl9pPr>
              <a:defRPr sz="9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2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56" y="1462440"/>
            <a:ext cx="2274603" cy="1143000"/>
          </a:xfrm>
        </p:spPr>
        <p:txBody>
          <a:bodyPr anchor="b">
            <a:normAutofit/>
          </a:bodyPr>
          <a:lstStyle>
            <a:lvl1pPr algn="l">
              <a:defRPr sz="18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714" y="496682"/>
            <a:ext cx="3750803" cy="4588368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33"/>
            </a:lvl2pPr>
            <a:lvl3pPr>
              <a:defRPr sz="1167"/>
            </a:lvl3pPr>
            <a:lvl4pPr>
              <a:defRPr sz="1000"/>
            </a:lvl4pPr>
            <a:lvl5pPr>
              <a:defRPr sz="917"/>
            </a:lvl5pPr>
            <a:lvl6pPr>
              <a:defRPr sz="917"/>
            </a:lvl6pPr>
            <a:lvl7pPr>
              <a:defRPr sz="917"/>
            </a:lvl7pPr>
            <a:lvl8pPr>
              <a:defRPr sz="917"/>
            </a:lvl8pPr>
            <a:lvl9pPr>
              <a:defRPr sz="9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956" y="2605440"/>
            <a:ext cx="2274603" cy="1524000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6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56" y="1581891"/>
            <a:ext cx="3686503" cy="1143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6202" y="-15240"/>
            <a:ext cx="2083385" cy="57531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99" y="2724891"/>
            <a:ext cx="3686503" cy="1524000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69707" y="5151120"/>
            <a:ext cx="598752" cy="304271"/>
          </a:xfrm>
        </p:spPr>
        <p:txBody>
          <a:bodyPr/>
          <a:lstStyle/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1957" y="5151120"/>
            <a:ext cx="308775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86885" y="5151120"/>
            <a:ext cx="254322" cy="274375"/>
          </a:xfrm>
        </p:spPr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956" y="496682"/>
            <a:ext cx="6259561" cy="1093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957" y="1717415"/>
            <a:ext cx="6259560" cy="3367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59757" y="5148550"/>
            <a:ext cx="107288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7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FED72B-0ACD-4FC1-8F00-029F54EAB09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956" y="5148550"/>
            <a:ext cx="468678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7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7669" y="5148550"/>
            <a:ext cx="3445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7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87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380985" rtl="0" eaLnBrk="1" latinLnBrk="0" hangingPunct="1">
        <a:spcBef>
          <a:spcPct val="0"/>
        </a:spcBef>
        <a:buNone/>
        <a:defRPr sz="2333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8115" indent="-238115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00000"/>
        <a:buFont typeface="Arial"/>
        <a:buChar char="•"/>
        <a:defRPr sz="15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00000"/>
        <a:buFont typeface="Arial"/>
        <a:buChar char="•"/>
        <a:defRPr sz="1333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00085" indent="-238115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00000"/>
        <a:buFont typeface="Arial"/>
        <a:buChar char="•"/>
        <a:defRPr sz="1167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285824" indent="-142869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00000"/>
        <a:buFont typeface="Arial"/>
        <a:buChar char="•"/>
        <a:defRPr sz="1167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666808" indent="-142869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00000"/>
        <a:buFont typeface="Arial"/>
        <a:buChar char="•"/>
        <a:defRPr sz="1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00000"/>
        <a:buFont typeface="Arial"/>
        <a:buChar char="•"/>
        <a:defRPr sz="917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00000"/>
        <a:buFont typeface="Arial"/>
        <a:buChar char="•"/>
        <a:defRPr sz="917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00000"/>
        <a:buFont typeface="Arial"/>
        <a:buChar char="•"/>
        <a:defRPr sz="917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SzPct val="100000"/>
        <a:buFont typeface="Arial"/>
        <a:buChar char="•"/>
        <a:defRPr sz="917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b="1" dirty="0"/>
              <a:t>Attaining to the Unity of the Faith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0029" y="476518"/>
            <a:ext cx="6475336" cy="1051506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The Jerusalem Code</a:t>
            </a:r>
            <a:r>
              <a:rPr lang="en-US" sz="2917" b="1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2917" b="1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200" i="1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For Attaining to the Unity of the Faith</a:t>
            </a:r>
            <a:endParaRPr lang="en-US" sz="2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029" y="1656815"/>
            <a:ext cx="6718479" cy="3378824"/>
          </a:xfrm>
        </p:spPr>
        <p:txBody>
          <a:bodyPr>
            <a:normAutofit lnSpcReduction="10000"/>
          </a:bodyPr>
          <a:lstStyle/>
          <a:p>
            <a:pPr marL="380985" indent="-380985">
              <a:buFont typeface="+mj-lt"/>
              <a:buAutoNum type="arabicPeriod"/>
            </a:pPr>
            <a:r>
              <a:rPr lang="en-US" sz="2083" b="1" dirty="0"/>
              <a:t>Doctrine is worth </a:t>
            </a:r>
            <a:r>
              <a:rPr lang="en-US" sz="2083" b="1" dirty="0">
                <a:solidFill>
                  <a:schemeClr val="accent1"/>
                </a:solidFill>
              </a:rPr>
              <a:t>fighting for and working to understand together</a:t>
            </a:r>
            <a:r>
              <a:rPr lang="en-US" sz="2083" b="1" dirty="0"/>
              <a:t>. 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083" b="1" dirty="0"/>
              <a:t>Doctrine is about </a:t>
            </a:r>
            <a:r>
              <a:rPr lang="en-US" sz="2083" b="1" dirty="0">
                <a:solidFill>
                  <a:schemeClr val="accent1"/>
                </a:solidFill>
              </a:rPr>
              <a:t>God</a:t>
            </a:r>
            <a:r>
              <a:rPr lang="en-US" sz="2083" b="1" dirty="0"/>
              <a:t> not us.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083" b="1" dirty="0"/>
              <a:t>Doctrine is an issue of both </a:t>
            </a:r>
            <a:r>
              <a:rPr lang="en-US" sz="2083" b="1" dirty="0">
                <a:solidFill>
                  <a:schemeClr val="accent1"/>
                </a:solidFill>
              </a:rPr>
              <a:t>Humility</a:t>
            </a:r>
            <a:r>
              <a:rPr lang="en-US" sz="2083" b="1" dirty="0"/>
              <a:t> and </a:t>
            </a:r>
            <a:r>
              <a:rPr lang="en-US" sz="2083" b="1" dirty="0">
                <a:solidFill>
                  <a:schemeClr val="accent1"/>
                </a:solidFill>
              </a:rPr>
              <a:t>Conviction</a:t>
            </a:r>
            <a:r>
              <a:rPr lang="en-US" sz="2083" b="1" dirty="0"/>
              <a:t>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083" b="1" dirty="0"/>
              <a:t>Doctrine is revealed through God's clear </a:t>
            </a:r>
            <a:r>
              <a:rPr lang="en-US" sz="2083" b="1" dirty="0">
                <a:solidFill>
                  <a:schemeClr val="accent1"/>
                </a:solidFill>
              </a:rPr>
              <a:t>signs by the Spirit </a:t>
            </a:r>
            <a:r>
              <a:rPr lang="en-US" sz="2083" b="1" dirty="0"/>
              <a:t>and </a:t>
            </a:r>
            <a:r>
              <a:rPr lang="en-US" sz="2083" b="1" dirty="0">
                <a:solidFill>
                  <a:schemeClr val="accent1"/>
                </a:solidFill>
              </a:rPr>
              <a:t>statements in Scripture</a:t>
            </a:r>
            <a:r>
              <a:rPr lang="en-US" sz="2083" b="1" dirty="0"/>
              <a:t>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083" b="1" dirty="0"/>
              <a:t>Doctrine is </a:t>
            </a:r>
            <a:r>
              <a:rPr lang="en-US" sz="2083" b="1" dirty="0">
                <a:solidFill>
                  <a:schemeClr val="accent1"/>
                </a:solidFill>
              </a:rPr>
              <a:t>explained and established by the writings </a:t>
            </a:r>
            <a:r>
              <a:rPr lang="en-US" sz="2083" b="1" dirty="0"/>
              <a:t>of the Apostles and eyewitnesses of Christ.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41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3" y="759854"/>
            <a:ext cx="6709894" cy="44045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33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…</a:t>
            </a:r>
            <a:r>
              <a:rPr lang="en-US" sz="1833" baseline="30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sz="1833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by revelation He made known to me the mystery (as </a:t>
            </a:r>
            <a:r>
              <a:rPr lang="en-US" sz="1833" b="1" dirty="0">
                <a:solidFill>
                  <a:srgbClr val="FFFF00"/>
                </a:solidFill>
                <a:cs typeface="Times New Roman" pitchFamily="18" charset="0"/>
              </a:rPr>
              <a:t>I wrote before in a few words</a:t>
            </a:r>
            <a:r>
              <a:rPr lang="en-US" sz="1833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, </a:t>
            </a:r>
            <a:r>
              <a:rPr lang="en-US" sz="1833" baseline="30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4 </a:t>
            </a:r>
            <a:r>
              <a:rPr lang="en-US" sz="1833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by which, when you read, you may understand my knowledge in the mystery of Christ), </a:t>
            </a:r>
            <a:r>
              <a:rPr lang="en-US" sz="1833" baseline="30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5 </a:t>
            </a:r>
            <a:r>
              <a:rPr lang="en-US" sz="1833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which in other ages was not made known to the sons of men, as it has now been revealed by the Spirit to His holy apostles and prophets (</a:t>
            </a:r>
            <a:r>
              <a:rPr lang="en-US" sz="1333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Ephesians 3.3-5)</a:t>
            </a:r>
            <a:endParaRPr lang="en-US" sz="667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67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These things </a:t>
            </a:r>
            <a:r>
              <a:rPr lang="en-US" sz="1667" b="1" dirty="0">
                <a:solidFill>
                  <a:srgbClr val="FFFF00"/>
                </a:solidFill>
              </a:rPr>
              <a:t>I write to you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, though I hope to come to you shortly; </a:t>
            </a:r>
            <a:r>
              <a:rPr lang="en-US" sz="1667" baseline="30000" dirty="0">
                <a:solidFill>
                  <a:schemeClr val="tx1">
                    <a:lumMod val="95000"/>
                  </a:schemeClr>
                </a:solidFill>
              </a:rPr>
              <a:t>15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but if I am delayed, </a:t>
            </a:r>
            <a:r>
              <a:rPr lang="en-US" sz="1667" b="1" dirty="0">
                <a:solidFill>
                  <a:srgbClr val="FFFF00"/>
                </a:solidFill>
              </a:rPr>
              <a:t>I write so that you may know how you ought to conduct yourself in the house of God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, which is the church of the living God, the pillar and ground of the truth. (</a:t>
            </a:r>
            <a:r>
              <a:rPr lang="en-US" sz="1333" dirty="0">
                <a:solidFill>
                  <a:schemeClr val="tx1">
                    <a:lumMod val="95000"/>
                  </a:schemeClr>
                </a:solidFill>
              </a:rPr>
              <a:t>1 Timothy 3.14-15)</a:t>
            </a:r>
          </a:p>
        </p:txBody>
      </p:sp>
    </p:spTree>
    <p:extLst>
      <p:ext uri="{BB962C8B-B14F-4D97-AF65-F5344CB8AC3E}">
        <p14:creationId xmlns:p14="http://schemas.microsoft.com/office/powerpoint/2010/main" val="15277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695459"/>
            <a:ext cx="6658377" cy="449472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Therefore, brethren, stand fast and hold the traditions which you were taught, whether by word </a:t>
            </a:r>
            <a:r>
              <a:rPr lang="en-US" sz="1667" b="1" dirty="0">
                <a:solidFill>
                  <a:srgbClr val="FFFF00"/>
                </a:solidFill>
              </a:rPr>
              <a:t>or our epistle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. (</a:t>
            </a:r>
            <a:r>
              <a:rPr lang="en-US" sz="1333" dirty="0">
                <a:solidFill>
                  <a:schemeClr val="tx1">
                    <a:lumMod val="95000"/>
                  </a:schemeClr>
                </a:solidFill>
              </a:rPr>
              <a:t>2 Thessalonians 2.15)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333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67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And if anyone does not </a:t>
            </a:r>
            <a:r>
              <a:rPr lang="en-US" sz="1667" b="1" dirty="0">
                <a:solidFill>
                  <a:srgbClr val="FFFF00"/>
                </a:solidFill>
                <a:cs typeface="Times New Roman" pitchFamily="18" charset="0"/>
              </a:rPr>
              <a:t>obey our word in this epistle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, note that person and do not keep company with him, that he may be ashamed. (</a:t>
            </a:r>
            <a:r>
              <a:rPr lang="en-US" sz="1333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2 Thessalonians 3.14)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67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67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If anyone thinks himself to be a prophet or spiritual, let him acknowledge </a:t>
            </a:r>
            <a:r>
              <a:rPr lang="en-US" sz="1667" b="1" dirty="0">
                <a:solidFill>
                  <a:srgbClr val="FFFF00"/>
                </a:solidFill>
                <a:cs typeface="Times New Roman" pitchFamily="18" charset="0"/>
              </a:rPr>
              <a:t>that the things which I write to you are the commandments of the Lord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. (</a:t>
            </a:r>
            <a:r>
              <a:rPr lang="en-US" sz="1333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1 Corinthians 14:37)</a:t>
            </a:r>
          </a:p>
        </p:txBody>
      </p:sp>
    </p:spTree>
    <p:extLst>
      <p:ext uri="{BB962C8B-B14F-4D97-AF65-F5344CB8AC3E}">
        <p14:creationId xmlns:p14="http://schemas.microsoft.com/office/powerpoint/2010/main" val="12333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0028" y="450761"/>
            <a:ext cx="6475337" cy="1077263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The Jerusalem Code</a:t>
            </a:r>
            <a:r>
              <a:rPr lang="en-US" sz="2917" b="1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2917" b="1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500" i="1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For Attaining to the Unity of the Faith</a:t>
            </a:r>
            <a:endParaRPr lang="en-US" sz="25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029" y="1656815"/>
            <a:ext cx="6718479" cy="3494734"/>
          </a:xfrm>
        </p:spPr>
        <p:txBody>
          <a:bodyPr>
            <a:normAutofit fontScale="92500" lnSpcReduction="20000"/>
          </a:bodyPr>
          <a:lstStyle/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worth </a:t>
            </a:r>
            <a:r>
              <a:rPr lang="en-US" sz="2250" b="1" dirty="0">
                <a:solidFill>
                  <a:schemeClr val="accent1"/>
                </a:solidFill>
              </a:rPr>
              <a:t>fighting for and working to understand together</a:t>
            </a:r>
            <a:r>
              <a:rPr lang="en-US" sz="2250" b="1" dirty="0"/>
              <a:t>. 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about </a:t>
            </a:r>
            <a:r>
              <a:rPr lang="en-US" sz="2250" b="1" dirty="0">
                <a:solidFill>
                  <a:schemeClr val="accent1"/>
                </a:solidFill>
              </a:rPr>
              <a:t>God</a:t>
            </a:r>
            <a:r>
              <a:rPr lang="en-US" sz="2250" b="1" dirty="0"/>
              <a:t> not us.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an issue of both </a:t>
            </a:r>
            <a:r>
              <a:rPr lang="en-US" sz="2250" b="1" dirty="0">
                <a:solidFill>
                  <a:schemeClr val="accent1"/>
                </a:solidFill>
              </a:rPr>
              <a:t>Humility</a:t>
            </a:r>
            <a:r>
              <a:rPr lang="en-US" sz="2250" b="1" dirty="0"/>
              <a:t> and </a:t>
            </a:r>
            <a:r>
              <a:rPr lang="en-US" sz="2250" b="1" dirty="0">
                <a:solidFill>
                  <a:schemeClr val="accent1"/>
                </a:solidFill>
              </a:rPr>
              <a:t>Conviction</a:t>
            </a:r>
            <a:r>
              <a:rPr lang="en-US" sz="2250" b="1" dirty="0"/>
              <a:t>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revealed through God's clear </a:t>
            </a:r>
            <a:r>
              <a:rPr lang="en-US" sz="2250" b="1" dirty="0">
                <a:solidFill>
                  <a:schemeClr val="accent1"/>
                </a:solidFill>
              </a:rPr>
              <a:t>signs by the Spirit </a:t>
            </a:r>
            <a:r>
              <a:rPr lang="en-US" sz="2250" b="1" dirty="0"/>
              <a:t>and </a:t>
            </a:r>
            <a:r>
              <a:rPr lang="en-US" sz="2250" b="1" dirty="0">
                <a:solidFill>
                  <a:schemeClr val="accent1"/>
                </a:solidFill>
              </a:rPr>
              <a:t>statements in Scripture</a:t>
            </a:r>
            <a:r>
              <a:rPr lang="en-US" sz="2250" b="1" dirty="0"/>
              <a:t>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</a:t>
            </a:r>
            <a:r>
              <a:rPr lang="en-US" sz="2250" b="1" dirty="0">
                <a:solidFill>
                  <a:schemeClr val="accent1"/>
                </a:solidFill>
              </a:rPr>
              <a:t>explained and established by the writings </a:t>
            </a:r>
            <a:r>
              <a:rPr lang="en-US" sz="2250" b="1" dirty="0"/>
              <a:t>of the Apostles and eyewitnesses of Christ.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</a:t>
            </a:r>
            <a:r>
              <a:rPr lang="en-US" sz="2250" b="1" dirty="0">
                <a:solidFill>
                  <a:schemeClr val="accent1"/>
                </a:solidFill>
              </a:rPr>
              <a:t>universal</a:t>
            </a:r>
            <a:r>
              <a:rPr lang="en-US" sz="2250" b="1" dirty="0"/>
              <a:t> in its rule.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58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631065"/>
            <a:ext cx="6516710" cy="458487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For this reason I have sent Timothy to you, who is my beloved and faithful son in the Lord, who will remind you of my ways in Christ, </a:t>
            </a:r>
            <a:r>
              <a:rPr lang="en-US" sz="1667" b="1" dirty="0">
                <a:solidFill>
                  <a:srgbClr val="FFFF00"/>
                </a:solidFill>
              </a:rPr>
              <a:t>as I teach everywhere in every church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en-US" sz="1333" dirty="0">
                <a:solidFill>
                  <a:schemeClr val="tx1">
                    <a:lumMod val="95000"/>
                  </a:schemeClr>
                </a:solidFill>
              </a:rPr>
              <a:t> (1 Corinthians 4:17)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33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Now concerning the collection for the saints, </a:t>
            </a:r>
            <a:r>
              <a:rPr lang="en-US" sz="1667" b="1" dirty="0">
                <a:solidFill>
                  <a:srgbClr val="FFFF00"/>
                </a:solidFill>
              </a:rPr>
              <a:t>as I have given orders to the churches of Galatia, so you must do also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… (</a:t>
            </a:r>
            <a:r>
              <a:rPr lang="en-US" sz="1333" dirty="0">
                <a:solidFill>
                  <a:schemeClr val="tx1">
                    <a:lumMod val="95000"/>
                  </a:schemeClr>
                </a:solidFill>
              </a:rPr>
              <a:t>1 Corinthians 16:1)</a:t>
            </a:r>
          </a:p>
          <a:p>
            <a:pPr marL="0" indent="0">
              <a:lnSpc>
                <a:spcPct val="90000"/>
              </a:lnSpc>
              <a:buNone/>
            </a:pPr>
            <a:endParaRPr lang="en-US" sz="833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But if anyone seems to be contentious, </a:t>
            </a:r>
            <a:r>
              <a:rPr lang="en-US" sz="1667" b="1" dirty="0">
                <a:solidFill>
                  <a:srgbClr val="FFFF00"/>
                </a:solidFill>
              </a:rPr>
              <a:t>we have no such custom, nor do the churches of God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. (</a:t>
            </a:r>
            <a:r>
              <a:rPr lang="en-US" sz="1333" dirty="0">
                <a:solidFill>
                  <a:schemeClr val="tx1">
                    <a:lumMod val="95000"/>
                  </a:schemeClr>
                </a:solidFill>
              </a:rPr>
              <a:t>1 Corinthians 11:16)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33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For God is not the author of confusion but of peace, </a:t>
            </a:r>
            <a:r>
              <a:rPr lang="en-US" sz="1667" b="1" dirty="0">
                <a:solidFill>
                  <a:srgbClr val="FFFF00"/>
                </a:solidFill>
              </a:rPr>
              <a:t>as in all the churches of the saints</a:t>
            </a:r>
            <a:r>
              <a:rPr lang="en-US" sz="1667" dirty="0">
                <a:solidFill>
                  <a:schemeClr val="tx1">
                    <a:lumMod val="95000"/>
                  </a:schemeClr>
                </a:solidFill>
              </a:rPr>
              <a:t>. (</a:t>
            </a:r>
            <a:r>
              <a:rPr lang="en-US" sz="1333" dirty="0">
                <a:solidFill>
                  <a:schemeClr val="tx1">
                    <a:lumMod val="95000"/>
                  </a:schemeClr>
                </a:solidFill>
              </a:rPr>
              <a:t>1 Corinthians 14:33b)</a:t>
            </a:r>
          </a:p>
        </p:txBody>
      </p:sp>
    </p:spTree>
    <p:extLst>
      <p:ext uri="{BB962C8B-B14F-4D97-AF65-F5344CB8AC3E}">
        <p14:creationId xmlns:p14="http://schemas.microsoft.com/office/powerpoint/2010/main" val="28858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0028" y="334851"/>
            <a:ext cx="6475337" cy="1193173"/>
          </a:xfrm>
        </p:spPr>
        <p:txBody>
          <a:bodyPr>
            <a:normAutofit/>
          </a:bodyPr>
          <a:lstStyle/>
          <a:p>
            <a:r>
              <a:rPr lang="en-US" sz="3800" b="1" dirty="0"/>
              <a:t>The Jerusalem Code</a:t>
            </a:r>
            <a:r>
              <a:rPr lang="en-US" sz="2917" b="1" dirty="0"/>
              <a:t/>
            </a:r>
            <a:br>
              <a:rPr lang="en-US" sz="2917" b="1" dirty="0"/>
            </a:br>
            <a:r>
              <a:rPr lang="en-US" sz="2300" i="1" dirty="0"/>
              <a:t>For Attaining to the Unity of the Faith</a:t>
            </a:r>
            <a:endParaRPr lang="en-US" sz="23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029" y="1656814"/>
            <a:ext cx="6718479" cy="3488028"/>
          </a:xfrm>
        </p:spPr>
        <p:txBody>
          <a:bodyPr>
            <a:normAutofit fontScale="85000" lnSpcReduction="20000"/>
          </a:bodyPr>
          <a:lstStyle/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worth </a:t>
            </a:r>
            <a:r>
              <a:rPr lang="en-US" sz="2250" b="1" dirty="0">
                <a:solidFill>
                  <a:schemeClr val="accent1"/>
                </a:solidFill>
              </a:rPr>
              <a:t>fighting for and working to understand together</a:t>
            </a:r>
            <a:r>
              <a:rPr lang="en-US" sz="2250" b="1" dirty="0"/>
              <a:t>. 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about </a:t>
            </a:r>
            <a:r>
              <a:rPr lang="en-US" sz="2250" b="1" dirty="0">
                <a:solidFill>
                  <a:schemeClr val="accent1"/>
                </a:solidFill>
              </a:rPr>
              <a:t>God</a:t>
            </a:r>
            <a:r>
              <a:rPr lang="en-US" sz="2250" b="1" dirty="0"/>
              <a:t> not us.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an issue of both </a:t>
            </a:r>
            <a:r>
              <a:rPr lang="en-US" sz="2250" b="1" dirty="0">
                <a:solidFill>
                  <a:schemeClr val="accent1"/>
                </a:solidFill>
              </a:rPr>
              <a:t>Humility</a:t>
            </a:r>
            <a:r>
              <a:rPr lang="en-US" sz="2250" b="1" dirty="0"/>
              <a:t> and </a:t>
            </a:r>
            <a:r>
              <a:rPr lang="en-US" sz="2250" b="1" dirty="0">
                <a:solidFill>
                  <a:schemeClr val="accent1"/>
                </a:solidFill>
              </a:rPr>
              <a:t>Conviction</a:t>
            </a:r>
            <a:r>
              <a:rPr lang="en-US" sz="2250" b="1" dirty="0"/>
              <a:t>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revealed through God's clear </a:t>
            </a:r>
            <a:r>
              <a:rPr lang="en-US" sz="2250" b="1" dirty="0">
                <a:solidFill>
                  <a:schemeClr val="accent1"/>
                </a:solidFill>
              </a:rPr>
              <a:t>signs by the Spirit </a:t>
            </a:r>
            <a:r>
              <a:rPr lang="en-US" sz="2250" b="1" dirty="0"/>
              <a:t>and </a:t>
            </a:r>
            <a:r>
              <a:rPr lang="en-US" sz="2250" b="1" dirty="0">
                <a:solidFill>
                  <a:schemeClr val="accent1"/>
                </a:solidFill>
              </a:rPr>
              <a:t>statements in Scripture</a:t>
            </a:r>
            <a:r>
              <a:rPr lang="en-US" sz="2250" b="1" dirty="0"/>
              <a:t>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</a:t>
            </a:r>
            <a:r>
              <a:rPr lang="en-US" sz="2250" b="1" dirty="0">
                <a:solidFill>
                  <a:schemeClr val="accent1"/>
                </a:solidFill>
              </a:rPr>
              <a:t>explained and established by the writings </a:t>
            </a:r>
            <a:r>
              <a:rPr lang="en-US" sz="2250" b="1" dirty="0"/>
              <a:t>of the Apostles and eyewitnesses of Christ.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</a:t>
            </a:r>
            <a:r>
              <a:rPr lang="en-US" sz="2250" b="1" dirty="0">
                <a:solidFill>
                  <a:schemeClr val="accent1"/>
                </a:solidFill>
              </a:rPr>
              <a:t>universal</a:t>
            </a:r>
            <a:r>
              <a:rPr lang="en-US" sz="2250" b="1" dirty="0"/>
              <a:t> in its rule.</a:t>
            </a:r>
          </a:p>
          <a:p>
            <a:pPr marL="380985" indent="-380985">
              <a:buFont typeface="+mj-lt"/>
              <a:buAutoNum type="arabicPeriod"/>
            </a:pPr>
            <a:r>
              <a:rPr lang="en-US" sz="2250" b="1" dirty="0"/>
              <a:t>Doctrine is </a:t>
            </a:r>
            <a:r>
              <a:rPr lang="en-US" sz="2250" b="1" dirty="0">
                <a:solidFill>
                  <a:schemeClr val="accent1"/>
                </a:solidFill>
              </a:rPr>
              <a:t>the basis </a:t>
            </a:r>
            <a:r>
              <a:rPr lang="en-US" sz="2250" b="1" dirty="0"/>
              <a:t>of: salvation, joy, humility, strength, peace, and 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52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34" y="422257"/>
            <a:ext cx="6780808" cy="106960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333" b="1" dirty="0">
                <a:solidFill>
                  <a:schemeClr val="bg2"/>
                </a:solidFill>
              </a:rPr>
              <a:t>Rules for Attaining to the Unity of the Faith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73" y="1800958"/>
            <a:ext cx="6694869" cy="34149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bg2"/>
                </a:solidFill>
              </a:rPr>
              <a:t>1. Engage directly with different thinkers.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bg2"/>
                </a:solidFill>
              </a:rPr>
              <a:t>2. Listen with your mouth closed.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bg2"/>
                </a:solidFill>
              </a:rPr>
              <a:t>3. Remember your relationship.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bg2"/>
                </a:solidFill>
              </a:rPr>
              <a:t>4. Read, investigate, and discuss the Bible.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bg2"/>
                </a:solidFill>
              </a:rPr>
              <a:t>5. Do not add to or take from God's revelation.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bg2"/>
                </a:solidFill>
              </a:rPr>
              <a:t>6. Keep working to understand God’s will.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bg2"/>
                </a:solidFill>
              </a:rPr>
              <a:t>7. Learn to work within doctrinal tension.</a:t>
            </a:r>
          </a:p>
        </p:txBody>
      </p:sp>
    </p:spTree>
    <p:extLst>
      <p:ext uri="{BB962C8B-B14F-4D97-AF65-F5344CB8AC3E}">
        <p14:creationId xmlns:p14="http://schemas.microsoft.com/office/powerpoint/2010/main" val="1640037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4957</TotalTime>
  <Words>671</Words>
  <Application>Microsoft Office PowerPoint</Application>
  <PresentationFormat>Custom</PresentationFormat>
  <Paragraphs>53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Mesh</vt:lpstr>
      <vt:lpstr>Attaining to the Unity of the Faith</vt:lpstr>
      <vt:lpstr>The Jerusalem Code For Attaining to the Unity of the Faith</vt:lpstr>
      <vt:lpstr>PowerPoint Presentation</vt:lpstr>
      <vt:lpstr>PowerPoint Presentation</vt:lpstr>
      <vt:lpstr>The Jerusalem Code For Attaining to the Unity of the Faith</vt:lpstr>
      <vt:lpstr>PowerPoint Presentation</vt:lpstr>
      <vt:lpstr>The Jerusalem Code For Attaining to the Unity of the Faith</vt:lpstr>
      <vt:lpstr>Rules for Attaining to the Unity of the Faith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BenHall</dc:creator>
  <cp:lastModifiedBy>Northwood2</cp:lastModifiedBy>
  <cp:revision>351</cp:revision>
  <dcterms:created xsi:type="dcterms:W3CDTF">2016-03-04T22:06:47Z</dcterms:created>
  <dcterms:modified xsi:type="dcterms:W3CDTF">2017-03-04T16:22:25Z</dcterms:modified>
</cp:coreProperties>
</file>