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0" r:id="rId1"/>
  </p:sldMasterIdLst>
  <p:sldIdLst>
    <p:sldId id="256" r:id="rId2"/>
    <p:sldId id="257" r:id="rId3"/>
    <p:sldId id="258" r:id="rId4"/>
    <p:sldId id="259" r:id="rId5"/>
    <p:sldId id="260" r:id="rId6"/>
    <p:sldId id="262" r:id="rId7"/>
    <p:sldId id="263" r:id="rId8"/>
    <p:sldId id="264" r:id="rId9"/>
    <p:sldId id="267" r:id="rId10"/>
    <p:sldId id="268" r:id="rId11"/>
    <p:sldId id="269"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0439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335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6626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3901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1724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4256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7315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670363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49650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95096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831356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17299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7571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52057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4999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40920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13187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smtClean="0"/>
              <a:pPr/>
              <a:t>4/28/2017</a:t>
            </a:fld>
            <a:endParaRPr lang="en-US" dirty="0"/>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496236499"/>
      </p:ext>
    </p:extLst>
  </p:cSld>
  <p:clrMap bg1="dk1" tx1="lt1" bg2="dk2" tx2="lt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 id="2147483874" r:id="rId14"/>
    <p:sldLayoutId id="2147483875" r:id="rId15"/>
    <p:sldLayoutId id="2147483876" r:id="rId16"/>
    <p:sldLayoutId id="21474838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479" y="3469073"/>
            <a:ext cx="8712558" cy="1371601"/>
          </a:xfrm>
        </p:spPr>
        <p:txBody>
          <a:bodyPr>
            <a:noAutofit/>
          </a:bodyPr>
          <a:lstStyle/>
          <a:p>
            <a:r>
              <a:rPr lang="en-US" sz="6600" dirty="0">
                <a:ln w="22225">
                  <a:solidFill>
                    <a:srgbClr val="FFFF00"/>
                  </a:solidFill>
                  <a:prstDash val="solid"/>
                </a:ln>
                <a:solidFill>
                  <a:schemeClr val="accent2">
                    <a:lumMod val="40000"/>
                    <a:lumOff val="60000"/>
                  </a:schemeClr>
                </a:solidFill>
                <a:effectLst>
                  <a:glow rad="228600">
                    <a:schemeClr val="accent1">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 You</a:t>
            </a:r>
            <a:br>
              <a:rPr lang="en-US" sz="6600" dirty="0">
                <a:ln w="22225">
                  <a:solidFill>
                    <a:srgbClr val="FFFF00"/>
                  </a:solidFill>
                  <a:prstDash val="solid"/>
                </a:ln>
                <a:solidFill>
                  <a:schemeClr val="accent2">
                    <a:lumMod val="40000"/>
                    <a:lumOff val="60000"/>
                  </a:schemeClr>
                </a:solidFill>
                <a:effectLst>
                  <a:glow rad="228600">
                    <a:schemeClr val="accent1">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12400" dirty="0">
                <a:ln w="22225">
                  <a:solidFill>
                    <a:srgbClr val="FFFF00"/>
                  </a:solidFill>
                  <a:prstDash val="solid"/>
                </a:ln>
                <a:solidFill>
                  <a:schemeClr val="accent2">
                    <a:lumMod val="40000"/>
                    <a:lumOff val="60000"/>
                  </a:schemeClr>
                </a:solidFill>
                <a:effectLst>
                  <a:glow rad="228600">
                    <a:schemeClr val="accent1">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Really</a:t>
            </a:r>
            <a:r>
              <a:rPr lang="en-US" sz="6600" dirty="0">
                <a:ln w="22225">
                  <a:solidFill>
                    <a:srgbClr val="FFFF00"/>
                  </a:solidFill>
                  <a:prstDash val="solid"/>
                </a:ln>
                <a:solidFill>
                  <a:schemeClr val="accent2">
                    <a:lumMod val="40000"/>
                    <a:lumOff val="60000"/>
                  </a:schemeClr>
                </a:solidFill>
                <a:effectLst>
                  <a:glow rad="228600">
                    <a:schemeClr val="accent1">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6600" dirty="0">
                <a:ln w="22225">
                  <a:solidFill>
                    <a:srgbClr val="FFFF00"/>
                  </a:solidFill>
                  <a:prstDash val="solid"/>
                </a:ln>
                <a:solidFill>
                  <a:schemeClr val="accent2">
                    <a:lumMod val="40000"/>
                    <a:lumOff val="60000"/>
                  </a:schemeClr>
                </a:solidFill>
                <a:effectLst>
                  <a:glow rad="228600">
                    <a:schemeClr val="accent1">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6600" dirty="0">
                <a:ln w="22225">
                  <a:solidFill>
                    <a:srgbClr val="FFFF00"/>
                  </a:solidFill>
                  <a:prstDash val="solid"/>
                </a:ln>
                <a:solidFill>
                  <a:schemeClr val="accent2">
                    <a:lumMod val="40000"/>
                    <a:lumOff val="60000"/>
                  </a:schemeClr>
                </a:solidFill>
                <a:effectLst>
                  <a:glow rad="228600">
                    <a:schemeClr val="accent1">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Want to go to Heaven?</a:t>
            </a:r>
            <a:endParaRPr lang="en-US" sz="6600" dirty="0">
              <a:ln w="22225">
                <a:solidFill>
                  <a:srgbClr val="FFFF00"/>
                </a:solidFill>
                <a:prstDash val="solid"/>
              </a:ln>
              <a:solidFill>
                <a:schemeClr val="accent2">
                  <a:lumMod val="40000"/>
                  <a:lumOff val="60000"/>
                </a:schemeClr>
              </a:solidFill>
              <a:effectLst>
                <a:glow rad="228600">
                  <a:schemeClr val="accent1">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6070600"/>
            <a:ext cx="3541689" cy="787400"/>
          </a:xfrm>
        </p:spPr>
        <p:txBody>
          <a:bodyPr>
            <a:noAutofit/>
          </a:bodyPr>
          <a:lstStyle/>
          <a:p>
            <a:r>
              <a:rPr lang="en-US" sz="3600" b="1" dirty="0">
                <a:ln w="22225">
                  <a:solidFill>
                    <a:srgbClr val="92D050"/>
                  </a:solidFill>
                  <a:prstDash val="solid"/>
                </a:ln>
                <a:solidFill>
                  <a:schemeClr val="accent2">
                    <a:lumMod val="40000"/>
                    <a:lumOff val="60000"/>
                  </a:schemeClr>
                </a:solidFill>
                <a:effectLst/>
              </a:rPr>
              <a:t>Mark 10.17-22</a:t>
            </a:r>
            <a:endParaRPr lang="en-US" sz="3600" b="1" dirty="0">
              <a:ln w="22225">
                <a:solidFill>
                  <a:srgbClr val="92D050"/>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547078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4800" dirty="0">
                <a:solidFill>
                  <a:srgbClr val="FFFF00"/>
                </a:solidFill>
                <a:latin typeface="Times New Roman" panose="02020603050405020304" pitchFamily="18" charset="0"/>
                <a:cs typeface="Times New Roman" panose="02020603050405020304" pitchFamily="18" charset="0"/>
              </a:rPr>
              <a:t>What does my </a:t>
            </a:r>
            <a:r>
              <a:rPr lang="en-US" sz="5400" b="1" u="sng" dirty="0">
                <a:solidFill>
                  <a:srgbClr val="FFFF00"/>
                </a:solidFill>
                <a:latin typeface="Times New Roman" panose="02020603050405020304" pitchFamily="18" charset="0"/>
                <a:cs typeface="Times New Roman" panose="02020603050405020304" pitchFamily="18" charset="0"/>
              </a:rPr>
              <a:t>EXPOSURE</a:t>
            </a:r>
            <a:r>
              <a:rPr lang="en-US" sz="4800" dirty="0">
                <a:solidFill>
                  <a:srgbClr val="FFFF00"/>
                </a:solidFill>
                <a:latin typeface="Times New Roman" panose="02020603050405020304" pitchFamily="18" charset="0"/>
                <a:cs typeface="Times New Roman" panose="02020603050405020304" pitchFamily="18" charset="0"/>
              </a:rPr>
              <a:t> to worldly things say?</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0" y="2687842"/>
            <a:ext cx="9069947" cy="3044063"/>
          </a:xfrm>
        </p:spPr>
        <p:txBody>
          <a:bodyPr>
            <a:noAutofit/>
          </a:bodyPr>
          <a:lstStyle/>
          <a:p>
            <a:r>
              <a:rPr lang="en-US" sz="4800" dirty="0">
                <a:solidFill>
                  <a:schemeClr val="tx1"/>
                </a:solidFill>
                <a:latin typeface="Times New Roman" panose="02020603050405020304" pitchFamily="18" charset="0"/>
                <a:cs typeface="Times New Roman" panose="02020603050405020304" pitchFamily="18" charset="0"/>
              </a:rPr>
              <a:t>Do I regularly expose myself to sinful things?</a:t>
            </a:r>
          </a:p>
          <a:p>
            <a:r>
              <a:rPr lang="en-US" sz="4800" dirty="0">
                <a:solidFill>
                  <a:schemeClr val="tx1"/>
                </a:solidFill>
                <a:latin typeface="Times New Roman" panose="02020603050405020304" pitchFamily="18" charset="0"/>
                <a:cs typeface="Times New Roman" panose="02020603050405020304" pitchFamily="18" charset="0"/>
              </a:rPr>
              <a:t>Do I give a false impression of what Christianity looks like?</a:t>
            </a:r>
          </a:p>
        </p:txBody>
      </p:sp>
    </p:spTree>
    <p:extLst>
      <p:ext uri="{BB962C8B-B14F-4D97-AF65-F5344CB8AC3E}">
        <p14:creationId xmlns:p14="http://schemas.microsoft.com/office/powerpoint/2010/main" val="303480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6600" dirty="0">
                <a:solidFill>
                  <a:srgbClr val="FFFF00"/>
                </a:solidFill>
                <a:latin typeface="Times New Roman" panose="02020603050405020304" pitchFamily="18" charset="0"/>
                <a:cs typeface="Times New Roman" panose="02020603050405020304" pitchFamily="18" charset="0"/>
              </a:rPr>
              <a:t>What does my </a:t>
            </a:r>
            <a:r>
              <a:rPr lang="en-US" sz="7200" b="1" u="sng" dirty="0">
                <a:solidFill>
                  <a:srgbClr val="FFFF00"/>
                </a:solidFill>
                <a:latin typeface="Times New Roman" panose="02020603050405020304" pitchFamily="18" charset="0"/>
                <a:cs typeface="Times New Roman" panose="02020603050405020304" pitchFamily="18" charset="0"/>
              </a:rPr>
              <a:t>Dress</a:t>
            </a:r>
            <a:r>
              <a:rPr lang="en-US" sz="6600" dirty="0">
                <a:solidFill>
                  <a:srgbClr val="FFFF00"/>
                </a:solidFill>
                <a:latin typeface="Times New Roman" panose="02020603050405020304" pitchFamily="18" charset="0"/>
                <a:cs typeface="Times New Roman" panose="02020603050405020304" pitchFamily="18" charset="0"/>
              </a:rPr>
              <a:t> say?</a:t>
            </a:r>
            <a:endParaRPr lang="en-US" sz="6600" dirty="0">
              <a:solidFill>
                <a:srgbClr val="FFFF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0" y="2687842"/>
            <a:ext cx="9069947" cy="3044063"/>
          </a:xfrm>
        </p:spPr>
        <p:txBody>
          <a:bodyPr>
            <a:noAutofit/>
          </a:bodyPr>
          <a:lstStyle/>
          <a:p>
            <a:r>
              <a:rPr lang="en-US" sz="4800" dirty="0">
                <a:solidFill>
                  <a:schemeClr val="tx1"/>
                </a:solidFill>
                <a:latin typeface="Times New Roman" panose="02020603050405020304" pitchFamily="18" charset="0"/>
                <a:cs typeface="Times New Roman" panose="02020603050405020304" pitchFamily="18" charset="0"/>
              </a:rPr>
              <a:t>Do I ignore teaching on modesty?</a:t>
            </a:r>
          </a:p>
          <a:p>
            <a:r>
              <a:rPr lang="en-US" sz="4800" dirty="0">
                <a:solidFill>
                  <a:schemeClr val="tx1"/>
                </a:solidFill>
                <a:latin typeface="Times New Roman" panose="02020603050405020304" pitchFamily="18" charset="0"/>
                <a:cs typeface="Times New Roman" panose="02020603050405020304" pitchFamily="18" charset="0"/>
              </a:rPr>
              <a:t>Is fashion more important than Christ?</a:t>
            </a:r>
          </a:p>
        </p:txBody>
      </p:sp>
    </p:spTree>
    <p:extLst>
      <p:ext uri="{BB962C8B-B14F-4D97-AF65-F5344CB8AC3E}">
        <p14:creationId xmlns:p14="http://schemas.microsoft.com/office/powerpoint/2010/main" val="171792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4800" dirty="0">
                <a:solidFill>
                  <a:srgbClr val="FFFF00"/>
                </a:solidFill>
                <a:latin typeface="Times New Roman" panose="02020603050405020304" pitchFamily="18" charset="0"/>
                <a:cs typeface="Times New Roman" panose="02020603050405020304" pitchFamily="18" charset="0"/>
              </a:rPr>
              <a:t>What does my </a:t>
            </a:r>
            <a:r>
              <a:rPr lang="en-US" sz="6600" b="1" u="sng" dirty="0">
                <a:solidFill>
                  <a:srgbClr val="FFFF00"/>
                </a:solidFill>
                <a:latin typeface="Times New Roman" panose="02020603050405020304" pitchFamily="18" charset="0"/>
                <a:cs typeface="Times New Roman" panose="02020603050405020304" pitchFamily="18" charset="0"/>
              </a:rPr>
              <a:t>RESPONSE </a:t>
            </a:r>
            <a:r>
              <a:rPr lang="en-US" sz="4800" dirty="0">
                <a:solidFill>
                  <a:srgbClr val="FFFF00"/>
                </a:solidFill>
                <a:latin typeface="Times New Roman" panose="02020603050405020304" pitchFamily="18" charset="0"/>
                <a:cs typeface="Times New Roman" panose="02020603050405020304" pitchFamily="18" charset="0"/>
              </a:rPr>
              <a:t>to the radical teachings say?</a:t>
            </a:r>
            <a:endParaRPr lang="en-US" sz="3200" dirty="0">
              <a:solidFill>
                <a:srgbClr val="FFFF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 y="2620227"/>
            <a:ext cx="9069947" cy="3044063"/>
          </a:xfrm>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When Jesus says….cut off your foot, or hand, or pluck out you eye….or, go and sell all you possess….or, love me more than family….Radical and impossible, or necessary for eternal life?</a:t>
            </a:r>
            <a:endParaRPr lang="en-US" sz="4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3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5400" b="1" dirty="0">
                <a:ln w="22225">
                  <a:solidFill>
                    <a:srgbClr val="FFFF00"/>
                  </a:solidFill>
                  <a:prstDash val="solid"/>
                </a:ln>
                <a:solidFill>
                  <a:schemeClr val="tx1"/>
                </a:solidFill>
                <a:effectLst/>
                <a:latin typeface="Times New Roman" panose="02020603050405020304" pitchFamily="18" charset="0"/>
                <a:cs typeface="Times New Roman" panose="02020603050405020304" pitchFamily="18" charset="0"/>
              </a:rPr>
              <a:t>Admirable qualities of the rich, young ruler:</a:t>
            </a:r>
            <a:endParaRPr lang="en-US" sz="5400" b="1" dirty="0">
              <a:ln w="22225">
                <a:solidFill>
                  <a:srgbClr val="FFFF00"/>
                </a:solidFill>
                <a:prstDash val="solid"/>
              </a:ln>
              <a:solidFill>
                <a:schemeClr val="tx1"/>
              </a:solidFill>
              <a:effectLst/>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73865" y="2620227"/>
            <a:ext cx="8292065" cy="3044063"/>
          </a:xfrm>
        </p:spPr>
        <p:txBody>
          <a:bodyPr>
            <a:normAutofit/>
          </a:bodyPr>
          <a:lstStyle/>
          <a:p>
            <a:r>
              <a:rPr lang="en-US" sz="6000" b="1" u="sng" dirty="0">
                <a:solidFill>
                  <a:schemeClr val="tx1"/>
                </a:solidFill>
                <a:latin typeface="Times New Roman" panose="02020603050405020304" pitchFamily="18" charset="0"/>
                <a:cs typeface="Times New Roman" panose="02020603050405020304" pitchFamily="18" charset="0"/>
              </a:rPr>
              <a:t>Successful</a:t>
            </a:r>
          </a:p>
          <a:p>
            <a:pPr lvl="1"/>
            <a:r>
              <a:rPr lang="en-US" sz="4400" dirty="0">
                <a:solidFill>
                  <a:schemeClr val="tx1"/>
                </a:solidFill>
                <a:latin typeface="Times New Roman" panose="02020603050405020304" pitchFamily="18" charset="0"/>
                <a:cs typeface="Times New Roman" panose="02020603050405020304" pitchFamily="18" charset="0"/>
              </a:rPr>
              <a:t>A ruler; Extremely rich</a:t>
            </a:r>
          </a:p>
          <a:p>
            <a:pPr lvl="1"/>
            <a:r>
              <a:rPr lang="en-US" sz="4400" dirty="0">
                <a:solidFill>
                  <a:schemeClr val="tx1"/>
                </a:solidFill>
                <a:latin typeface="Times New Roman" panose="02020603050405020304" pitchFamily="18" charset="0"/>
                <a:cs typeface="Times New Roman" panose="02020603050405020304" pitchFamily="18" charset="0"/>
              </a:rPr>
              <a:t>Owned much property</a:t>
            </a:r>
          </a:p>
        </p:txBody>
      </p:sp>
    </p:spTree>
    <p:extLst>
      <p:ext uri="{BB962C8B-B14F-4D97-AF65-F5344CB8AC3E}">
        <p14:creationId xmlns:p14="http://schemas.microsoft.com/office/powerpoint/2010/main" val="147601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5400" b="1" dirty="0">
                <a:ln w="22225">
                  <a:solidFill>
                    <a:srgbClr val="FFFF00"/>
                  </a:solidFill>
                  <a:prstDash val="solid"/>
                </a:ln>
                <a:solidFill>
                  <a:schemeClr val="tx1"/>
                </a:solidFill>
                <a:effectLst/>
                <a:latin typeface="Times New Roman" panose="02020603050405020304" pitchFamily="18" charset="0"/>
                <a:cs typeface="Times New Roman" panose="02020603050405020304" pitchFamily="18" charset="0"/>
              </a:rPr>
              <a:t>Admirable qualities of the rich, young ruler:</a:t>
            </a:r>
            <a:endParaRPr lang="en-US" sz="5400" b="1" dirty="0">
              <a:ln w="22225">
                <a:solidFill>
                  <a:srgbClr val="FFFF00"/>
                </a:solidFill>
                <a:prstDash val="solid"/>
              </a:ln>
              <a:solidFill>
                <a:schemeClr val="tx1"/>
              </a:solidFill>
              <a:effectLst/>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73865" y="2620227"/>
            <a:ext cx="8292065" cy="3044063"/>
          </a:xfrm>
        </p:spPr>
        <p:txBody>
          <a:bodyPr>
            <a:normAutofit/>
          </a:bodyPr>
          <a:lstStyle/>
          <a:p>
            <a:r>
              <a:rPr lang="en-US" sz="6000" b="1" u="sng" dirty="0">
                <a:solidFill>
                  <a:schemeClr val="tx1"/>
                </a:solidFill>
                <a:latin typeface="Times New Roman" panose="02020603050405020304" pitchFamily="18" charset="0"/>
                <a:cs typeface="Times New Roman" panose="02020603050405020304" pitchFamily="18" charset="0"/>
              </a:rPr>
              <a:t>Humble</a:t>
            </a:r>
          </a:p>
          <a:p>
            <a:pPr lvl="1"/>
            <a:r>
              <a:rPr lang="en-US" sz="4400" dirty="0">
                <a:solidFill>
                  <a:schemeClr val="tx1"/>
                </a:solidFill>
                <a:latin typeface="Times New Roman" panose="02020603050405020304" pitchFamily="18" charset="0"/>
                <a:cs typeface="Times New Roman" panose="02020603050405020304" pitchFamily="18" charset="0"/>
              </a:rPr>
              <a:t>Knelt before Jesus</a:t>
            </a:r>
          </a:p>
          <a:p>
            <a:pPr lvl="1"/>
            <a:r>
              <a:rPr lang="en-US" sz="4400" dirty="0">
                <a:solidFill>
                  <a:schemeClr val="tx1"/>
                </a:solidFill>
                <a:latin typeface="Times New Roman" panose="02020603050405020304" pitchFamily="18" charset="0"/>
                <a:cs typeface="Times New Roman" panose="02020603050405020304" pitchFamily="18" charset="0"/>
              </a:rPr>
              <a:t>Acknowledged Him as great</a:t>
            </a:r>
          </a:p>
        </p:txBody>
      </p:sp>
    </p:spTree>
    <p:extLst>
      <p:ext uri="{BB962C8B-B14F-4D97-AF65-F5344CB8AC3E}">
        <p14:creationId xmlns:p14="http://schemas.microsoft.com/office/powerpoint/2010/main" val="83311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5400" b="1" dirty="0">
                <a:ln w="22225">
                  <a:solidFill>
                    <a:srgbClr val="FFFF00"/>
                  </a:solidFill>
                  <a:prstDash val="solid"/>
                </a:ln>
                <a:solidFill>
                  <a:schemeClr val="tx1"/>
                </a:solidFill>
                <a:effectLst/>
                <a:latin typeface="Times New Roman" panose="02020603050405020304" pitchFamily="18" charset="0"/>
                <a:cs typeface="Times New Roman" panose="02020603050405020304" pitchFamily="18" charset="0"/>
              </a:rPr>
              <a:t>Admirable qualities of the rich, young ruler:</a:t>
            </a:r>
            <a:endParaRPr lang="en-US" sz="5400" b="1" dirty="0">
              <a:ln w="22225">
                <a:solidFill>
                  <a:srgbClr val="FFFF00"/>
                </a:solidFill>
                <a:prstDash val="solid"/>
              </a:ln>
              <a:solidFill>
                <a:schemeClr val="tx1"/>
              </a:solidFill>
              <a:effectLst/>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 y="2620227"/>
            <a:ext cx="9069947" cy="3044063"/>
          </a:xfrm>
        </p:spPr>
        <p:txBody>
          <a:bodyPr>
            <a:noAutofit/>
          </a:bodyPr>
          <a:lstStyle/>
          <a:p>
            <a:r>
              <a:rPr lang="en-US" sz="4400" b="1" u="sng" dirty="0" smtClean="0">
                <a:solidFill>
                  <a:schemeClr val="tx1"/>
                </a:solidFill>
                <a:latin typeface="Times New Roman" panose="02020603050405020304" pitchFamily="18" charset="0"/>
                <a:cs typeface="Times New Roman" panose="02020603050405020304" pitchFamily="18" charset="0"/>
              </a:rPr>
              <a:t>Religious; </a:t>
            </a:r>
            <a:r>
              <a:rPr lang="en-US" sz="4400" b="1" u="sng" dirty="0">
                <a:solidFill>
                  <a:schemeClr val="tx1"/>
                </a:solidFill>
                <a:latin typeface="Times New Roman" panose="02020603050405020304" pitchFamily="18" charset="0"/>
                <a:cs typeface="Times New Roman" panose="02020603050405020304" pitchFamily="18" charset="0"/>
              </a:rPr>
              <a:t>Good understanding</a:t>
            </a:r>
          </a:p>
          <a:p>
            <a:pPr lvl="1"/>
            <a:r>
              <a:rPr lang="en-US" sz="4400" dirty="0">
                <a:solidFill>
                  <a:schemeClr val="tx1"/>
                </a:solidFill>
                <a:latin typeface="Times New Roman" panose="02020603050405020304" pitchFamily="18" charset="0"/>
                <a:cs typeface="Times New Roman" panose="02020603050405020304" pitchFamily="18" charset="0"/>
              </a:rPr>
              <a:t>Knew of eternal life thru Jesus</a:t>
            </a:r>
          </a:p>
          <a:p>
            <a:pPr lvl="1"/>
            <a:r>
              <a:rPr lang="en-US" sz="4400" dirty="0">
                <a:solidFill>
                  <a:schemeClr val="tx1"/>
                </a:solidFill>
                <a:latin typeface="Times New Roman" panose="02020603050405020304" pitchFamily="18" charset="0"/>
                <a:cs typeface="Times New Roman" panose="02020603050405020304" pitchFamily="18" charset="0"/>
              </a:rPr>
              <a:t>Keeper of the law</a:t>
            </a:r>
          </a:p>
          <a:p>
            <a:pPr lvl="1"/>
            <a:r>
              <a:rPr lang="en-US" sz="4400" dirty="0">
                <a:solidFill>
                  <a:schemeClr val="tx1"/>
                </a:solidFill>
                <a:latin typeface="Times New Roman" panose="02020603050405020304" pitchFamily="18" charset="0"/>
                <a:cs typeface="Times New Roman" panose="02020603050405020304" pitchFamily="18" charset="0"/>
              </a:rPr>
              <a:t>Knew salvation is conditional</a:t>
            </a:r>
          </a:p>
        </p:txBody>
      </p:sp>
    </p:spTree>
    <p:extLst>
      <p:ext uri="{BB962C8B-B14F-4D97-AF65-F5344CB8AC3E}">
        <p14:creationId xmlns:p14="http://schemas.microsoft.com/office/powerpoint/2010/main" val="423719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5400" b="1" dirty="0">
                <a:ln w="22225">
                  <a:solidFill>
                    <a:srgbClr val="FFFF00"/>
                  </a:solidFill>
                  <a:prstDash val="solid"/>
                </a:ln>
                <a:solidFill>
                  <a:schemeClr val="tx1"/>
                </a:solidFill>
                <a:effectLst/>
                <a:latin typeface="Times New Roman" panose="02020603050405020304" pitchFamily="18" charset="0"/>
                <a:cs typeface="Times New Roman" panose="02020603050405020304" pitchFamily="18" charset="0"/>
              </a:rPr>
              <a:t>Admirable qualities of the rich, young ruler:</a:t>
            </a:r>
            <a:endParaRPr lang="en-US" sz="5400" b="1" dirty="0">
              <a:ln w="22225">
                <a:solidFill>
                  <a:srgbClr val="FFFF00"/>
                </a:solidFill>
                <a:prstDash val="solid"/>
              </a:ln>
              <a:solidFill>
                <a:schemeClr val="tx1"/>
              </a:solidFill>
              <a:effectLst/>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 y="2620227"/>
            <a:ext cx="9069947" cy="3044063"/>
          </a:xfrm>
        </p:spPr>
        <p:txBody>
          <a:bodyPr>
            <a:noAutofit/>
          </a:bodyPr>
          <a:lstStyle/>
          <a:p>
            <a:r>
              <a:rPr lang="en-US" sz="5400" dirty="0">
                <a:solidFill>
                  <a:schemeClr val="tx1"/>
                </a:solidFill>
                <a:latin typeface="Times New Roman" panose="02020603050405020304" pitchFamily="18" charset="0"/>
                <a:cs typeface="Times New Roman" panose="02020603050405020304" pitchFamily="18" charset="0"/>
              </a:rPr>
              <a:t>Successful</a:t>
            </a:r>
          </a:p>
          <a:p>
            <a:r>
              <a:rPr lang="en-US" sz="5400" dirty="0">
                <a:solidFill>
                  <a:schemeClr val="tx1"/>
                </a:solidFill>
                <a:latin typeface="Times New Roman" panose="02020603050405020304" pitchFamily="18" charset="0"/>
                <a:cs typeface="Times New Roman" panose="02020603050405020304" pitchFamily="18" charset="0"/>
              </a:rPr>
              <a:t>Humble</a:t>
            </a:r>
          </a:p>
          <a:p>
            <a:r>
              <a:rPr lang="en-US" sz="5400" dirty="0">
                <a:solidFill>
                  <a:schemeClr val="tx1"/>
                </a:solidFill>
                <a:latin typeface="Times New Roman" panose="02020603050405020304" pitchFamily="18" charset="0"/>
                <a:cs typeface="Times New Roman" panose="02020603050405020304" pitchFamily="18" charset="0"/>
              </a:rPr>
              <a:t>Religious with good understanding</a:t>
            </a:r>
          </a:p>
        </p:txBody>
      </p:sp>
    </p:spTree>
    <p:extLst>
      <p:ext uri="{BB962C8B-B14F-4D97-AF65-F5344CB8AC3E}">
        <p14:creationId xmlns:p14="http://schemas.microsoft.com/office/powerpoint/2010/main" val="3842504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4050" dirty="0">
                <a:solidFill>
                  <a:srgbClr val="FFFF00"/>
                </a:solidFill>
                <a:latin typeface="Times New Roman" panose="02020603050405020304" pitchFamily="18" charset="0"/>
                <a:cs typeface="Times New Roman" panose="02020603050405020304" pitchFamily="18" charset="0"/>
              </a:rPr>
              <a:t>What do my </a:t>
            </a:r>
            <a:r>
              <a:rPr lang="en-US" sz="4950" b="1" u="sng" dirty="0">
                <a:solidFill>
                  <a:srgbClr val="FFFF00"/>
                </a:solidFill>
                <a:latin typeface="Times New Roman" panose="02020603050405020304" pitchFamily="18" charset="0"/>
                <a:cs typeface="Times New Roman" panose="02020603050405020304" pitchFamily="18" charset="0"/>
              </a:rPr>
              <a:t>RELATIONSHIPS</a:t>
            </a:r>
            <a:r>
              <a:rPr lang="en-US" sz="4050" dirty="0">
                <a:solidFill>
                  <a:srgbClr val="FFFF00"/>
                </a:solidFill>
                <a:latin typeface="Times New Roman" panose="02020603050405020304" pitchFamily="18" charset="0"/>
                <a:cs typeface="Times New Roman" panose="02020603050405020304" pitchFamily="18" charset="0"/>
              </a:rPr>
              <a:t> say?</a:t>
            </a:r>
            <a:endParaRPr lang="en-US" sz="4050" dirty="0">
              <a:solidFill>
                <a:srgbClr val="FFFF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 y="2620227"/>
            <a:ext cx="9069947" cy="3044063"/>
          </a:xfrm>
        </p:spPr>
        <p:txBody>
          <a:bodyPr>
            <a:normAutofit/>
          </a:bodyPr>
          <a:lstStyle/>
          <a:p>
            <a:r>
              <a:rPr lang="en-US" sz="5400" dirty="0">
                <a:solidFill>
                  <a:schemeClr val="tx1"/>
                </a:solidFill>
                <a:latin typeface="Times New Roman" panose="02020603050405020304" pitchFamily="18" charset="0"/>
                <a:cs typeface="Times New Roman" panose="02020603050405020304" pitchFamily="18" charset="0"/>
              </a:rPr>
              <a:t>Friends</a:t>
            </a:r>
          </a:p>
          <a:p>
            <a:r>
              <a:rPr lang="en-US" sz="5400" dirty="0">
                <a:solidFill>
                  <a:schemeClr val="tx1"/>
                </a:solidFill>
                <a:latin typeface="Times New Roman" panose="02020603050405020304" pitchFamily="18" charset="0"/>
                <a:cs typeface="Times New Roman" panose="02020603050405020304" pitchFamily="18" charset="0"/>
              </a:rPr>
              <a:t>Family</a:t>
            </a:r>
          </a:p>
          <a:p>
            <a:r>
              <a:rPr lang="en-US" sz="5400" dirty="0">
                <a:solidFill>
                  <a:schemeClr val="tx1"/>
                </a:solidFill>
                <a:latin typeface="Times New Roman" panose="02020603050405020304" pitchFamily="18" charset="0"/>
                <a:cs typeface="Times New Roman" panose="02020603050405020304" pitchFamily="18" charset="0"/>
              </a:rPr>
              <a:t>Unlawful Marriage</a:t>
            </a:r>
          </a:p>
        </p:txBody>
      </p:sp>
    </p:spTree>
    <p:extLst>
      <p:ext uri="{BB962C8B-B14F-4D97-AF65-F5344CB8AC3E}">
        <p14:creationId xmlns:p14="http://schemas.microsoft.com/office/powerpoint/2010/main" val="257478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4800" dirty="0">
                <a:solidFill>
                  <a:srgbClr val="FFFF00"/>
                </a:solidFill>
                <a:latin typeface="Times New Roman" panose="02020603050405020304" pitchFamily="18" charset="0"/>
                <a:cs typeface="Times New Roman" panose="02020603050405020304" pitchFamily="18" charset="0"/>
              </a:rPr>
              <a:t>What does my use of </a:t>
            </a:r>
            <a:r>
              <a:rPr lang="en-US" sz="6600" b="1" u="sng" dirty="0">
                <a:solidFill>
                  <a:srgbClr val="FFFF00"/>
                </a:solidFill>
                <a:latin typeface="Times New Roman" panose="02020603050405020304" pitchFamily="18" charset="0"/>
                <a:cs typeface="Times New Roman" panose="02020603050405020304" pitchFamily="18" charset="0"/>
              </a:rPr>
              <a:t>TIME</a:t>
            </a:r>
            <a:r>
              <a:rPr lang="en-US" sz="4800" dirty="0">
                <a:solidFill>
                  <a:srgbClr val="FFFF00"/>
                </a:solidFill>
                <a:latin typeface="Times New Roman" panose="02020603050405020304" pitchFamily="18" charset="0"/>
                <a:cs typeface="Times New Roman" panose="02020603050405020304" pitchFamily="18" charset="0"/>
              </a:rPr>
              <a:t> say?</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 y="2620227"/>
            <a:ext cx="9069947" cy="3044063"/>
          </a:xfrm>
        </p:spPr>
        <p:txBody>
          <a:bodyPr>
            <a:noAutofit/>
          </a:bodyPr>
          <a:lstStyle/>
          <a:p>
            <a:r>
              <a:rPr lang="en-US" sz="6000" dirty="0">
                <a:solidFill>
                  <a:schemeClr val="tx1"/>
                </a:solidFill>
                <a:latin typeface="Times New Roman" panose="02020603050405020304" pitchFamily="18" charset="0"/>
                <a:cs typeface="Times New Roman" panose="02020603050405020304" pitchFamily="18" charset="0"/>
              </a:rPr>
              <a:t>Biggest priority</a:t>
            </a:r>
          </a:p>
          <a:p>
            <a:r>
              <a:rPr lang="en-US" sz="6000" dirty="0">
                <a:solidFill>
                  <a:schemeClr val="tx1"/>
                </a:solidFill>
                <a:latin typeface="Times New Roman" panose="02020603050405020304" pitchFamily="18" charset="0"/>
                <a:cs typeface="Times New Roman" panose="02020603050405020304" pitchFamily="18" charset="0"/>
              </a:rPr>
              <a:t>Career, sport, hobby</a:t>
            </a:r>
          </a:p>
          <a:p>
            <a:r>
              <a:rPr lang="en-US" sz="6000" dirty="0">
                <a:solidFill>
                  <a:schemeClr val="tx1"/>
                </a:solidFill>
                <a:latin typeface="Times New Roman" panose="02020603050405020304" pitchFamily="18" charset="0"/>
                <a:cs typeface="Times New Roman" panose="02020603050405020304" pitchFamily="18" charset="0"/>
              </a:rPr>
              <a:t>Children’s activities</a:t>
            </a:r>
          </a:p>
        </p:txBody>
      </p:sp>
    </p:spTree>
    <p:extLst>
      <p:ext uri="{BB962C8B-B14F-4D97-AF65-F5344CB8AC3E}">
        <p14:creationId xmlns:p14="http://schemas.microsoft.com/office/powerpoint/2010/main" val="226754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4800" dirty="0">
                <a:solidFill>
                  <a:srgbClr val="FFFF00"/>
                </a:solidFill>
                <a:latin typeface="Times New Roman" panose="02020603050405020304" pitchFamily="18" charset="0"/>
                <a:cs typeface="Times New Roman" panose="02020603050405020304" pitchFamily="18" charset="0"/>
              </a:rPr>
              <a:t>What does my </a:t>
            </a:r>
            <a:r>
              <a:rPr lang="en-US" sz="7200" b="1" u="sng" dirty="0">
                <a:solidFill>
                  <a:srgbClr val="FFFF00"/>
                </a:solidFill>
                <a:latin typeface="Times New Roman" panose="02020603050405020304" pitchFamily="18" charset="0"/>
                <a:cs typeface="Times New Roman" panose="02020603050405020304" pitchFamily="18" charset="0"/>
              </a:rPr>
              <a:t>commitment</a:t>
            </a:r>
            <a:r>
              <a:rPr lang="en-US" sz="4800" dirty="0">
                <a:solidFill>
                  <a:srgbClr val="FFFF00"/>
                </a:solidFill>
                <a:latin typeface="Times New Roman" panose="02020603050405020304" pitchFamily="18" charset="0"/>
                <a:cs typeface="Times New Roman" panose="02020603050405020304" pitchFamily="18" charset="0"/>
              </a:rPr>
              <a:t> to spiritual things  say?</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0" y="2687842"/>
            <a:ext cx="9069947" cy="3044063"/>
          </a:xfrm>
        </p:spPr>
        <p:txBody>
          <a:bodyPr>
            <a:noAutofit/>
          </a:bodyPr>
          <a:lstStyle/>
          <a:p>
            <a:r>
              <a:rPr lang="en-US" sz="4800" dirty="0">
                <a:solidFill>
                  <a:schemeClr val="tx1"/>
                </a:solidFill>
                <a:latin typeface="Times New Roman" panose="02020603050405020304" pitchFamily="18" charset="0"/>
                <a:cs typeface="Times New Roman" panose="02020603050405020304" pitchFamily="18" charset="0"/>
              </a:rPr>
              <a:t>How much time do I invest?</a:t>
            </a:r>
          </a:p>
          <a:p>
            <a:r>
              <a:rPr lang="en-US" sz="4800" dirty="0">
                <a:solidFill>
                  <a:schemeClr val="tx1"/>
                </a:solidFill>
                <a:latin typeface="Times New Roman" panose="02020603050405020304" pitchFamily="18" charset="0"/>
                <a:cs typeface="Times New Roman" panose="02020603050405020304" pitchFamily="18" charset="0"/>
              </a:rPr>
              <a:t>How many opportunities do I seek?</a:t>
            </a:r>
          </a:p>
          <a:p>
            <a:r>
              <a:rPr lang="en-US" sz="4800" dirty="0">
                <a:solidFill>
                  <a:schemeClr val="tx1"/>
                </a:solidFill>
                <a:latin typeface="Times New Roman" panose="02020603050405020304" pitchFamily="18" charset="0"/>
                <a:cs typeface="Times New Roman" panose="02020603050405020304" pitchFamily="18" charset="0"/>
              </a:rPr>
              <a:t>Is there a commitment in my home?</a:t>
            </a:r>
          </a:p>
        </p:txBody>
      </p:sp>
    </p:spTree>
    <p:extLst>
      <p:ext uri="{BB962C8B-B14F-4D97-AF65-F5344CB8AC3E}">
        <p14:creationId xmlns:p14="http://schemas.microsoft.com/office/powerpoint/2010/main" val="140895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14450"/>
            <a:ext cx="9069947" cy="727838"/>
          </a:xfrm>
        </p:spPr>
        <p:txBody>
          <a:bodyPr>
            <a:noAutofit/>
          </a:bodyPr>
          <a:lstStyle/>
          <a:p>
            <a:r>
              <a:rPr lang="en-US" sz="4800" dirty="0">
                <a:solidFill>
                  <a:srgbClr val="FFFF00"/>
                </a:solidFill>
                <a:latin typeface="Times New Roman" panose="02020603050405020304" pitchFamily="18" charset="0"/>
                <a:cs typeface="Times New Roman" panose="02020603050405020304" pitchFamily="18" charset="0"/>
              </a:rPr>
              <a:t>What does my </a:t>
            </a:r>
            <a:r>
              <a:rPr lang="en-US" sz="5400" b="1" u="sng" dirty="0">
                <a:solidFill>
                  <a:srgbClr val="FFFF00"/>
                </a:solidFill>
                <a:latin typeface="Times New Roman" panose="02020603050405020304" pitchFamily="18" charset="0"/>
                <a:cs typeface="Times New Roman" panose="02020603050405020304" pitchFamily="18" charset="0"/>
              </a:rPr>
              <a:t>MOTIVE</a:t>
            </a:r>
            <a:r>
              <a:rPr lang="en-US" sz="4800" dirty="0">
                <a:solidFill>
                  <a:srgbClr val="FFFF00"/>
                </a:solidFill>
                <a:latin typeface="Times New Roman" panose="02020603050405020304" pitchFamily="18" charset="0"/>
                <a:cs typeface="Times New Roman" panose="02020603050405020304" pitchFamily="18" charset="0"/>
              </a:rPr>
              <a:t> for coming to church say?</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0" y="2687842"/>
            <a:ext cx="9069947" cy="3044063"/>
          </a:xfrm>
        </p:spPr>
        <p:txBody>
          <a:bodyPr>
            <a:noAutofit/>
          </a:bodyPr>
          <a:lstStyle/>
          <a:p>
            <a:r>
              <a:rPr lang="en-US" sz="4800" dirty="0">
                <a:solidFill>
                  <a:schemeClr val="tx1"/>
                </a:solidFill>
                <a:latin typeface="Times New Roman" panose="02020603050405020304" pitchFamily="18" charset="0"/>
                <a:cs typeface="Times New Roman" panose="02020603050405020304" pitchFamily="18" charset="0"/>
              </a:rPr>
              <a:t>Looking for real answers, or approval?</a:t>
            </a:r>
          </a:p>
        </p:txBody>
      </p:sp>
    </p:spTree>
    <p:extLst>
      <p:ext uri="{BB962C8B-B14F-4D97-AF65-F5344CB8AC3E}">
        <p14:creationId xmlns:p14="http://schemas.microsoft.com/office/powerpoint/2010/main" val="422094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1475</TotalTime>
  <Words>262</Words>
  <Application>Microsoft Office PowerPoint</Application>
  <PresentationFormat>On-screen Show (4:3)</PresentationFormat>
  <Paragraphs>41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Calisto MT</vt:lpstr>
      <vt:lpstr>Times New Roman</vt:lpstr>
      <vt:lpstr>Trebuchet MS</vt:lpstr>
      <vt:lpstr>Wingdings 2</vt:lpstr>
      <vt:lpstr>Slate</vt:lpstr>
      <vt:lpstr>Do You Really  Want to go to Heaven?</vt:lpstr>
      <vt:lpstr>Admirable qualities of the rich, young ruler:</vt:lpstr>
      <vt:lpstr>Admirable qualities of the rich, young ruler:</vt:lpstr>
      <vt:lpstr>Admirable qualities of the rich, young ruler:</vt:lpstr>
      <vt:lpstr>Admirable qualities of the rich, young ruler:</vt:lpstr>
      <vt:lpstr>What do my RELATIONSHIPS say?</vt:lpstr>
      <vt:lpstr>What does my use of TIME say?</vt:lpstr>
      <vt:lpstr>What does my commitment to spiritual things  say?</vt:lpstr>
      <vt:lpstr>What does my MOTIVE for coming to church say?</vt:lpstr>
      <vt:lpstr>What does my EXPOSURE to worldly things say?</vt:lpstr>
      <vt:lpstr>What does my Dress say?</vt:lpstr>
      <vt:lpstr>What does my RESPONSE to the radical teachings say?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Really  Want to go to Heaven?</dc:title>
  <dc:creator>Jarred McCrary</dc:creator>
  <cp:lastModifiedBy>Jarred McCrary</cp:lastModifiedBy>
  <cp:revision>11</cp:revision>
  <dcterms:created xsi:type="dcterms:W3CDTF">2017-04-22T17:46:09Z</dcterms:created>
  <dcterms:modified xsi:type="dcterms:W3CDTF">2017-04-28T15:18:47Z</dcterms:modified>
</cp:coreProperties>
</file>