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785" r:id="rId2"/>
    <p:sldId id="797" r:id="rId3"/>
    <p:sldId id="691" r:id="rId4"/>
    <p:sldId id="786" r:id="rId5"/>
    <p:sldId id="780" r:id="rId6"/>
    <p:sldId id="781" r:id="rId7"/>
    <p:sldId id="782" r:id="rId8"/>
    <p:sldId id="783" r:id="rId9"/>
    <p:sldId id="788" r:id="rId10"/>
    <p:sldId id="791" r:id="rId11"/>
    <p:sldId id="794" r:id="rId12"/>
    <p:sldId id="795" r:id="rId13"/>
    <p:sldId id="789" r:id="rId14"/>
    <p:sldId id="792" r:id="rId15"/>
    <p:sldId id="790" r:id="rId16"/>
    <p:sldId id="793" r:id="rId17"/>
    <p:sldId id="79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32" autoAdjust="0"/>
    <p:restoredTop sz="99012" autoAdjust="0"/>
  </p:normalViewPr>
  <p:slideViewPr>
    <p:cSldViewPr snapToGrid="0" snapToObjects="1">
      <p:cViewPr>
        <p:scale>
          <a:sx n="68" d="100"/>
          <a:sy n="68" d="100"/>
        </p:scale>
        <p:origin x="-1856" y="-928"/>
      </p:cViewPr>
      <p:guideLst>
        <p:guide orient="horz" pos="2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106822"/>
            <a:ext cx="9144000" cy="330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11600" spc="300" dirty="0" smtClean="0">
                <a:latin typeface="Seravek ExtraLight"/>
                <a:cs typeface="Seravek ExtraLight"/>
              </a:rPr>
              <a:t>A LIFE THAT</a:t>
            </a:r>
          </a:p>
          <a:p>
            <a:pPr algn="ctr">
              <a:lnSpc>
                <a:spcPct val="75000"/>
              </a:lnSpc>
            </a:pPr>
            <a:r>
              <a:rPr lang="en-US" sz="15000" spc="300" dirty="0" smtClean="0">
                <a:latin typeface="Seravek ExtraLight"/>
                <a:cs typeface="Seravek ExtraLight"/>
              </a:rPr>
              <a:t>MATTERS</a:t>
            </a:r>
            <a:endParaRPr lang="en-US" sz="15000" spc="300" dirty="0"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868559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320293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1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/>
              <a:t>11</a:t>
            </a:r>
            <a:r>
              <a:rPr lang="en-US" dirty="0" smtClean="0"/>
              <a:t> There </a:t>
            </a:r>
            <a:r>
              <a:rPr lang="en-US" dirty="0"/>
              <a:t>is no </a:t>
            </a:r>
            <a:r>
              <a:rPr lang="en-US" b="1" u="sng" dirty="0" smtClean="0">
                <a:solidFill>
                  <a:srgbClr val="FFFF00"/>
                </a:solidFill>
              </a:rPr>
              <a:t>remembrance</a:t>
            </a:r>
            <a:r>
              <a:rPr lang="en-US" dirty="0" smtClean="0"/>
              <a:t> </a:t>
            </a:r>
            <a:r>
              <a:rPr lang="en-US" dirty="0"/>
              <a:t>of former things, nor will there be any </a:t>
            </a:r>
            <a:r>
              <a:rPr lang="en-US" b="1" u="sng" dirty="0" smtClean="0">
                <a:solidFill>
                  <a:srgbClr val="FFFF00"/>
                </a:solidFill>
              </a:rPr>
              <a:t>remembrance</a:t>
            </a:r>
            <a:r>
              <a:rPr lang="en-US" dirty="0" smtClean="0"/>
              <a:t> </a:t>
            </a:r>
            <a:r>
              <a:rPr lang="en-US" dirty="0"/>
              <a:t>of later things yet to be among those who come after.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320293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8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/>
              <a:t>14</a:t>
            </a:r>
            <a:r>
              <a:rPr lang="en-US" dirty="0" smtClean="0"/>
              <a:t> </a:t>
            </a:r>
            <a:r>
              <a:rPr lang="en-US" dirty="0"/>
              <a:t>There is a vanity that takes place on earth, that there are </a:t>
            </a:r>
            <a:r>
              <a:rPr lang="en-US" b="1" u="sng" dirty="0">
                <a:solidFill>
                  <a:srgbClr val="FFFF00"/>
                </a:solidFill>
              </a:rPr>
              <a:t>righteous</a:t>
            </a:r>
            <a:r>
              <a:rPr lang="en-US" dirty="0"/>
              <a:t> people to whom it happens according to the deeds of the </a:t>
            </a:r>
            <a:r>
              <a:rPr lang="en-US" b="1" u="sng" dirty="0" smtClean="0">
                <a:solidFill>
                  <a:srgbClr val="FFFF00"/>
                </a:solidFill>
              </a:rPr>
              <a:t>wicked</a:t>
            </a:r>
            <a:r>
              <a:rPr lang="en-US" dirty="0" smtClean="0"/>
              <a:t>, </a:t>
            </a:r>
            <a:r>
              <a:rPr lang="en-US" dirty="0"/>
              <a:t>and there are </a:t>
            </a:r>
            <a:r>
              <a:rPr lang="en-US" b="1" u="sng" dirty="0">
                <a:solidFill>
                  <a:srgbClr val="FFFF00"/>
                </a:solidFill>
              </a:rPr>
              <a:t>wicked</a:t>
            </a:r>
            <a:r>
              <a:rPr lang="en-US" dirty="0"/>
              <a:t> people to whom it happens according to the </a:t>
            </a:r>
            <a:r>
              <a:rPr lang="en-US" b="1" u="sng" dirty="0" smtClean="0">
                <a:solidFill>
                  <a:srgbClr val="FFFF00"/>
                </a:solidFill>
              </a:rPr>
              <a:t>righteous</a:t>
            </a:r>
            <a:r>
              <a:rPr lang="en-US" dirty="0" smtClean="0"/>
              <a:t>. </a:t>
            </a:r>
            <a:r>
              <a:rPr lang="en-US" dirty="0"/>
              <a:t>I said that this also is vanity.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9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320293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2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/>
              <a:t>14</a:t>
            </a:r>
            <a:r>
              <a:rPr lang="en-US" dirty="0" smtClean="0"/>
              <a:t> </a:t>
            </a:r>
            <a:r>
              <a:rPr lang="en-US" dirty="0"/>
              <a:t>The wise person has his eyes in his head, but the fool walks in darkness. And yet I perceived that the </a:t>
            </a:r>
            <a:r>
              <a:rPr lang="en-US" b="1" u="sng" dirty="0" smtClean="0">
                <a:solidFill>
                  <a:srgbClr val="FFFF00"/>
                </a:solidFill>
              </a:rPr>
              <a:t>same event</a:t>
            </a:r>
            <a:r>
              <a:rPr lang="en-US" dirty="0" smtClean="0"/>
              <a:t> </a:t>
            </a:r>
            <a:r>
              <a:rPr lang="en-US" dirty="0"/>
              <a:t>happens to all of them. </a:t>
            </a:r>
            <a:r>
              <a:rPr lang="en-US" b="1" dirty="0" smtClean="0"/>
              <a:t>15</a:t>
            </a:r>
            <a:r>
              <a:rPr lang="en-US" dirty="0" smtClean="0"/>
              <a:t> Then </a:t>
            </a:r>
            <a:r>
              <a:rPr lang="en-US" dirty="0"/>
              <a:t>I said in my heart, “What happens to the fool will happen to me also. Why then have I been so very wise?” And I said that this also is vanity.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8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3003829"/>
            <a:ext cx="9144000" cy="945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7000" dirty="0" smtClean="0">
                <a:latin typeface="Seravek ExtraLight"/>
                <a:cs typeface="Seravek ExtraLight"/>
              </a:rPr>
              <a:t>THE PROPER RESPONSE</a:t>
            </a:r>
            <a:endParaRPr lang="en-US" sz="7000" dirty="0"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94362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114862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9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FFFF"/>
                </a:solidFill>
              </a:rPr>
              <a:t>24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/>
              <a:t>Whatever your hand finds to do, do it with your </a:t>
            </a:r>
            <a:r>
              <a:rPr lang="en-US" b="1" u="sng" dirty="0" smtClean="0">
                <a:solidFill>
                  <a:srgbClr val="FFFF00"/>
                </a:solidFill>
              </a:rPr>
              <a:t>might</a:t>
            </a:r>
            <a:r>
              <a:rPr lang="en-US" dirty="0" smtClean="0"/>
              <a:t>, </a:t>
            </a:r>
            <a:r>
              <a:rPr lang="en-US" dirty="0"/>
              <a:t>for there is no work or thought or knowledge or wisdom in </a:t>
            </a:r>
            <a:r>
              <a:rPr lang="en-US" dirty="0" err="1"/>
              <a:t>Sheol</a:t>
            </a:r>
            <a:r>
              <a:rPr lang="en-US" dirty="0"/>
              <a:t>, to which you are going.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3003829"/>
            <a:ext cx="9144000" cy="993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7200" dirty="0" smtClean="0">
                <a:latin typeface="Seravek ExtraLight"/>
                <a:cs typeface="Seravek ExtraLight"/>
              </a:rPr>
              <a:t>THE MEANING OF LIFE</a:t>
            </a:r>
            <a:endParaRPr lang="en-US" sz="7200" dirty="0"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327213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226915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12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FFFF"/>
                </a:solidFill>
              </a:rPr>
              <a:t>24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r>
              <a:rPr lang="en-US" dirty="0"/>
              <a:t>The end of the matter; all has been heard. </a:t>
            </a:r>
            <a:r>
              <a:rPr lang="en-US" b="1" u="sng" dirty="0" smtClean="0">
                <a:solidFill>
                  <a:srgbClr val="FFFF00"/>
                </a:solidFill>
              </a:rPr>
              <a:t>Fear </a:t>
            </a:r>
            <a:r>
              <a:rPr lang="en-US" b="1" u="sng" dirty="0">
                <a:solidFill>
                  <a:srgbClr val="FFFF00"/>
                </a:solidFill>
              </a:rPr>
              <a:t>God</a:t>
            </a:r>
            <a:r>
              <a:rPr lang="en-US" dirty="0"/>
              <a:t> and </a:t>
            </a:r>
            <a:r>
              <a:rPr lang="en-US" b="1" u="sng" dirty="0">
                <a:solidFill>
                  <a:srgbClr val="FFFF00"/>
                </a:solidFill>
              </a:rPr>
              <a:t>keep his </a:t>
            </a:r>
            <a:r>
              <a:rPr lang="en-US" b="1" u="sng" dirty="0" smtClean="0">
                <a:solidFill>
                  <a:srgbClr val="FFFF00"/>
                </a:solidFill>
              </a:rPr>
              <a:t>commandments</a:t>
            </a:r>
            <a:r>
              <a:rPr lang="en-US" dirty="0" smtClean="0"/>
              <a:t>, </a:t>
            </a:r>
            <a:r>
              <a:rPr lang="en-US" dirty="0"/>
              <a:t>for this is the whole duty of man. For God will bring every deed into </a:t>
            </a:r>
            <a:r>
              <a:rPr lang="en-US" b="1" u="sng" dirty="0" smtClean="0">
                <a:solidFill>
                  <a:srgbClr val="FFFF00"/>
                </a:solidFill>
              </a:rPr>
              <a:t>judgment</a:t>
            </a:r>
            <a:r>
              <a:rPr lang="en-US" dirty="0" smtClean="0"/>
              <a:t>, </a:t>
            </a:r>
            <a:r>
              <a:rPr lang="en-US" dirty="0"/>
              <a:t>with every secret thing, whether good or evil.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1333" y="1170017"/>
            <a:ext cx="84413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eravek ExtraLight"/>
                <a:cs typeface="Seravek ExtraLight"/>
              </a:rPr>
              <a:t>Therefore, my beloved brothers, be steadfast, immovable, always abounding in the work of the Lord, knowing that in the Lord your labor is not in vain.</a:t>
            </a:r>
          </a:p>
          <a:p>
            <a:pPr algn="ctr"/>
            <a:r>
              <a:rPr lang="en-US" sz="4800" dirty="0" smtClean="0">
                <a:latin typeface="Seravek ExtraLight"/>
                <a:cs typeface="Seravek ExtraLight"/>
              </a:rPr>
              <a:t>1 </a:t>
            </a:r>
            <a:r>
              <a:rPr lang="en-US" sz="4800" dirty="0" err="1" smtClean="0">
                <a:latin typeface="Seravek ExtraLight"/>
                <a:cs typeface="Seravek ExtraLight"/>
              </a:rPr>
              <a:t>Cor</a:t>
            </a:r>
            <a:r>
              <a:rPr lang="en-US" sz="4800" dirty="0" smtClean="0">
                <a:latin typeface="Seravek ExtraLight"/>
                <a:cs typeface="Seravek ExtraLight"/>
              </a:rPr>
              <a:t> 15:58</a:t>
            </a:r>
            <a:endParaRPr lang="en-US" sz="4800" dirty="0"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15030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947152"/>
            <a:ext cx="9144000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8000" dirty="0" smtClean="0">
                <a:latin typeface="Seravek ExtraLight"/>
                <a:cs typeface="Seravek ExtraLight"/>
              </a:rPr>
              <a:t>THE BIG QUESTION</a:t>
            </a:r>
            <a:endParaRPr lang="en-US" sz="8000" dirty="0"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17005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1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FFFF"/>
                </a:solidFill>
              </a:rPr>
              <a:t>3</a:t>
            </a:r>
            <a:r>
              <a:rPr lang="en-US" dirty="0" smtClean="0">
                <a:solidFill>
                  <a:srgbClr val="FFFFFF"/>
                </a:solidFill>
              </a:rPr>
              <a:t>  What does man </a:t>
            </a:r>
            <a:r>
              <a:rPr lang="en-US" b="1" u="sng" dirty="0" smtClean="0">
                <a:solidFill>
                  <a:srgbClr val="FFFF00"/>
                </a:solidFill>
              </a:rPr>
              <a:t>gain</a:t>
            </a:r>
            <a:r>
              <a:rPr lang="en-US" dirty="0" smtClean="0">
                <a:solidFill>
                  <a:srgbClr val="FFFFFF"/>
                </a:solidFill>
              </a:rPr>
              <a:t> by all the toil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FFFFFF"/>
                </a:solidFill>
              </a:rPr>
              <a:t>	at which he toils under the sun?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4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985155"/>
            <a:ext cx="9144000" cy="101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7600" dirty="0" smtClean="0">
                <a:latin typeface="Seravek ExtraLight"/>
                <a:cs typeface="Seravek ExtraLight"/>
              </a:rPr>
              <a:t>THE ANSWER</a:t>
            </a:r>
            <a:endParaRPr lang="en-US" sz="7600" dirty="0"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1872576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1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FFFF"/>
                </a:solidFill>
              </a:rPr>
              <a:t>2</a:t>
            </a:r>
            <a:r>
              <a:rPr lang="en-US" dirty="0" smtClean="0">
                <a:solidFill>
                  <a:srgbClr val="FFFFFF"/>
                </a:solidFill>
              </a:rPr>
              <a:t>  Vanity of vanities, says the Preacher,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FFFFFF"/>
                </a:solidFill>
              </a:rPr>
              <a:t>	vanity of vanities! All is vanity.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12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1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FFFF"/>
                </a:solidFill>
              </a:rPr>
              <a:t>17</a:t>
            </a:r>
            <a:r>
              <a:rPr lang="en-US" dirty="0" smtClean="0">
                <a:solidFill>
                  <a:srgbClr val="FFFFFF"/>
                </a:solidFill>
              </a:rPr>
              <a:t>  And I applied my heart to know wisdom and to know madness and folly. I perceived that this also is but a striving after wind.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FFFF"/>
                </a:solidFill>
              </a:rPr>
              <a:t>18</a:t>
            </a:r>
            <a:r>
              <a:rPr lang="en-US" dirty="0" smtClean="0">
                <a:solidFill>
                  <a:srgbClr val="FFFFFF"/>
                </a:solidFill>
              </a:rPr>
              <a:t>  For in much wisdom is much </a:t>
            </a:r>
            <a:r>
              <a:rPr lang="en-US" b="1" u="sng" dirty="0" smtClean="0">
                <a:solidFill>
                  <a:srgbClr val="FFFF00"/>
                </a:solidFill>
              </a:rPr>
              <a:t>vexation</a:t>
            </a:r>
            <a:r>
              <a:rPr lang="en-US" dirty="0" smtClean="0">
                <a:solidFill>
                  <a:srgbClr val="FFFFFF"/>
                </a:solidFill>
              </a:rPr>
              <a:t>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dirty="0" smtClean="0">
                <a:solidFill>
                  <a:srgbClr val="FFFFFF"/>
                </a:solidFill>
              </a:rPr>
              <a:t>	and he who increases knowledge increases 			</a:t>
            </a:r>
            <a:r>
              <a:rPr lang="en-US" b="1" u="sng" dirty="0" smtClean="0">
                <a:solidFill>
                  <a:srgbClr val="FFFF00"/>
                </a:solidFill>
              </a:rPr>
              <a:t>sorrow</a:t>
            </a:r>
            <a:r>
              <a:rPr lang="en-US" dirty="0" smtClean="0">
                <a:solidFill>
                  <a:srgbClr val="FFFFFF"/>
                </a:solidFill>
              </a:rPr>
              <a:t>.  </a:t>
            </a:r>
            <a:endParaRPr lang="en-US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119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2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FFFF"/>
                </a:solidFill>
              </a:rPr>
              <a:t>1</a:t>
            </a:r>
            <a:r>
              <a:rPr lang="en-US" dirty="0" smtClean="0">
                <a:solidFill>
                  <a:srgbClr val="FFFFFF"/>
                </a:solidFill>
              </a:rPr>
              <a:t>  I said in my heart, “Come now, I will test you with pleasure; enjoy yourself.” But behold, this also was </a:t>
            </a:r>
            <a:r>
              <a:rPr lang="en-US" b="1" u="sng" dirty="0" smtClean="0">
                <a:solidFill>
                  <a:srgbClr val="FFFF00"/>
                </a:solidFill>
              </a:rPr>
              <a:t>vanity</a:t>
            </a:r>
            <a:r>
              <a:rPr lang="en-US" dirty="0" smtClean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351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300"/>
              </a:spcBef>
              <a:buNone/>
              <a:tabLst>
                <a:tab pos="635000" algn="l"/>
              </a:tabLst>
            </a:pPr>
            <a:r>
              <a:rPr lang="en-US" b="1" dirty="0" smtClean="0"/>
              <a:t>Ecclesiastes 2</a:t>
            </a:r>
            <a:endParaRPr lang="en-US" b="1" dirty="0" smtClean="0"/>
          </a:p>
          <a:p>
            <a:pPr marL="0" indent="0">
              <a:spcBef>
                <a:spcPts val="300"/>
              </a:spcBef>
              <a:buNone/>
            </a:pPr>
            <a:r>
              <a:rPr lang="en-US" b="1" dirty="0" smtClean="0">
                <a:solidFill>
                  <a:srgbClr val="FFFFFF"/>
                </a:solidFill>
              </a:rPr>
              <a:t>11</a:t>
            </a:r>
            <a:r>
              <a:rPr lang="en-US" dirty="0" smtClean="0">
                <a:solidFill>
                  <a:srgbClr val="FFFFFF"/>
                </a:solidFill>
              </a:rPr>
              <a:t>  Then I considered all that my hands had done and the toil I had expended in doing it, and behold, all was </a:t>
            </a:r>
            <a:r>
              <a:rPr lang="en-US" b="1" u="sng" dirty="0" smtClean="0">
                <a:solidFill>
                  <a:srgbClr val="FFFF00"/>
                </a:solidFill>
              </a:rPr>
              <a:t>vanity</a:t>
            </a:r>
            <a:r>
              <a:rPr lang="en-US" dirty="0" smtClean="0">
                <a:solidFill>
                  <a:srgbClr val="FFFFFF"/>
                </a:solidFill>
              </a:rPr>
              <a:t> and a </a:t>
            </a:r>
            <a:r>
              <a:rPr lang="en-US" b="1" u="sng" dirty="0" smtClean="0">
                <a:solidFill>
                  <a:srgbClr val="FFFF00"/>
                </a:solidFill>
              </a:rPr>
              <a:t>striving after wind</a:t>
            </a:r>
            <a:r>
              <a:rPr lang="en-US" dirty="0" smtClean="0">
                <a:solidFill>
                  <a:srgbClr val="FFFFFF"/>
                </a:solidFill>
              </a:rPr>
              <a:t>, and there was </a:t>
            </a:r>
            <a:r>
              <a:rPr lang="en-US" b="1" u="sng" dirty="0" smtClean="0">
                <a:solidFill>
                  <a:srgbClr val="FFFF00"/>
                </a:solidFill>
              </a:rPr>
              <a:t>nothing to be gained</a:t>
            </a:r>
            <a:r>
              <a:rPr lang="en-US" dirty="0" smtClean="0">
                <a:solidFill>
                  <a:srgbClr val="FFFFFF"/>
                </a:solidFill>
              </a:rPr>
              <a:t> under the sun.</a:t>
            </a:r>
          </a:p>
        </p:txBody>
      </p:sp>
    </p:spTree>
    <p:extLst>
      <p:ext uri="{BB962C8B-B14F-4D97-AF65-F5344CB8AC3E}">
        <p14:creationId xmlns:p14="http://schemas.microsoft.com/office/powerpoint/2010/main" val="402771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381000"/>
            <a:ext cx="9144000" cy="60756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07568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929133"/>
            <a:ext cx="9144000" cy="1018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7600" dirty="0" smtClean="0">
                <a:latin typeface="Seravek ExtraLight"/>
                <a:cs typeface="Seravek ExtraLight"/>
              </a:rPr>
              <a:t>THREE REALITIES</a:t>
            </a:r>
            <a:endParaRPr lang="en-US" sz="7600" dirty="0">
              <a:latin typeface="Seravek ExtraLight"/>
              <a:cs typeface="Seravek ExtraLight"/>
            </a:endParaRPr>
          </a:p>
        </p:txBody>
      </p:sp>
    </p:spTree>
    <p:extLst>
      <p:ext uri="{BB962C8B-B14F-4D97-AF65-F5344CB8AC3E}">
        <p14:creationId xmlns:p14="http://schemas.microsoft.com/office/powerpoint/2010/main" val="35666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25842</TotalTime>
  <Words>432</Words>
  <Application>Microsoft Macintosh PowerPoint</Application>
  <PresentationFormat>On-screen Show (4:3)</PresentationFormat>
  <Paragraphs>33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David Maxson</cp:lastModifiedBy>
  <cp:revision>292</cp:revision>
  <dcterms:created xsi:type="dcterms:W3CDTF">2015-10-29T03:17:02Z</dcterms:created>
  <dcterms:modified xsi:type="dcterms:W3CDTF">2017-05-21T13:44:55Z</dcterms:modified>
</cp:coreProperties>
</file>