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515" r:id="rId2"/>
    <p:sldId id="484" r:id="rId3"/>
    <p:sldId id="516" r:id="rId4"/>
    <p:sldId id="458" r:id="rId5"/>
    <p:sldId id="492" r:id="rId6"/>
    <p:sldId id="493" r:id="rId7"/>
    <p:sldId id="485" r:id="rId8"/>
    <p:sldId id="517" r:id="rId9"/>
    <p:sldId id="494" r:id="rId10"/>
    <p:sldId id="495" r:id="rId11"/>
    <p:sldId id="486" r:id="rId12"/>
    <p:sldId id="496" r:id="rId13"/>
    <p:sldId id="497" r:id="rId14"/>
    <p:sldId id="498" r:id="rId15"/>
    <p:sldId id="487" r:id="rId16"/>
    <p:sldId id="499" r:id="rId17"/>
    <p:sldId id="500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491" autoAdjust="0"/>
    <p:restoredTop sz="99012" autoAdjust="0"/>
  </p:normalViewPr>
  <p:slideViewPr>
    <p:cSldViewPr snapToGrid="0" snapToObjects="1">
      <p:cViewPr varScale="1">
        <p:scale>
          <a:sx n="83" d="100"/>
          <a:sy n="83" d="100"/>
        </p:scale>
        <p:origin x="-112" y="-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7/30/17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E1AC-C9C9-6E4B-B312-86B4310CBFEA}" type="datetimeFigureOut">
              <a:rPr lang="en-US" smtClean="0"/>
              <a:t>7/30/17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5169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306" y="2016950"/>
            <a:ext cx="6983553" cy="300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7000" b="1" dirty="0" smtClean="0">
                <a:latin typeface="Century Gothic"/>
                <a:cs typeface="Century Gothic"/>
              </a:rPr>
              <a:t>Envy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Century Gothic"/>
                <a:cs typeface="Century Gothic"/>
              </a:rPr>
              <a:t> </a:t>
            </a:r>
            <a:r>
              <a:rPr lang="en-US" sz="6400" dirty="0" smtClean="0">
                <a:latin typeface="Century Gothic"/>
                <a:cs typeface="Century Gothic"/>
              </a:rPr>
              <a:t>Psalm 73</a:t>
            </a:r>
            <a:endParaRPr lang="en-US" sz="6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6045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/>
              <a:t>12</a:t>
            </a:r>
            <a:r>
              <a:rPr lang="en-US" dirty="0"/>
              <a:t> Behold, these are the wicked;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dirty="0"/>
              <a:t>	</a:t>
            </a:r>
            <a:r>
              <a:rPr lang="en-US" dirty="0" smtClean="0"/>
              <a:t>always </a:t>
            </a:r>
            <a:r>
              <a:rPr lang="en-US" dirty="0"/>
              <a:t>at ease, they increase in riches.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13</a:t>
            </a:r>
            <a:r>
              <a:rPr lang="en-US" dirty="0"/>
              <a:t> All in </a:t>
            </a:r>
            <a:r>
              <a:rPr lang="en-US" b="1" u="sng" dirty="0">
                <a:solidFill>
                  <a:srgbClr val="FFFF00"/>
                </a:solidFill>
              </a:rPr>
              <a:t>vain</a:t>
            </a:r>
            <a:r>
              <a:rPr lang="en-US" dirty="0"/>
              <a:t> have I kept my heart clean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dirty="0"/>
              <a:t>	</a:t>
            </a:r>
            <a:r>
              <a:rPr lang="en-US" dirty="0" smtClean="0"/>
              <a:t>and </a:t>
            </a:r>
            <a:r>
              <a:rPr lang="en-US" dirty="0"/>
              <a:t>washed my hands in innocence.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46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/>
              <a:t>14</a:t>
            </a:r>
            <a:r>
              <a:rPr lang="en-US" dirty="0"/>
              <a:t> For all the day long I have been stricken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dirty="0"/>
              <a:t>	</a:t>
            </a:r>
            <a:r>
              <a:rPr lang="en-US" dirty="0" smtClean="0"/>
              <a:t>and </a:t>
            </a:r>
            <a:r>
              <a:rPr lang="en-US" dirty="0"/>
              <a:t>rebuked every morning.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15</a:t>
            </a:r>
            <a:r>
              <a:rPr lang="en-US" dirty="0"/>
              <a:t> If I had said, “I will </a:t>
            </a:r>
            <a:r>
              <a:rPr lang="en-US" b="1" u="sng" dirty="0">
                <a:solidFill>
                  <a:srgbClr val="FFFF00"/>
                </a:solidFill>
              </a:rPr>
              <a:t>speak</a:t>
            </a:r>
            <a:r>
              <a:rPr lang="en-US" dirty="0"/>
              <a:t> thus,”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dirty="0"/>
              <a:t>	</a:t>
            </a:r>
            <a:r>
              <a:rPr lang="en-US" dirty="0" smtClean="0"/>
              <a:t>I </a:t>
            </a:r>
            <a:r>
              <a:rPr lang="en-US" dirty="0"/>
              <a:t>would have betrayed the generation of </a:t>
            </a:r>
            <a:r>
              <a:rPr lang="en-US" dirty="0" smtClean="0"/>
              <a:t>	     your </a:t>
            </a:r>
            <a:r>
              <a:rPr lang="en-US" dirty="0"/>
              <a:t>children.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211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/>
              <a:t>16</a:t>
            </a:r>
            <a:r>
              <a:rPr lang="en-US" dirty="0"/>
              <a:t> But when I thought how to understand this, </a:t>
            </a:r>
            <a:r>
              <a:rPr lang="en-US" dirty="0" smtClean="0"/>
              <a:t>	it </a:t>
            </a:r>
            <a:r>
              <a:rPr lang="en-US" dirty="0"/>
              <a:t>seemed to me a wearisome task,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17</a:t>
            </a:r>
            <a:r>
              <a:rPr lang="en-US" dirty="0"/>
              <a:t> until I went into the </a:t>
            </a:r>
            <a:r>
              <a:rPr lang="en-US" b="1" u="sng" dirty="0">
                <a:solidFill>
                  <a:srgbClr val="FFFF00"/>
                </a:solidFill>
              </a:rPr>
              <a:t>sanctuary of God</a:t>
            </a:r>
            <a:r>
              <a:rPr lang="en-US" dirty="0"/>
              <a:t>;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dirty="0"/>
              <a:t>	</a:t>
            </a:r>
            <a:r>
              <a:rPr lang="en-US" dirty="0" smtClean="0"/>
              <a:t>then </a:t>
            </a:r>
            <a:r>
              <a:rPr lang="en-US" dirty="0"/>
              <a:t>I discerned their end.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405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/>
              <a:t>18</a:t>
            </a:r>
            <a:r>
              <a:rPr lang="en-US" dirty="0"/>
              <a:t> Truly you set them in </a:t>
            </a:r>
            <a:r>
              <a:rPr lang="en-US" b="1" u="sng" dirty="0">
                <a:solidFill>
                  <a:srgbClr val="FFFF00"/>
                </a:solidFill>
              </a:rPr>
              <a:t>slippery</a:t>
            </a:r>
            <a:r>
              <a:rPr lang="en-US" dirty="0"/>
              <a:t> places;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dirty="0"/>
              <a:t>	</a:t>
            </a:r>
            <a:r>
              <a:rPr lang="en-US" dirty="0" smtClean="0"/>
              <a:t>you </a:t>
            </a:r>
            <a:r>
              <a:rPr lang="en-US" dirty="0"/>
              <a:t>make them fall to ruin.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19</a:t>
            </a:r>
            <a:r>
              <a:rPr lang="en-US" dirty="0"/>
              <a:t> How they are destroyed in a moment,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dirty="0"/>
              <a:t>	</a:t>
            </a:r>
            <a:r>
              <a:rPr lang="en-US" dirty="0" smtClean="0"/>
              <a:t>swept </a:t>
            </a:r>
            <a:r>
              <a:rPr lang="en-US" dirty="0"/>
              <a:t>away utterly by terrors!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20</a:t>
            </a:r>
            <a:r>
              <a:rPr lang="en-US" dirty="0"/>
              <a:t> Like a dream when one awakes,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dirty="0"/>
              <a:t>	</a:t>
            </a:r>
            <a:r>
              <a:rPr lang="en-US" dirty="0" smtClean="0"/>
              <a:t>O </a:t>
            </a:r>
            <a:r>
              <a:rPr lang="en-US" dirty="0"/>
              <a:t>Lord, when you rouse yourself, you </a:t>
            </a:r>
            <a:r>
              <a:rPr lang="en-US" dirty="0" smtClean="0"/>
              <a:t>	  	     despise </a:t>
            </a:r>
            <a:r>
              <a:rPr lang="en-US" dirty="0"/>
              <a:t>them as phantoms.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44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/>
              <a:t>21</a:t>
            </a:r>
            <a:r>
              <a:rPr lang="en-US" dirty="0"/>
              <a:t> When my soul was </a:t>
            </a:r>
            <a:r>
              <a:rPr lang="en-US" b="1" u="sng" dirty="0">
                <a:solidFill>
                  <a:srgbClr val="FFFF00"/>
                </a:solidFill>
              </a:rPr>
              <a:t>embittered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dirty="0"/>
              <a:t>	</a:t>
            </a:r>
            <a:r>
              <a:rPr lang="en-US" dirty="0" smtClean="0"/>
              <a:t>when </a:t>
            </a:r>
            <a:r>
              <a:rPr lang="en-US" dirty="0"/>
              <a:t>I was pricked in heart,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22</a:t>
            </a:r>
            <a:r>
              <a:rPr lang="en-US" dirty="0"/>
              <a:t> I was brutish and </a:t>
            </a:r>
            <a:r>
              <a:rPr lang="en-US" b="1" u="sng" dirty="0">
                <a:solidFill>
                  <a:srgbClr val="FFFF00"/>
                </a:solidFill>
              </a:rPr>
              <a:t>ignorant</a:t>
            </a:r>
            <a:r>
              <a:rPr lang="en-US" dirty="0"/>
              <a:t>;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dirty="0"/>
              <a:t>	</a:t>
            </a:r>
            <a:r>
              <a:rPr lang="en-US" dirty="0" smtClean="0"/>
              <a:t>I </a:t>
            </a:r>
            <a:r>
              <a:rPr lang="en-US" dirty="0"/>
              <a:t>was like a beast toward you.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93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/>
              <a:t>23</a:t>
            </a:r>
            <a:r>
              <a:rPr lang="en-US" dirty="0"/>
              <a:t> Nevertheless, I am </a:t>
            </a:r>
            <a:r>
              <a:rPr lang="en-US" b="1" u="sng" dirty="0">
                <a:solidFill>
                  <a:srgbClr val="FFFF00"/>
                </a:solidFill>
              </a:rPr>
              <a:t>continually with you</a:t>
            </a:r>
            <a:r>
              <a:rPr lang="en-US" dirty="0"/>
              <a:t>;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dirty="0"/>
              <a:t>	</a:t>
            </a:r>
            <a:r>
              <a:rPr lang="en-US" dirty="0" smtClean="0"/>
              <a:t>you </a:t>
            </a:r>
            <a:r>
              <a:rPr lang="en-US" dirty="0"/>
              <a:t>hold my right hand.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24</a:t>
            </a:r>
            <a:r>
              <a:rPr lang="en-US" dirty="0"/>
              <a:t> You guide me with your counsel,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dirty="0"/>
              <a:t>	</a:t>
            </a:r>
            <a:r>
              <a:rPr lang="en-US" dirty="0" smtClean="0"/>
              <a:t>and </a:t>
            </a:r>
            <a:r>
              <a:rPr lang="en-US" dirty="0"/>
              <a:t>afterward you will receive me to </a:t>
            </a:r>
            <a:r>
              <a:rPr lang="en-US" b="1" u="sng" dirty="0">
                <a:solidFill>
                  <a:srgbClr val="FFFF00"/>
                </a:solidFill>
              </a:rPr>
              <a:t>glory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48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/>
              <a:t>25</a:t>
            </a:r>
            <a:r>
              <a:rPr lang="en-US" dirty="0"/>
              <a:t> Whom have I in heaven but you?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dirty="0"/>
              <a:t>	</a:t>
            </a:r>
            <a:r>
              <a:rPr lang="en-US" dirty="0" smtClean="0"/>
              <a:t>And </a:t>
            </a:r>
            <a:r>
              <a:rPr lang="en-US" dirty="0"/>
              <a:t>there is </a:t>
            </a:r>
            <a:r>
              <a:rPr lang="en-US" b="1" u="sng" dirty="0">
                <a:solidFill>
                  <a:srgbClr val="FFFF00"/>
                </a:solidFill>
              </a:rPr>
              <a:t>nothing on earth</a:t>
            </a:r>
            <a:r>
              <a:rPr lang="en-US" dirty="0"/>
              <a:t> that I desire </a:t>
            </a:r>
            <a:r>
              <a:rPr lang="en-US" dirty="0" smtClean="0"/>
              <a:t>	     besides </a:t>
            </a:r>
            <a:r>
              <a:rPr lang="en-US" dirty="0"/>
              <a:t>you.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26</a:t>
            </a:r>
            <a:r>
              <a:rPr lang="en-US" dirty="0"/>
              <a:t> My flesh and my heart may fail,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dirty="0"/>
              <a:t>	</a:t>
            </a:r>
            <a:r>
              <a:rPr lang="en-US" dirty="0" smtClean="0"/>
              <a:t>but </a:t>
            </a:r>
            <a:r>
              <a:rPr lang="en-US" b="1" u="sng" dirty="0">
                <a:solidFill>
                  <a:srgbClr val="FFFF00"/>
                </a:solidFill>
              </a:rPr>
              <a:t>God</a:t>
            </a:r>
            <a:r>
              <a:rPr lang="en-US" dirty="0"/>
              <a:t> is the strength of my heart and my </a:t>
            </a:r>
            <a:r>
              <a:rPr lang="en-US" dirty="0" smtClean="0"/>
              <a:t>	     portion </a:t>
            </a:r>
            <a:r>
              <a:rPr lang="en-US" dirty="0"/>
              <a:t>forever.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421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/>
              <a:t>27</a:t>
            </a:r>
            <a:r>
              <a:rPr lang="en-US" dirty="0"/>
              <a:t> For behold, those who are </a:t>
            </a:r>
            <a:r>
              <a:rPr lang="en-US" b="1" u="sng" dirty="0">
                <a:solidFill>
                  <a:srgbClr val="FFFF00"/>
                </a:solidFill>
              </a:rPr>
              <a:t>far from you</a:t>
            </a:r>
            <a:r>
              <a:rPr lang="en-US" dirty="0"/>
              <a:t> shall </a:t>
            </a:r>
            <a:r>
              <a:rPr lang="en-US" dirty="0" smtClean="0"/>
              <a:t>	     perish</a:t>
            </a:r>
            <a:r>
              <a:rPr lang="en-US" dirty="0"/>
              <a:t>;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dirty="0"/>
              <a:t>	</a:t>
            </a:r>
            <a:r>
              <a:rPr lang="en-US" dirty="0" smtClean="0"/>
              <a:t>you </a:t>
            </a:r>
            <a:r>
              <a:rPr lang="en-US" dirty="0"/>
              <a:t>put an end to everyone who is </a:t>
            </a:r>
            <a:r>
              <a:rPr lang="en-US" dirty="0" smtClean="0"/>
              <a:t>	   	     </a:t>
            </a:r>
            <a:r>
              <a:rPr lang="en-US" b="1" u="sng" dirty="0" smtClean="0">
                <a:solidFill>
                  <a:srgbClr val="FFFF00"/>
                </a:solidFill>
              </a:rPr>
              <a:t>unfaithful</a:t>
            </a:r>
            <a:r>
              <a:rPr lang="en-US" dirty="0" smtClean="0"/>
              <a:t> </a:t>
            </a:r>
            <a:r>
              <a:rPr lang="en-US" dirty="0"/>
              <a:t>to you.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28</a:t>
            </a:r>
            <a:r>
              <a:rPr lang="en-US" dirty="0"/>
              <a:t> But for me it is good to be </a:t>
            </a:r>
            <a:r>
              <a:rPr lang="en-US" b="1" u="sng" dirty="0">
                <a:solidFill>
                  <a:srgbClr val="FFFF00"/>
                </a:solidFill>
              </a:rPr>
              <a:t>near God</a:t>
            </a:r>
            <a:r>
              <a:rPr lang="en-US" dirty="0"/>
              <a:t>;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dirty="0"/>
              <a:t>	</a:t>
            </a:r>
            <a:r>
              <a:rPr lang="en-US" dirty="0" smtClean="0"/>
              <a:t>I </a:t>
            </a:r>
            <a:r>
              <a:rPr lang="en-US" dirty="0"/>
              <a:t>have made the Lord God my refuge,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dirty="0"/>
              <a:t>	</a:t>
            </a:r>
            <a:r>
              <a:rPr lang="en-US" dirty="0" smtClean="0"/>
              <a:t>that </a:t>
            </a:r>
            <a:r>
              <a:rPr lang="en-US" dirty="0"/>
              <a:t>I may tell of all your works.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80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800" y="2591878"/>
            <a:ext cx="80137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0700" indent="-520700">
              <a:spcBef>
                <a:spcPts val="3000"/>
              </a:spcBef>
              <a:buFont typeface="+mj-lt"/>
              <a:buAutoNum type="arabicPeriod"/>
            </a:pPr>
            <a:r>
              <a:rPr lang="en-US" sz="3600" dirty="0" smtClean="0">
                <a:latin typeface="Century Gothic"/>
                <a:cs typeface="Century Gothic"/>
              </a:rPr>
              <a:t>Bring your envy to the Throne. </a:t>
            </a:r>
          </a:p>
          <a:p>
            <a:pPr marL="520700" indent="-520700">
              <a:spcBef>
                <a:spcPts val="3000"/>
              </a:spcBef>
              <a:buFont typeface="+mj-lt"/>
              <a:buAutoNum type="arabicPeriod"/>
            </a:pPr>
            <a:r>
              <a:rPr lang="en-US" sz="3600" dirty="0" smtClean="0">
                <a:latin typeface="Century Gothic"/>
                <a:cs typeface="Century Gothic"/>
              </a:rPr>
              <a:t>Trust what God says, not what you see.</a:t>
            </a:r>
          </a:p>
          <a:p>
            <a:pPr marL="520700" indent="-520700">
              <a:spcBef>
                <a:spcPts val="3000"/>
              </a:spcBef>
              <a:buFont typeface="+mj-lt"/>
              <a:buAutoNum type="arabicPeriod"/>
            </a:pPr>
            <a:r>
              <a:rPr lang="en-US" sz="3600" dirty="0" smtClean="0">
                <a:latin typeface="Century Gothic"/>
                <a:cs typeface="Century Gothic"/>
              </a:rPr>
              <a:t>Hide your envy and display your blessings before others.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957" b="49622"/>
          <a:stretch/>
        </p:blipFill>
        <p:spPr>
          <a:xfrm>
            <a:off x="0" y="0"/>
            <a:ext cx="9144000" cy="21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1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5169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71500"/>
            <a:ext cx="9144000" cy="5715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8948" y="2220768"/>
            <a:ext cx="7948365" cy="3449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60000"/>
              </a:lnSpc>
              <a:spcBef>
                <a:spcPts val="3600"/>
              </a:spcBef>
              <a:buFont typeface="Arial"/>
              <a:buChar char="•"/>
            </a:pPr>
            <a:r>
              <a:rPr lang="en-US" sz="3200" dirty="0" smtClean="0">
                <a:latin typeface="Century Gothic"/>
                <a:cs typeface="Century Gothic"/>
              </a:rPr>
              <a:t>Cain &amp; Abel (Gen 4)</a:t>
            </a:r>
          </a:p>
          <a:p>
            <a:pPr marL="571500" indent="-571500">
              <a:lnSpc>
                <a:spcPct val="60000"/>
              </a:lnSpc>
              <a:spcBef>
                <a:spcPts val="3600"/>
              </a:spcBef>
              <a:buFont typeface="Arial"/>
              <a:buChar char="•"/>
            </a:pPr>
            <a:r>
              <a:rPr lang="en-US" sz="3200" dirty="0" smtClean="0">
                <a:latin typeface="Century Gothic"/>
                <a:cs typeface="Century Gothic"/>
              </a:rPr>
              <a:t>Rachel &amp; Leah (Gen 29-30)</a:t>
            </a:r>
          </a:p>
          <a:p>
            <a:pPr marL="571500" indent="-571500">
              <a:lnSpc>
                <a:spcPct val="60000"/>
              </a:lnSpc>
              <a:spcBef>
                <a:spcPts val="3600"/>
              </a:spcBef>
              <a:buFont typeface="Arial"/>
              <a:buChar char="•"/>
            </a:pPr>
            <a:r>
              <a:rPr lang="en-US" sz="3200" dirty="0" smtClean="0">
                <a:latin typeface="Century Gothic"/>
                <a:cs typeface="Century Gothic"/>
              </a:rPr>
              <a:t>Saul &amp; David (1 Sam 18-20)</a:t>
            </a:r>
          </a:p>
          <a:p>
            <a:pPr marL="571500" indent="-571500">
              <a:lnSpc>
                <a:spcPct val="60000"/>
              </a:lnSpc>
              <a:spcBef>
                <a:spcPts val="3600"/>
              </a:spcBef>
              <a:buFont typeface="Arial"/>
              <a:buChar char="•"/>
            </a:pPr>
            <a:r>
              <a:rPr lang="en-US" sz="3200" dirty="0" smtClean="0">
                <a:latin typeface="Century Gothic"/>
                <a:cs typeface="Century Gothic"/>
              </a:rPr>
              <a:t>Older brother of the Prodigal (</a:t>
            </a:r>
            <a:r>
              <a:rPr lang="en-US" sz="3200" dirty="0" err="1" smtClean="0">
                <a:latin typeface="Century Gothic"/>
                <a:cs typeface="Century Gothic"/>
              </a:rPr>
              <a:t>Lk</a:t>
            </a:r>
            <a:r>
              <a:rPr lang="en-US" sz="3200" dirty="0" smtClean="0">
                <a:latin typeface="Century Gothic"/>
                <a:cs typeface="Century Gothic"/>
              </a:rPr>
              <a:t> 15)</a:t>
            </a:r>
          </a:p>
          <a:p>
            <a:pPr marL="571500" indent="-571500">
              <a:lnSpc>
                <a:spcPct val="60000"/>
              </a:lnSpc>
              <a:spcBef>
                <a:spcPts val="3600"/>
              </a:spcBef>
              <a:buFont typeface="Arial"/>
              <a:buChar char="•"/>
            </a:pPr>
            <a:r>
              <a:rPr lang="en-US" sz="3200" dirty="0" smtClean="0">
                <a:latin typeface="Century Gothic"/>
                <a:cs typeface="Century Gothic"/>
              </a:rPr>
              <a:t>Chief priests &amp; elders (Mt 27; Mk 15)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498" y="1105272"/>
            <a:ext cx="7949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latin typeface="Century Gothic"/>
                <a:cs typeface="Century Gothic"/>
              </a:rPr>
              <a:t>Examples of Envy </a:t>
            </a:r>
            <a:endParaRPr lang="en-US" sz="4400" b="1" u="sng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997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5169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71500"/>
            <a:ext cx="9144000" cy="5715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2446" y="1653746"/>
            <a:ext cx="8237278" cy="3430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20000"/>
              </a:lnSpc>
              <a:spcBef>
                <a:spcPts val="3600"/>
              </a:spcBef>
              <a:buFont typeface="Arial"/>
              <a:buChar char="•"/>
            </a:pPr>
            <a:r>
              <a:rPr lang="en-US" sz="4400" dirty="0" smtClean="0">
                <a:latin typeface="Century Gothic"/>
                <a:cs typeface="Century Gothic"/>
              </a:rPr>
              <a:t>Source of envy (</a:t>
            </a:r>
            <a:r>
              <a:rPr lang="en-US" sz="4400" dirty="0" err="1" smtClean="0">
                <a:latin typeface="Century Gothic"/>
                <a:cs typeface="Century Gothic"/>
              </a:rPr>
              <a:t>vs</a:t>
            </a:r>
            <a:r>
              <a:rPr lang="en-US" sz="4400" dirty="0" smtClean="0">
                <a:latin typeface="Century Gothic"/>
                <a:cs typeface="Century Gothic"/>
              </a:rPr>
              <a:t> 1-15).</a:t>
            </a:r>
          </a:p>
          <a:p>
            <a:pPr marL="571500" indent="-571500">
              <a:lnSpc>
                <a:spcPct val="120000"/>
              </a:lnSpc>
              <a:spcBef>
                <a:spcPts val="3600"/>
              </a:spcBef>
              <a:buFont typeface="Arial"/>
              <a:buChar char="•"/>
            </a:pPr>
            <a:r>
              <a:rPr lang="en-US" sz="4400" dirty="0" smtClean="0">
                <a:latin typeface="Century Gothic"/>
                <a:cs typeface="Century Gothic"/>
              </a:rPr>
              <a:t>Solution to envy (</a:t>
            </a:r>
            <a:r>
              <a:rPr lang="en-US" sz="4400" dirty="0" err="1" smtClean="0">
                <a:latin typeface="Century Gothic"/>
                <a:cs typeface="Century Gothic"/>
              </a:rPr>
              <a:t>vs</a:t>
            </a:r>
            <a:r>
              <a:rPr lang="en-US" sz="4400" dirty="0" smtClean="0">
                <a:latin typeface="Century Gothic"/>
                <a:cs typeface="Century Gothic"/>
              </a:rPr>
              <a:t> 16-28).</a:t>
            </a:r>
          </a:p>
          <a:p>
            <a:pPr marL="571500" indent="-571500">
              <a:lnSpc>
                <a:spcPct val="120000"/>
              </a:lnSpc>
              <a:spcBef>
                <a:spcPts val="3600"/>
              </a:spcBef>
              <a:buFont typeface="Arial"/>
              <a:buChar char="•"/>
            </a:pPr>
            <a:r>
              <a:rPr lang="en-US" sz="4400" dirty="0" smtClean="0">
                <a:latin typeface="Century Gothic"/>
                <a:cs typeface="Century Gothic"/>
              </a:rPr>
              <a:t>How to deal with envy</a:t>
            </a:r>
            <a:endParaRPr lang="en-US" sz="4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721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/>
              <a:t>1</a:t>
            </a:r>
            <a:r>
              <a:rPr lang="en-US" dirty="0"/>
              <a:t> Truly God is </a:t>
            </a:r>
            <a:r>
              <a:rPr lang="en-US" b="1" u="sng" dirty="0">
                <a:solidFill>
                  <a:srgbClr val="FFFF00"/>
                </a:solidFill>
              </a:rPr>
              <a:t>good</a:t>
            </a:r>
            <a:r>
              <a:rPr lang="en-US" dirty="0"/>
              <a:t> to Israel,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dirty="0"/>
              <a:t>	</a:t>
            </a:r>
            <a:r>
              <a:rPr lang="en-US" dirty="0" smtClean="0"/>
              <a:t>to </a:t>
            </a:r>
            <a:r>
              <a:rPr lang="en-US" dirty="0"/>
              <a:t>those who are </a:t>
            </a:r>
            <a:r>
              <a:rPr lang="en-US" b="1" u="sng" dirty="0">
                <a:solidFill>
                  <a:srgbClr val="FFFF00"/>
                </a:solidFill>
              </a:rPr>
              <a:t>pure</a:t>
            </a:r>
            <a:r>
              <a:rPr lang="en-US" dirty="0"/>
              <a:t> in </a:t>
            </a:r>
            <a:r>
              <a:rPr lang="en-US" dirty="0" smtClean="0"/>
              <a:t>heart.</a:t>
            </a:r>
          </a:p>
        </p:txBody>
      </p:sp>
    </p:spTree>
    <p:extLst>
      <p:ext uri="{BB962C8B-B14F-4D97-AF65-F5344CB8AC3E}">
        <p14:creationId xmlns:p14="http://schemas.microsoft.com/office/powerpoint/2010/main" val="300068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/>
              <a:t>2</a:t>
            </a:r>
            <a:r>
              <a:rPr lang="en-US" dirty="0"/>
              <a:t> But as for me, my feet had almost stumbled, </a:t>
            </a:r>
            <a:r>
              <a:rPr lang="en-US" dirty="0" smtClean="0"/>
              <a:t>	my </a:t>
            </a:r>
            <a:r>
              <a:rPr lang="en-US" dirty="0"/>
              <a:t>steps had nearly slipped.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3</a:t>
            </a:r>
            <a:r>
              <a:rPr lang="en-US" b="1" dirty="0"/>
              <a:t> </a:t>
            </a:r>
            <a:r>
              <a:rPr lang="en-US" dirty="0"/>
              <a:t>For I was </a:t>
            </a:r>
            <a:r>
              <a:rPr lang="en-US" b="1" u="sng" dirty="0">
                <a:solidFill>
                  <a:srgbClr val="FFFF00"/>
                </a:solidFill>
              </a:rPr>
              <a:t>envious</a:t>
            </a:r>
            <a:r>
              <a:rPr lang="en-US" dirty="0"/>
              <a:t> of the arrogant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dirty="0"/>
              <a:t>	</a:t>
            </a:r>
            <a:r>
              <a:rPr lang="en-US" dirty="0" smtClean="0"/>
              <a:t>when </a:t>
            </a:r>
            <a:r>
              <a:rPr lang="en-US" dirty="0"/>
              <a:t>I saw the </a:t>
            </a:r>
            <a:r>
              <a:rPr lang="en-US" b="1" u="sng" dirty="0">
                <a:solidFill>
                  <a:srgbClr val="FFFF00"/>
                </a:solidFill>
              </a:rPr>
              <a:t>prosperity</a:t>
            </a:r>
            <a:r>
              <a:rPr lang="en-US" dirty="0"/>
              <a:t> of the wicked.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466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406434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/>
              <a:t>4</a:t>
            </a:r>
            <a:r>
              <a:rPr lang="en-US" dirty="0"/>
              <a:t> For they have no pangs until death;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dirty="0"/>
              <a:t>	</a:t>
            </a:r>
            <a:r>
              <a:rPr lang="en-US" dirty="0" smtClean="0"/>
              <a:t>their </a:t>
            </a:r>
            <a:r>
              <a:rPr lang="en-US" dirty="0"/>
              <a:t>bodies are fat and sleek.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5</a:t>
            </a:r>
            <a:r>
              <a:rPr lang="en-US" dirty="0"/>
              <a:t> They are not in trouble as others are;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dirty="0"/>
              <a:t>	</a:t>
            </a:r>
            <a:r>
              <a:rPr lang="en-US" dirty="0" smtClean="0"/>
              <a:t>they </a:t>
            </a:r>
            <a:r>
              <a:rPr lang="en-US" dirty="0"/>
              <a:t>are not stricken like the rest of mankind.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322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/>
              <a:t>6</a:t>
            </a:r>
            <a:r>
              <a:rPr lang="en-US" dirty="0"/>
              <a:t> Therefore </a:t>
            </a:r>
            <a:r>
              <a:rPr lang="en-US" b="1" u="sng" dirty="0">
                <a:solidFill>
                  <a:srgbClr val="FFFF00"/>
                </a:solidFill>
              </a:rPr>
              <a:t>pride</a:t>
            </a:r>
            <a:r>
              <a:rPr lang="en-US" dirty="0"/>
              <a:t> is their necklace;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dirty="0"/>
              <a:t>	</a:t>
            </a:r>
            <a:r>
              <a:rPr lang="en-US" b="1" u="sng" dirty="0" smtClean="0">
                <a:solidFill>
                  <a:srgbClr val="FFFF00"/>
                </a:solidFill>
              </a:rPr>
              <a:t>violence</a:t>
            </a:r>
            <a:r>
              <a:rPr lang="en-US" dirty="0" smtClean="0"/>
              <a:t> </a:t>
            </a:r>
            <a:r>
              <a:rPr lang="en-US" dirty="0"/>
              <a:t>covers them as a garment.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7</a:t>
            </a:r>
            <a:r>
              <a:rPr lang="en-US" dirty="0"/>
              <a:t> Their eyes swell out through fatness;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dirty="0"/>
              <a:t>	</a:t>
            </a:r>
            <a:r>
              <a:rPr lang="en-US" dirty="0" smtClean="0"/>
              <a:t>their </a:t>
            </a:r>
            <a:r>
              <a:rPr lang="en-US" dirty="0"/>
              <a:t>hearts overflow with follies.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601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8</a:t>
            </a:r>
            <a:r>
              <a:rPr lang="en-US" dirty="0"/>
              <a:t> They </a:t>
            </a:r>
            <a:r>
              <a:rPr lang="en-US" b="1" u="sng" dirty="0">
                <a:solidFill>
                  <a:srgbClr val="FFFF00"/>
                </a:solidFill>
              </a:rPr>
              <a:t>scoff</a:t>
            </a:r>
            <a:r>
              <a:rPr lang="en-US" dirty="0"/>
              <a:t> and speak with malice;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dirty="0"/>
              <a:t>	</a:t>
            </a:r>
            <a:r>
              <a:rPr lang="en-US" b="1" u="sng" dirty="0" smtClean="0">
                <a:solidFill>
                  <a:srgbClr val="FFFF00"/>
                </a:solidFill>
              </a:rPr>
              <a:t>loftily</a:t>
            </a:r>
            <a:r>
              <a:rPr lang="en-US" dirty="0" smtClean="0"/>
              <a:t> </a:t>
            </a:r>
            <a:r>
              <a:rPr lang="en-US" dirty="0"/>
              <a:t>they threaten oppression.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9</a:t>
            </a:r>
            <a:r>
              <a:rPr lang="en-US" dirty="0"/>
              <a:t> They set their mouths against the </a:t>
            </a:r>
            <a:r>
              <a:rPr lang="en-US" b="1" u="sng" dirty="0">
                <a:solidFill>
                  <a:srgbClr val="FFFF00"/>
                </a:solidFill>
              </a:rPr>
              <a:t>heavens</a:t>
            </a:r>
            <a:r>
              <a:rPr lang="en-US" dirty="0"/>
              <a:t>, </a:t>
            </a:r>
            <a:r>
              <a:rPr lang="en-US" dirty="0" smtClean="0"/>
              <a:t>	and </a:t>
            </a:r>
            <a:r>
              <a:rPr lang="en-US" dirty="0"/>
              <a:t>their tongue struts through the earth.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334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9661"/>
            <a:ext cx="8229600" cy="535650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/>
              <a:t>10</a:t>
            </a:r>
            <a:r>
              <a:rPr lang="en-US" dirty="0"/>
              <a:t> Therefore his people turn back to them,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dirty="0"/>
              <a:t>	</a:t>
            </a:r>
            <a:r>
              <a:rPr lang="en-US" dirty="0" smtClean="0"/>
              <a:t>and </a:t>
            </a:r>
            <a:r>
              <a:rPr lang="en-US" dirty="0"/>
              <a:t>find no fault in them.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b="1" dirty="0" smtClean="0"/>
              <a:t>11</a:t>
            </a:r>
            <a:r>
              <a:rPr lang="en-US" dirty="0"/>
              <a:t> And they say, “How can God know?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  <a:tabLst>
                <a:tab pos="635000" algn="l"/>
              </a:tabLst>
            </a:pPr>
            <a:r>
              <a:rPr lang="en-US" dirty="0"/>
              <a:t>	</a:t>
            </a:r>
            <a:r>
              <a:rPr lang="en-US" dirty="0" smtClean="0"/>
              <a:t>Is </a:t>
            </a:r>
            <a:r>
              <a:rPr lang="en-US" dirty="0"/>
              <a:t>there </a:t>
            </a:r>
            <a:r>
              <a:rPr lang="en-US" b="1" u="sng" dirty="0">
                <a:solidFill>
                  <a:srgbClr val="FFFF00"/>
                </a:solidFill>
              </a:rPr>
              <a:t>knowledge</a:t>
            </a:r>
            <a:r>
              <a:rPr lang="en-US" dirty="0"/>
              <a:t> in the Most High?”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267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5258</TotalTime>
  <Words>134</Words>
  <Application>Microsoft Macintosh PowerPoint</Application>
  <PresentationFormat>On-screen Show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Carter</dc:creator>
  <cp:lastModifiedBy>David Maxson</cp:lastModifiedBy>
  <cp:revision>113</cp:revision>
  <dcterms:created xsi:type="dcterms:W3CDTF">2015-10-29T03:17:02Z</dcterms:created>
  <dcterms:modified xsi:type="dcterms:W3CDTF">2017-07-30T12:32:23Z</dcterms:modified>
</cp:coreProperties>
</file>