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4" r:id="rId4"/>
    <p:sldId id="277" r:id="rId5"/>
    <p:sldId id="258" r:id="rId6"/>
    <p:sldId id="257" r:id="rId7"/>
    <p:sldId id="267" r:id="rId8"/>
    <p:sldId id="271" r:id="rId9"/>
    <p:sldId id="266" r:id="rId10"/>
    <p:sldId id="260" r:id="rId11"/>
    <p:sldId id="276" r:id="rId12"/>
    <p:sldId id="261" r:id="rId13"/>
    <p:sldId id="262" r:id="rId14"/>
    <p:sldId id="259" r:id="rId15"/>
    <p:sldId id="265" r:id="rId16"/>
    <p:sldId id="272" r:id="rId17"/>
    <p:sldId id="273" r:id="rId18"/>
    <p:sldId id="274" r:id="rId19"/>
    <p:sldId id="278" r:id="rId20"/>
    <p:sldId id="279" r:id="rId21"/>
    <p:sldId id="280" r:id="rId22"/>
    <p:sldId id="285" r:id="rId23"/>
    <p:sldId id="286" r:id="rId24"/>
    <p:sldId id="287" r:id="rId25"/>
    <p:sldId id="281" r:id="rId26"/>
    <p:sldId id="282" r:id="rId27"/>
    <p:sldId id="283" r:id="rId28"/>
    <p:sldId id="288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90" r:id="rId41"/>
    <p:sldId id="292" r:id="rId42"/>
    <p:sldId id="296" r:id="rId43"/>
    <p:sldId id="293" r:id="rId44"/>
    <p:sldId id="294" r:id="rId45"/>
    <p:sldId id="295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0" autoAdjust="0"/>
    <p:restoredTop sz="99842" autoAdjust="0"/>
  </p:normalViewPr>
  <p:slideViewPr>
    <p:cSldViewPr snapToGrid="0" snapToObjects="1" showGuides="1">
      <p:cViewPr>
        <p:scale>
          <a:sx n="72" d="100"/>
          <a:sy n="72" d="100"/>
        </p:scale>
        <p:origin x="-160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D770-3E93-014E-BD47-2B364168282C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81A24-CB9D-2A42-BD28-F26CEE536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36" y="2130425"/>
            <a:ext cx="8346137" cy="1470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solidFill>
                  <a:srgbClr val="FFFF00"/>
                </a:solidFill>
              </a:rPr>
              <a:t>Northwood Congregational Meeting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August 27, 2017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10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527811"/>
              </p:ext>
            </p:extLst>
          </p:nvPr>
        </p:nvGraphicFramePr>
        <p:xfrm>
          <a:off x="235164" y="-1234882"/>
          <a:ext cx="16720211" cy="1788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7441926" imgH="7962607" progId="Word.Document.12">
                  <p:embed/>
                </p:oleObj>
              </mc:Choice>
              <mc:Fallback>
                <p:oleObj name="Document" r:id="rId3" imgW="7441926" imgH="7962607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64" y="-1234882"/>
                        <a:ext cx="16720211" cy="17887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-459617"/>
            <a:ext cx="9494762" cy="11369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33191" y="377368"/>
            <a:ext cx="1221618" cy="62871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45143" y="6221750"/>
            <a:ext cx="9144000" cy="15385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704390" y="195943"/>
            <a:ext cx="1236126" cy="614675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94785"/>
              </p:ext>
            </p:extLst>
          </p:nvPr>
        </p:nvGraphicFramePr>
        <p:xfrm>
          <a:off x="235164" y="-1234882"/>
          <a:ext cx="16720211" cy="1788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7441926" imgH="7962607" progId="Word.Document.12">
                  <p:embed/>
                </p:oleObj>
              </mc:Choice>
              <mc:Fallback>
                <p:oleObj name="Document" r:id="rId3" imgW="7441926" imgH="796260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64" y="-1234882"/>
                        <a:ext cx="16720211" cy="17887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-459617"/>
            <a:ext cx="9494762" cy="11369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33191" y="377368"/>
            <a:ext cx="1221618" cy="62871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45143" y="6221750"/>
            <a:ext cx="9144000" cy="15385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704390" y="195943"/>
            <a:ext cx="1236126" cy="614675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0540" y="1448036"/>
            <a:ext cx="5676518" cy="2943412"/>
          </a:xfrm>
          <a:prstGeom prst="ellipse">
            <a:avLst/>
          </a:prstGeom>
          <a:noFill/>
          <a:ln w="1524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-14969" y="2808941"/>
            <a:ext cx="5229439" cy="3645648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957" y="4004443"/>
            <a:ext cx="366063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400" b="1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Teachers &amp; Study Guide</a:t>
            </a:r>
            <a:endParaRPr lang="en-US" sz="4400" b="1" spc="-1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05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518931"/>
              </p:ext>
            </p:extLst>
          </p:nvPr>
        </p:nvGraphicFramePr>
        <p:xfrm>
          <a:off x="-8110494" y="-1157109"/>
          <a:ext cx="16855151" cy="1791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3" imgW="7441926" imgH="7911809" progId="Word.Document.12">
                  <p:embed/>
                </p:oleObj>
              </mc:Choice>
              <mc:Fallback>
                <p:oleObj name="Document" r:id="rId3" imgW="7441926" imgH="7911809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10494" y="-1157109"/>
                        <a:ext cx="16855151" cy="17919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-459617"/>
            <a:ext cx="9494762" cy="11369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5956" y="377368"/>
            <a:ext cx="1221618" cy="62871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45143" y="6221750"/>
            <a:ext cx="9144000" cy="15385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522965" y="195943"/>
            <a:ext cx="1236126" cy="614675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51871"/>
              </p:ext>
            </p:extLst>
          </p:nvPr>
        </p:nvGraphicFramePr>
        <p:xfrm>
          <a:off x="158397" y="-7050160"/>
          <a:ext cx="16746708" cy="1780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3" imgW="7441926" imgH="7911809" progId="Word.Document.12">
                  <p:embed/>
                </p:oleObj>
              </mc:Choice>
              <mc:Fallback>
                <p:oleObj name="Document" r:id="rId3" imgW="7441926" imgH="7911809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97" y="-7050160"/>
                        <a:ext cx="16746708" cy="178038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-411237"/>
            <a:ext cx="9494762" cy="11369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84811" y="377368"/>
            <a:ext cx="1221618" cy="62871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45143" y="6149180"/>
            <a:ext cx="9144000" cy="153859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801150" y="195943"/>
            <a:ext cx="1236126" cy="614675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Monthly Opportunities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68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1</a:t>
            </a:r>
            <a:r>
              <a:rPr lang="en-US" b="1" baseline="30000" dirty="0" smtClean="0">
                <a:solidFill>
                  <a:srgbClr val="FFFF00"/>
                </a:solidFill>
              </a:rPr>
              <a:t>st</a:t>
            </a:r>
            <a:r>
              <a:rPr lang="en-US" b="1" dirty="0" smtClean="0">
                <a:solidFill>
                  <a:srgbClr val="FFFF00"/>
                </a:solidFill>
              </a:rPr>
              <a:t> Sunday</a:t>
            </a:r>
            <a:r>
              <a:rPr lang="en-US" dirty="0" smtClean="0"/>
              <a:t> – Young people’s </a:t>
            </a:r>
            <a:r>
              <a:rPr lang="en-US" dirty="0" err="1" smtClean="0"/>
              <a:t>devo</a:t>
            </a:r>
            <a:endParaRPr lang="en-US" dirty="0" smtClean="0"/>
          </a:p>
          <a:p>
            <a:pPr lvl="2">
              <a:spcBef>
                <a:spcPts val="768"/>
              </a:spcBef>
            </a:pPr>
            <a:r>
              <a:rPr lang="en-US" sz="3000" dirty="0" smtClean="0"/>
              <a:t> </a:t>
            </a:r>
            <a:r>
              <a:rPr lang="en-US" sz="3000" dirty="0" err="1" smtClean="0"/>
              <a:t>Maxson’s</a:t>
            </a:r>
            <a:r>
              <a:rPr lang="en-US" sz="3000" dirty="0" smtClean="0"/>
              <a:t> house</a:t>
            </a:r>
          </a:p>
          <a:p>
            <a:pPr lvl="2">
              <a:spcBef>
                <a:spcPts val="768"/>
              </a:spcBef>
            </a:pPr>
            <a:r>
              <a:rPr lang="en-US" sz="3000" dirty="0" smtClean="0"/>
              <a:t> Middle School, High School, &amp; College age</a:t>
            </a:r>
          </a:p>
          <a:p>
            <a:pPr>
              <a:spcBef>
                <a:spcPts val="1368"/>
              </a:spcBef>
            </a:pP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baseline="30000" dirty="0">
                <a:solidFill>
                  <a:srgbClr val="FFFF00"/>
                </a:solidFill>
              </a:rPr>
              <a:t>nd</a:t>
            </a:r>
            <a:r>
              <a:rPr lang="en-US" b="1" dirty="0">
                <a:solidFill>
                  <a:srgbClr val="FFFF00"/>
                </a:solidFill>
              </a:rPr>
              <a:t> Sunday</a:t>
            </a:r>
            <a:r>
              <a:rPr lang="en-US" dirty="0"/>
              <a:t> – Work group meetings</a:t>
            </a:r>
          </a:p>
          <a:p>
            <a:pPr>
              <a:spcBef>
                <a:spcPts val="1368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3</a:t>
            </a:r>
            <a:r>
              <a:rPr lang="en-US" b="1" baseline="30000" dirty="0" smtClean="0">
                <a:solidFill>
                  <a:srgbClr val="FFFF00"/>
                </a:solidFill>
              </a:rPr>
              <a:t>rd</a:t>
            </a:r>
            <a:r>
              <a:rPr lang="en-US" b="1" dirty="0" smtClean="0">
                <a:solidFill>
                  <a:srgbClr val="FFFF00"/>
                </a:solidFill>
              </a:rPr>
              <a:t> Sunday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Elders/members meeting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330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79933"/>
              </p:ext>
            </p:extLst>
          </p:nvPr>
        </p:nvGraphicFramePr>
        <p:xfrm>
          <a:off x="230910" y="-175118"/>
          <a:ext cx="8728343" cy="6832289"/>
        </p:xfrm>
        <a:graphic>
          <a:graphicData uri="http://schemas.openxmlformats.org/drawingml/2006/table">
            <a:tbl>
              <a:tblPr/>
              <a:tblGrid>
                <a:gridCol w="4976491"/>
                <a:gridCol w="1692230"/>
                <a:gridCol w="367392"/>
                <a:gridCol w="1692230"/>
              </a:tblGrid>
              <a:tr h="329221">
                <a:tc gridSpan="4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3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500" b="1" i="0" u="sng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Comparison of </a:t>
                      </a:r>
                      <a:r>
                        <a:rPr lang="en-US" sz="35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3500" b="1" i="0" u="sng" strike="noStrike" baseline="300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35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Six Months </a:t>
                      </a:r>
                      <a:r>
                        <a:rPr lang="en-US" sz="3500" b="1" i="0" u="sng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of 2016 vs. 2017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641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30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n-US" sz="3000" b="1" i="0" u="sng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0" b="1" i="0" u="sng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3000" b="1" i="0" u="sng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en-US" sz="3000" b="1" i="0" u="sng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Contribution for Year to Date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$78,760.37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$96,682.15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Average Weekly Contribution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$3,124.86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$3,718.54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Building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$6,427.95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$6,394.92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Evangelism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$4,000.00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$3,642.57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Salaries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$73,034.00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$67,148.00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Supplies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$6,886.31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$4,036.48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Utilities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$8,594.36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$9,949.02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Expenses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$98,942.62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$91,170.99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Excess to Date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$(20,182.25)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$5,511.16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Checking Account Balance at end of month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$9,737.44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$47,575.45</a:t>
                      </a:r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7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Current Cash Balance of CD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$12,724.00 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$13,008.47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 Cash On Hand at end of month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$22,461.44 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$60,583.92 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1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Thank You!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68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Members</a:t>
            </a:r>
            <a:r>
              <a:rPr lang="en-US" dirty="0" smtClean="0"/>
              <a:t> – Increased contributions</a:t>
            </a:r>
          </a:p>
          <a:p>
            <a:pPr>
              <a:spcBef>
                <a:spcPts val="1368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Parents (&amp; grandparents) of college students</a:t>
            </a:r>
            <a:r>
              <a:rPr lang="en-US" dirty="0" smtClean="0"/>
              <a:t> – One time, monthly, and weekly contributions</a:t>
            </a:r>
          </a:p>
        </p:txBody>
      </p:sp>
      <p:sp>
        <p:nvSpPr>
          <p:cNvPr id="4" name="Explosion 1 3"/>
          <p:cNvSpPr/>
          <p:nvPr/>
        </p:nvSpPr>
        <p:spPr>
          <a:xfrm>
            <a:off x="3824931" y="3137649"/>
            <a:ext cx="4512237" cy="358588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7269" y="4212913"/>
            <a:ext cx="3077897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GLORY TO </a:t>
            </a:r>
            <a:r>
              <a:rPr lang="en-US" sz="8800" b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GOD!</a:t>
            </a:r>
            <a:endParaRPr lang="en-US" sz="8800" b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67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What This Means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790"/>
            <a:ext cx="8229600" cy="5556624"/>
          </a:xfrm>
        </p:spPr>
        <p:txBody>
          <a:bodyPr>
            <a:normAutofit/>
          </a:bodyPr>
          <a:lstStyle/>
          <a:p>
            <a:pPr>
              <a:spcBef>
                <a:spcPts val="1368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nd</a:t>
            </a:r>
            <a:r>
              <a:rPr lang="en-US" b="1" dirty="0" smtClean="0">
                <a:solidFill>
                  <a:srgbClr val="FFFF00"/>
                </a:solidFill>
              </a:rPr>
              <a:t> Preacher</a:t>
            </a:r>
            <a:r>
              <a:rPr lang="en-US" dirty="0" smtClean="0"/>
              <a:t> – Able to support Josh Carter for the remainder of year and future evangelist</a:t>
            </a:r>
            <a:endParaRPr lang="en-US" dirty="0"/>
          </a:p>
          <a:p>
            <a:pPr>
              <a:spcBef>
                <a:spcPts val="1368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Bringing in Outside speakers</a:t>
            </a:r>
            <a:r>
              <a:rPr lang="en-US" dirty="0" smtClean="0"/>
              <a:t> </a:t>
            </a:r>
            <a:r>
              <a:rPr lang="en-US" dirty="0"/>
              <a:t>– Able to </a:t>
            </a:r>
            <a:r>
              <a:rPr lang="en-US" dirty="0" smtClean="0"/>
              <a:t>continue having events like Fall Focus, Winter Workshop, etc. </a:t>
            </a:r>
            <a:endParaRPr lang="en-US" dirty="0"/>
          </a:p>
          <a:p>
            <a:pPr>
              <a:spcBef>
                <a:spcPts val="1368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Facility improvements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Able to take care of needed upgrades and enhancements to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0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Facility Improvements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790"/>
            <a:ext cx="8229600" cy="5556624"/>
          </a:xfrm>
        </p:spPr>
        <p:txBody>
          <a:bodyPr>
            <a:normAutofit/>
          </a:bodyPr>
          <a:lstStyle/>
          <a:p>
            <a:pPr>
              <a:spcBef>
                <a:spcPts val="1272"/>
              </a:spcBef>
            </a:pPr>
            <a:r>
              <a:rPr lang="en-US" sz="3000" b="1" dirty="0">
                <a:solidFill>
                  <a:srgbClr val="FFFF00"/>
                </a:solidFill>
              </a:rPr>
              <a:t>New </a:t>
            </a:r>
            <a:r>
              <a:rPr lang="en-US" sz="3000" b="1" dirty="0" smtClean="0">
                <a:solidFill>
                  <a:srgbClr val="FFFF00"/>
                </a:solidFill>
              </a:rPr>
              <a:t>Amp</a:t>
            </a:r>
            <a:r>
              <a:rPr lang="en-US" sz="3000" dirty="0" smtClean="0"/>
              <a:t> – Upgrading our old (and quickly failing) amplifier</a:t>
            </a:r>
            <a:endParaRPr lang="en-US" sz="3000" dirty="0"/>
          </a:p>
          <a:p>
            <a:pPr>
              <a:spcBef>
                <a:spcPts val="1272"/>
              </a:spcBef>
            </a:pPr>
            <a:r>
              <a:rPr lang="en-US" sz="3000" b="1" dirty="0">
                <a:solidFill>
                  <a:srgbClr val="FFFF00"/>
                </a:solidFill>
              </a:rPr>
              <a:t>Portable Stage</a:t>
            </a:r>
            <a:r>
              <a:rPr lang="en-US" sz="3000" dirty="0"/>
              <a:t> – </a:t>
            </a:r>
            <a:r>
              <a:rPr lang="en-US" sz="3000" dirty="0" smtClean="0"/>
              <a:t>For </a:t>
            </a:r>
            <a:r>
              <a:rPr lang="en-US" sz="3000" dirty="0"/>
              <a:t>use when college students are gone; move pulpit closer while maintaining height</a:t>
            </a:r>
          </a:p>
          <a:p>
            <a:pPr>
              <a:spcBef>
                <a:spcPts val="1272"/>
              </a:spcBef>
            </a:pPr>
            <a:r>
              <a:rPr lang="en-US" sz="3000" b="1" dirty="0" smtClean="0">
                <a:solidFill>
                  <a:srgbClr val="FFFF00"/>
                </a:solidFill>
              </a:rPr>
              <a:t>New Sign</a:t>
            </a:r>
            <a:r>
              <a:rPr lang="en-US" sz="3000" dirty="0" smtClean="0"/>
              <a:t> – Replacing old sign underneath marquee listing times of services</a:t>
            </a:r>
          </a:p>
          <a:p>
            <a:pPr>
              <a:spcBef>
                <a:spcPts val="1272"/>
              </a:spcBef>
            </a:pPr>
            <a:r>
              <a:rPr lang="en-US" sz="3000" b="1" dirty="0" smtClean="0">
                <a:solidFill>
                  <a:srgbClr val="FFFF00"/>
                </a:solidFill>
              </a:rPr>
              <a:t>New nursery for fathers</a:t>
            </a:r>
            <a:r>
              <a:rPr lang="en-US" sz="3000" dirty="0" smtClean="0"/>
              <a:t> – </a:t>
            </a:r>
            <a:r>
              <a:rPr lang="en-US" sz="3000" dirty="0"/>
              <a:t>M</a:t>
            </a:r>
            <a:r>
              <a:rPr lang="en-US" sz="3000" dirty="0" smtClean="0"/>
              <a:t>oving auditorium speakers into foyer, hallways, and into new nursery for dads</a:t>
            </a:r>
          </a:p>
        </p:txBody>
      </p:sp>
    </p:spTree>
    <p:extLst>
      <p:ext uri="{BB962C8B-B14F-4D97-AF65-F5344CB8AC3E}">
        <p14:creationId xmlns:p14="http://schemas.microsoft.com/office/powerpoint/2010/main" val="118470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36" y="2130425"/>
            <a:ext cx="8346137" cy="1470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solidFill>
                  <a:srgbClr val="FFFF00"/>
                </a:solidFill>
              </a:rPr>
              <a:t>Northwood Congregational Meeting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August 27, 2017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761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Meeting Schedule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9:00-9:30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Prayer (Brad Cicero)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2017-18 Theme &amp; Calendar (Neal Huggins)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Financial Report (Donald Smith)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Expression of Thanks (Jeff </a:t>
            </a:r>
            <a:r>
              <a:rPr lang="en-US" sz="3200" dirty="0" err="1" smtClean="0"/>
              <a:t>Stricklin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139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Meeting Schedule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9:00-9:30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Prayer (Brad Cicero)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2017-18 Theme &amp; Calendar (Neal Huggins)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Financial Report (Donald Smith)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Expression of Thanks (Jeff </a:t>
            </a:r>
            <a:r>
              <a:rPr lang="en-US" sz="3200" dirty="0" err="1" smtClean="0"/>
              <a:t>Stricklin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686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Meeting Schedule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636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9:40-10:20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New Workgroups </a:t>
            </a:r>
          </a:p>
          <a:p>
            <a:pPr lvl="2">
              <a:spcBef>
                <a:spcPts val="768"/>
              </a:spcBef>
            </a:pPr>
            <a:r>
              <a:rPr lang="en-US" sz="3000" dirty="0" smtClean="0"/>
              <a:t>New Organization &amp; emphasis on service (Jeff </a:t>
            </a:r>
            <a:r>
              <a:rPr lang="en-US" sz="3000" dirty="0" err="1" smtClean="0"/>
              <a:t>Stricklin</a:t>
            </a:r>
            <a:r>
              <a:rPr lang="en-US" sz="3000" dirty="0" smtClean="0"/>
              <a:t>)</a:t>
            </a:r>
          </a:p>
          <a:p>
            <a:pPr lvl="2">
              <a:spcBef>
                <a:spcPts val="768"/>
              </a:spcBef>
            </a:pPr>
            <a:r>
              <a:rPr lang="en-US" sz="3000" dirty="0" smtClean="0"/>
              <a:t>Curriculum (David Maxson)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Website (Jeff Gray)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Evangelism </a:t>
            </a:r>
            <a:r>
              <a:rPr lang="en-US" sz="3200" dirty="0" smtClean="0"/>
              <a:t>plans &amp; college students </a:t>
            </a:r>
            <a:r>
              <a:rPr lang="en-US" sz="3200" dirty="0" smtClean="0"/>
              <a:t>(Joshua Carter</a:t>
            </a:r>
            <a:r>
              <a:rPr lang="en-US" sz="3200" dirty="0" smtClean="0"/>
              <a:t>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6454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407081"/>
            <a:ext cx="8229600" cy="49683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Old Format</a:t>
            </a:r>
            <a:endParaRPr lang="en-US" sz="2600" dirty="0" smtClean="0"/>
          </a:p>
          <a:p>
            <a:pPr lvl="1"/>
            <a:r>
              <a:rPr lang="en-US" sz="2600" dirty="0" smtClean="0"/>
              <a:t>Four groups</a:t>
            </a:r>
          </a:p>
          <a:p>
            <a:pPr lvl="1"/>
            <a:r>
              <a:rPr lang="en-US" sz="2600" dirty="0" smtClean="0"/>
              <a:t>College students distributed throughout groups</a:t>
            </a:r>
          </a:p>
          <a:p>
            <a:pPr lvl="1"/>
            <a:r>
              <a:rPr lang="en-US" sz="2600" dirty="0" smtClean="0"/>
              <a:t>Intentionally desegregated (</a:t>
            </a:r>
            <a:r>
              <a:rPr lang="en-US" sz="2600" b="1" i="1" u="sng" dirty="0" smtClean="0">
                <a:solidFill>
                  <a:srgbClr val="FFFF00"/>
                </a:solidFill>
              </a:rPr>
              <a:t>Unity Theme!</a:t>
            </a:r>
            <a:r>
              <a:rPr lang="en-US" sz="2600" dirty="0" smtClean="0"/>
              <a:t>)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New Format</a:t>
            </a:r>
            <a:endParaRPr lang="en-US" b="1" dirty="0" smtClean="0"/>
          </a:p>
          <a:p>
            <a:pPr lvl="1"/>
            <a:r>
              <a:rPr lang="en-US" sz="2600" dirty="0" smtClean="0"/>
              <a:t>Only three groups</a:t>
            </a:r>
          </a:p>
          <a:p>
            <a:pPr lvl="1"/>
            <a:r>
              <a:rPr lang="en-US" sz="2600" dirty="0" smtClean="0"/>
              <a:t>A college only group</a:t>
            </a:r>
          </a:p>
          <a:p>
            <a:pPr lvl="1"/>
            <a:r>
              <a:rPr lang="en-US" sz="2600" dirty="0" smtClean="0"/>
              <a:t>Intentionally segregated by age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Organization of Workgroups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4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407080"/>
            <a:ext cx="8229600" cy="54509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Three Elders</a:t>
            </a:r>
            <a:endParaRPr lang="en-US" sz="2600" dirty="0" smtClean="0"/>
          </a:p>
          <a:p>
            <a:pPr lvl="1"/>
            <a:r>
              <a:rPr lang="en-US" sz="2600" dirty="0" smtClean="0"/>
              <a:t>Feel strongly that a shepherd should be in each group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Young Families</a:t>
            </a:r>
            <a:endParaRPr lang="en-US" b="1" dirty="0" smtClean="0"/>
          </a:p>
          <a:p>
            <a:pPr lvl="1"/>
            <a:r>
              <a:rPr lang="en-US" sz="2600" dirty="0" smtClean="0"/>
              <a:t>Influx of four young couples/families in recent weeks</a:t>
            </a:r>
          </a:p>
          <a:p>
            <a:pPr lvl="1"/>
            <a:r>
              <a:rPr lang="en-US" sz="2600" dirty="0" smtClean="0"/>
              <a:t>Several babies born in last two years</a:t>
            </a:r>
          </a:p>
          <a:p>
            <a:pPr lvl="1"/>
            <a:r>
              <a:rPr lang="en-US" sz="2600" dirty="0" smtClean="0"/>
              <a:t>Need for basic lessons on family life</a:t>
            </a:r>
          </a:p>
          <a:p>
            <a:pPr lvl="1"/>
            <a:r>
              <a:rPr lang="en-US" sz="2600" dirty="0" smtClean="0"/>
              <a:t>Logistical problems with offering these Sun/Wed</a:t>
            </a:r>
          </a:p>
          <a:p>
            <a:pPr lvl="1"/>
            <a:r>
              <a:rPr lang="en-US" sz="2600" dirty="0" smtClean="0"/>
              <a:t>Opportunity for young families to bond with each other outside of assemblies (unique pressures at this critical time of life)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Reasons for Change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3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407080"/>
            <a:ext cx="8229600" cy="54509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We still need those outside of peer groups</a:t>
            </a:r>
            <a:endParaRPr lang="en-US" sz="2600" dirty="0" smtClean="0"/>
          </a:p>
          <a:p>
            <a:pPr lvl="1"/>
            <a:r>
              <a:rPr lang="en-US" sz="2600" dirty="0" smtClean="0"/>
              <a:t>Young families &amp; individuals need the wisdom, experience, &amp; example of older families &amp; older members!</a:t>
            </a:r>
          </a:p>
          <a:p>
            <a:pPr lvl="1"/>
            <a:r>
              <a:rPr lang="en-US" sz="2600" dirty="0" smtClean="0"/>
              <a:t>Older members need the zeal and enthusiasm of those who are younger in the faith!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We must make individual choices to engage</a:t>
            </a:r>
            <a:endParaRPr lang="en-US" b="1" dirty="0" smtClean="0"/>
          </a:p>
          <a:p>
            <a:pPr lvl="1"/>
            <a:r>
              <a:rPr lang="en-US" sz="2600" dirty="0" smtClean="0"/>
              <a:t>We choose who we sit next to at services, talk to after services, invite out to eat or invite into our home, etc.</a:t>
            </a:r>
          </a:p>
          <a:p>
            <a:pPr lvl="1"/>
            <a:r>
              <a:rPr lang="en-US" sz="2600" dirty="0" smtClean="0"/>
              <a:t>Mixing with others not like us takes intentional decisions to leave comfort zone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Some Reminders…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2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ice Theme website image (1)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6" y="1411292"/>
            <a:ext cx="9151001" cy="40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/>
          </a:bodyPr>
          <a:lstStyle/>
          <a:p>
            <a:r>
              <a:rPr lang="en-US" dirty="0"/>
              <a:t>“But whoever would be great among you must be your servant, and whoever would be first among you must be your slave, even as </a:t>
            </a:r>
            <a:r>
              <a:rPr lang="en-US" b="1" i="1" dirty="0">
                <a:solidFill>
                  <a:srgbClr val="FFFF00"/>
                </a:solidFill>
              </a:rPr>
              <a:t>the Son of Man came not to be served but to serve</a:t>
            </a:r>
            <a:r>
              <a:rPr lang="en-US" dirty="0"/>
              <a:t>, and to give his life as a ransom for many.”  Matthew 20:26-28 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Make Me a Servant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4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Teaching service</a:t>
            </a:r>
          </a:p>
          <a:p>
            <a:pPr lvl="1"/>
            <a:r>
              <a:rPr lang="en-US" dirty="0" smtClean="0"/>
              <a:t>Study based on monthly theme sermon on service from Sunday morning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Doing service</a:t>
            </a:r>
          </a:p>
          <a:p>
            <a:pPr lvl="1"/>
            <a:r>
              <a:rPr lang="en-US" dirty="0" smtClean="0"/>
              <a:t>Discussion in groups about individual opportunities to serve others</a:t>
            </a:r>
          </a:p>
          <a:p>
            <a:pPr lvl="1"/>
            <a:r>
              <a:rPr lang="en-US" dirty="0" smtClean="0"/>
              <a:t>Monthly service project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Service Emphasis in Groups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Groups 1 &amp; 3</a:t>
            </a:r>
          </a:p>
          <a:p>
            <a:pPr lvl="1"/>
            <a:r>
              <a:rPr lang="en-US" dirty="0" smtClean="0"/>
              <a:t>Study based on monthly theme sermon on service from Sunday morning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Group 2</a:t>
            </a:r>
          </a:p>
          <a:p>
            <a:pPr lvl="1"/>
            <a:r>
              <a:rPr lang="en-US" dirty="0" smtClean="0"/>
              <a:t>Study organized around “The Seven Habits of Successful Families”</a:t>
            </a:r>
          </a:p>
          <a:p>
            <a:pPr lvl="1"/>
            <a:r>
              <a:rPr lang="en-US" dirty="0" smtClean="0"/>
              <a:t>Handouts with questions each month</a:t>
            </a:r>
          </a:p>
          <a:p>
            <a:pPr lvl="1"/>
            <a:r>
              <a:rPr lang="en-US" dirty="0" smtClean="0"/>
              <a:t>Not necessary to purchase book</a:t>
            </a:r>
          </a:p>
          <a:p>
            <a:pPr lvl="1"/>
            <a:r>
              <a:rPr lang="en-US" dirty="0" smtClean="0"/>
              <a:t>Something for everyone in class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Curriculum for Groups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9" y="1328076"/>
            <a:ext cx="8229600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Website: http://northwoodcoc.org</a:t>
            </a:r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Step 1: Registering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4542"/>
            <a:ext cx="9144000" cy="36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Meeting Schedule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636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9:40-10:20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New Workgroups </a:t>
            </a:r>
          </a:p>
          <a:p>
            <a:pPr lvl="2">
              <a:spcBef>
                <a:spcPts val="768"/>
              </a:spcBef>
            </a:pPr>
            <a:r>
              <a:rPr lang="en-US" sz="3000" dirty="0" smtClean="0"/>
              <a:t>New Organization &amp; emphasis on service (Jeff </a:t>
            </a:r>
            <a:r>
              <a:rPr lang="en-US" sz="3000" dirty="0" err="1" smtClean="0"/>
              <a:t>Stricklin</a:t>
            </a:r>
            <a:r>
              <a:rPr lang="en-US" sz="3000" dirty="0" smtClean="0"/>
              <a:t>)</a:t>
            </a:r>
          </a:p>
          <a:p>
            <a:pPr lvl="2">
              <a:spcBef>
                <a:spcPts val="768"/>
              </a:spcBef>
            </a:pPr>
            <a:r>
              <a:rPr lang="en-US" sz="3000" dirty="0" smtClean="0"/>
              <a:t>Curriculum (David Maxson)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Website (Jeff Gray)</a:t>
            </a:r>
          </a:p>
          <a:p>
            <a:pPr lvl="1">
              <a:spcBef>
                <a:spcPts val="1368"/>
              </a:spcBef>
            </a:pPr>
            <a:r>
              <a:rPr lang="en-US" sz="3200" dirty="0" smtClean="0"/>
              <a:t> Evangelism </a:t>
            </a:r>
            <a:r>
              <a:rPr lang="en-US" sz="3200" dirty="0"/>
              <a:t>p</a:t>
            </a:r>
            <a:r>
              <a:rPr lang="en-US" sz="3200" dirty="0" smtClean="0"/>
              <a:t>lans &amp; college students(</a:t>
            </a:r>
            <a:r>
              <a:rPr lang="en-US" sz="3200" dirty="0" smtClean="0"/>
              <a:t>Joshua Carter</a:t>
            </a:r>
            <a:r>
              <a:rPr lang="en-US" sz="3200" dirty="0" smtClean="0"/>
              <a:t>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8947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9" y="1328076"/>
            <a:ext cx="8229600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u="sng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82" y="0"/>
            <a:ext cx="7657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0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04"/>
            <a:ext cx="91440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3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9" y="1328076"/>
            <a:ext cx="8229600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Website: http://northwoodcoc.org</a:t>
            </a:r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Step 2: Edit Directory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00129"/>
            <a:ext cx="9144000" cy="29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9" y="1328076"/>
            <a:ext cx="8229600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Website: http://northwoodcoc.org</a:t>
            </a:r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Step 2: Edit Directory</a:t>
            </a:r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r>
              <a:rPr lang="en-US" u="sng" dirty="0" smtClean="0"/>
              <a:t>Requests:</a:t>
            </a:r>
          </a:p>
          <a:p>
            <a:pPr lvl="1"/>
            <a:r>
              <a:rPr lang="en-US" dirty="0" smtClean="0"/>
              <a:t>Please confirm postal address and personal information updated.</a:t>
            </a:r>
          </a:p>
          <a:p>
            <a:pPr lvl="1"/>
            <a:r>
              <a:rPr lang="en-US" dirty="0" smtClean="0"/>
              <a:t>Confirm email addresses are current. Weekly emails and duty roster assignments sent out each week to email on record.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4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9" y="1328076"/>
            <a:ext cx="8229600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839" y="0"/>
            <a:ext cx="5424023" cy="67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9" y="1328076"/>
            <a:ext cx="8229600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32" y="0"/>
            <a:ext cx="5755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66" y="5500514"/>
            <a:ext cx="15971093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Men: Duty Roster</a:t>
            </a:r>
          </a:p>
          <a:p>
            <a:pPr lvl="1"/>
            <a:r>
              <a:rPr lang="en-US" sz="3200" dirty="0" smtClean="0"/>
              <a:t>Fill out online or paper (back table)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8" y="-1"/>
            <a:ext cx="5482560" cy="55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3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4812772"/>
            <a:ext cx="8255000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Men: Duty Roster </a:t>
            </a:r>
            <a:r>
              <a:rPr lang="en-US" sz="3200" dirty="0" err="1" smtClean="0"/>
              <a:t>Unavailibilities</a:t>
            </a:r>
            <a:endParaRPr lang="en-US" sz="3200" dirty="0" smtClean="0"/>
          </a:p>
          <a:p>
            <a:pPr lvl="1"/>
            <a:r>
              <a:rPr lang="en-US" sz="3200" dirty="0" smtClean="0"/>
              <a:t>Add </a:t>
            </a:r>
            <a:r>
              <a:rPr lang="en-US" sz="3200" dirty="0" err="1" smtClean="0"/>
              <a:t>unavailabilities</a:t>
            </a:r>
            <a:r>
              <a:rPr lang="en-US" sz="3200" dirty="0" smtClean="0"/>
              <a:t> at end of month to assist with duty roster scheduling</a:t>
            </a:r>
          </a:p>
          <a:p>
            <a:pPr marL="457200" lvl="1" indent="0">
              <a:buNone/>
            </a:pPr>
            <a:endParaRPr lang="en-US" u="sng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69" y="274638"/>
            <a:ext cx="7340076" cy="39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3830638"/>
            <a:ext cx="8255000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Duty Roster Details Available</a:t>
            </a:r>
          </a:p>
          <a:p>
            <a:pPr lvl="1"/>
            <a:r>
              <a:rPr lang="en-US" sz="3200" dirty="0" smtClean="0"/>
              <a:t>Website: Calendar, printable PDF</a:t>
            </a:r>
          </a:p>
          <a:p>
            <a:pPr lvl="1"/>
            <a:r>
              <a:rPr lang="en-US" sz="3200" dirty="0" smtClean="0"/>
              <a:t>Email: Reminders (next slide)</a:t>
            </a:r>
          </a:p>
          <a:p>
            <a:pPr lvl="1"/>
            <a:r>
              <a:rPr lang="en-US" sz="3200" dirty="0" smtClean="0"/>
              <a:t>Back Hall Bulletin Board: Updated 1 service prior to start of month</a:t>
            </a:r>
          </a:p>
          <a:p>
            <a:pPr marL="457200" lvl="1" indent="0">
              <a:buNone/>
            </a:pPr>
            <a:endParaRPr lang="en-US" u="sng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0" y="188048"/>
            <a:ext cx="8447619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6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61" y="4059239"/>
            <a:ext cx="8684809" cy="49683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Reminders/Summaries</a:t>
            </a:r>
          </a:p>
          <a:p>
            <a:pPr lvl="1"/>
            <a:r>
              <a:rPr lang="en-US" sz="3200" dirty="0" smtClean="0"/>
              <a:t>Duty roster assignments</a:t>
            </a:r>
          </a:p>
          <a:p>
            <a:pPr lvl="1"/>
            <a:r>
              <a:rPr lang="en-US" sz="3200" dirty="0" smtClean="0"/>
              <a:t>Weekly summary (</a:t>
            </a:r>
            <a:r>
              <a:rPr lang="en-US" sz="3200" dirty="0" err="1" smtClean="0"/>
              <a:t>bday</a:t>
            </a:r>
            <a:r>
              <a:rPr lang="en-US" sz="3200" dirty="0" smtClean="0"/>
              <a:t>, anniversary, Bible Studies)</a:t>
            </a:r>
          </a:p>
          <a:p>
            <a:pPr lvl="1"/>
            <a:r>
              <a:rPr lang="en-US" sz="3200" dirty="0" smtClean="0"/>
              <a:t>Email address/cell must be current</a:t>
            </a:r>
          </a:p>
          <a:p>
            <a:pPr marL="457200" lvl="1" indent="0">
              <a:buNone/>
            </a:pPr>
            <a:endParaRPr lang="en-US" u="sng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Website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67" y="0"/>
            <a:ext cx="6578600" cy="41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36" y="2694937"/>
            <a:ext cx="8346137" cy="1470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 b="1" dirty="0" smtClean="0">
                <a:solidFill>
                  <a:srgbClr val="FFFF00"/>
                </a:solidFill>
              </a:rPr>
              <a:t>Prayer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Methods</a:t>
            </a:r>
          </a:p>
          <a:p>
            <a:pPr lvl="1"/>
            <a:r>
              <a:rPr lang="en-US" sz="3200" dirty="0" smtClean="0"/>
              <a:t>Acts 17:17</a:t>
            </a:r>
          </a:p>
          <a:p>
            <a:pPr lvl="1"/>
            <a:r>
              <a:rPr lang="en-US" sz="3200" dirty="0" smtClean="0"/>
              <a:t>Individual studies in public places</a:t>
            </a:r>
          </a:p>
          <a:p>
            <a:pPr lvl="1"/>
            <a:r>
              <a:rPr lang="en-US" sz="3200" dirty="0" smtClean="0"/>
              <a:t>Personal studies in public places</a:t>
            </a:r>
          </a:p>
          <a:p>
            <a:pPr lvl="1"/>
            <a:r>
              <a:rPr lang="en-US" sz="3200" dirty="0" smtClean="0"/>
              <a:t>Door-knocking (recent successes)</a:t>
            </a:r>
          </a:p>
          <a:p>
            <a:pPr lvl="1"/>
            <a:r>
              <a:rPr lang="en-US" sz="3200" dirty="0" smtClean="0"/>
              <a:t>Group studies in public places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Evangelism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Group Studies</a:t>
            </a:r>
          </a:p>
          <a:p>
            <a:pPr lvl="1"/>
            <a:r>
              <a:rPr lang="en-US" dirty="0" smtClean="0"/>
              <a:t>Mondays, 7:00 AM, Chick-</a:t>
            </a:r>
            <a:r>
              <a:rPr lang="en-US" dirty="0" err="1" smtClean="0"/>
              <a:t>fil</a:t>
            </a:r>
            <a:r>
              <a:rPr lang="en-US" dirty="0" smtClean="0"/>
              <a:t>-A (Northport) - Men's study</a:t>
            </a:r>
          </a:p>
          <a:p>
            <a:pPr lvl="1"/>
            <a:r>
              <a:rPr lang="en-US" dirty="0" smtClean="0"/>
              <a:t>Mondays, 7:00 PM, Heritage House (Jack Warner Pkwy.)</a:t>
            </a:r>
          </a:p>
          <a:p>
            <a:pPr lvl="1"/>
            <a:r>
              <a:rPr lang="en-US" dirty="0" smtClean="0"/>
              <a:t>Thursdays, lunchtime, on campus (</a:t>
            </a:r>
            <a:r>
              <a:rPr lang="en-US" dirty="0" err="1" smtClean="0"/>
              <a:t>Ferg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Thursdays, 6:30 PM, Chick-</a:t>
            </a:r>
            <a:r>
              <a:rPr lang="en-US" dirty="0" err="1" smtClean="0"/>
              <a:t>fil</a:t>
            </a:r>
            <a:r>
              <a:rPr lang="en-US" dirty="0" smtClean="0"/>
              <a:t>-A (Northport) </a:t>
            </a:r>
          </a:p>
          <a:p>
            <a:pPr lvl="1"/>
            <a:r>
              <a:rPr lang="en-US" dirty="0" smtClean="0"/>
              <a:t>Fridays, 6:30 AM, Chick-</a:t>
            </a:r>
            <a:r>
              <a:rPr lang="en-US" dirty="0" err="1" smtClean="0"/>
              <a:t>fil</a:t>
            </a:r>
            <a:r>
              <a:rPr lang="en-US" dirty="0" smtClean="0"/>
              <a:t>-A (</a:t>
            </a:r>
            <a:r>
              <a:rPr lang="en-US" dirty="0" err="1" smtClean="0"/>
              <a:t>Skyland</a:t>
            </a:r>
            <a:r>
              <a:rPr lang="en-US" dirty="0" smtClean="0"/>
              <a:t>) - Morning study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Evangelism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Additional Opportunities</a:t>
            </a:r>
          </a:p>
          <a:p>
            <a:pPr lvl="1"/>
            <a:r>
              <a:rPr lang="en-US" sz="3200" dirty="0" smtClean="0"/>
              <a:t>Group service projects</a:t>
            </a:r>
          </a:p>
          <a:p>
            <a:pPr lvl="1"/>
            <a:r>
              <a:rPr lang="en-US" sz="3200" dirty="0" smtClean="0"/>
              <a:t>Invite friends to planned church events</a:t>
            </a:r>
          </a:p>
          <a:p>
            <a:pPr lvl="1"/>
            <a:r>
              <a:rPr lang="en-US" sz="3200" dirty="0" smtClean="0"/>
              <a:t>Utilize David &amp; Josh; help make connections</a:t>
            </a:r>
          </a:p>
          <a:p>
            <a:pPr lvl="1"/>
            <a:r>
              <a:rPr lang="en-US" sz="3200" dirty="0" smtClean="0"/>
              <a:t>If you have other ideas, let us know!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Evangelism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Aug 26, 1 01 50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20" y="0"/>
            <a:ext cx="534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50" y="1693770"/>
            <a:ext cx="7785741" cy="4444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New Card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ick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73" y="2135923"/>
            <a:ext cx="8128000" cy="2590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Vehicle Decal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Getting Connected</a:t>
            </a:r>
          </a:p>
          <a:p>
            <a:pPr lvl="1"/>
            <a:r>
              <a:rPr lang="en-US" dirty="0" smtClean="0"/>
              <a:t>Adopt-a-Student</a:t>
            </a:r>
          </a:p>
          <a:p>
            <a:pPr lvl="1"/>
            <a:r>
              <a:rPr lang="en-US" dirty="0" smtClean="0"/>
              <a:t>Mentoring Program</a:t>
            </a:r>
          </a:p>
          <a:p>
            <a:pPr lvl="1"/>
            <a:r>
              <a:rPr lang="en-US" dirty="0" smtClean="0"/>
              <a:t>Informal time with each other and with other members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Getting Involved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Sunday – Young People’s Devo (</a:t>
            </a:r>
            <a:r>
              <a:rPr lang="en-US" dirty="0" err="1" smtClean="0"/>
              <a:t>Maxsons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Sunday – Group Meeting (</a:t>
            </a:r>
            <a:r>
              <a:rPr lang="en-US" dirty="0" err="1" smtClean="0"/>
              <a:t>Davises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/>
              <a:t>Thursdays at lunch – Bible Study (</a:t>
            </a:r>
            <a:r>
              <a:rPr lang="en-US" dirty="0" err="1" smtClean="0"/>
              <a:t>Ferg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Thursday nights – Student Bible Study (</a:t>
            </a:r>
            <a:r>
              <a:rPr lang="en-US" dirty="0" err="1" smtClean="0"/>
              <a:t>Ferg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pPr marL="406400" indent="-349250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College Students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5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rvice Theme website image 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417"/>
            <a:ext cx="9144000" cy="40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/>
          </a:bodyPr>
          <a:lstStyle/>
          <a:p>
            <a:r>
              <a:rPr lang="en-US" dirty="0"/>
              <a:t>“But whoever would be great among you must be your servant, and whoever would be first among you must be your slave, even as </a:t>
            </a:r>
            <a:r>
              <a:rPr lang="en-US" b="1" i="1" dirty="0">
                <a:solidFill>
                  <a:srgbClr val="FFFF00"/>
                </a:solidFill>
              </a:rPr>
              <a:t>the Son of Man came not to be served but to serve</a:t>
            </a:r>
            <a:r>
              <a:rPr lang="en-US" dirty="0"/>
              <a:t>, and to give his life as a ransom for many.”  Matthew 20:26-28 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Make Me a Servant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0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548209"/>
            <a:ext cx="8229600" cy="4968394"/>
          </a:xfrm>
        </p:spPr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/>
              <a:t>nothing from selfish ambition or conceit, but in humility count others more significant than yourselves. </a:t>
            </a:r>
            <a:r>
              <a:rPr lang="en-US" dirty="0" smtClean="0"/>
              <a:t>Let </a:t>
            </a:r>
            <a:r>
              <a:rPr lang="en-US" dirty="0"/>
              <a:t>each of you look not only to his own interests, but also to the interests of others. </a:t>
            </a:r>
            <a:r>
              <a:rPr lang="en-US" b="1" i="1" dirty="0" smtClean="0">
                <a:solidFill>
                  <a:srgbClr val="FFFF00"/>
                </a:solidFill>
              </a:rPr>
              <a:t>Have </a:t>
            </a:r>
            <a:r>
              <a:rPr lang="en-US" b="1" i="1" dirty="0">
                <a:solidFill>
                  <a:srgbClr val="FFFF00"/>
                </a:solidFill>
              </a:rPr>
              <a:t>this mind among yourselves, which is yours in Christ </a:t>
            </a:r>
            <a:r>
              <a:rPr lang="en-US" b="1" i="1" dirty="0" smtClean="0">
                <a:solidFill>
                  <a:srgbClr val="FFFF00"/>
                </a:solidFill>
              </a:rPr>
              <a:t>Jesus</a:t>
            </a:r>
            <a:r>
              <a:rPr lang="en-US" dirty="0" smtClean="0"/>
              <a:t>…  Phil 2:3-5</a:t>
            </a:r>
            <a:endParaRPr lang="en-US" b="1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Make Me a Servant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407081"/>
            <a:ext cx="8229600" cy="4968394"/>
          </a:xfrm>
        </p:spPr>
        <p:txBody>
          <a:bodyPr>
            <a:normAutofit/>
          </a:bodyPr>
          <a:lstStyle/>
          <a:p>
            <a:r>
              <a:rPr lang="en-US" dirty="0"/>
              <a:t>Main </a:t>
            </a:r>
            <a:r>
              <a:rPr lang="en-US" dirty="0" smtClean="0"/>
              <a:t>idea:</a:t>
            </a:r>
            <a:endParaRPr lang="en-US" dirty="0"/>
          </a:p>
          <a:p>
            <a:pPr lvl="1"/>
            <a:r>
              <a:rPr lang="en-US" b="1" i="1" dirty="0">
                <a:solidFill>
                  <a:srgbClr val="FFFF00"/>
                </a:solidFill>
              </a:rPr>
              <a:t>The gospel will naturally make us servants because it develops in us “the mind of Christ.”</a:t>
            </a:r>
          </a:p>
          <a:p>
            <a:pPr>
              <a:spcBef>
                <a:spcPts val="1368"/>
              </a:spcBef>
            </a:pPr>
            <a:r>
              <a:rPr lang="en-US" dirty="0" smtClean="0"/>
              <a:t>Sermon series</a:t>
            </a:r>
            <a:endParaRPr lang="en-US" dirty="0"/>
          </a:p>
          <a:p>
            <a:pPr lvl="1"/>
            <a:r>
              <a:rPr lang="en-US" dirty="0" smtClean="0"/>
              <a:t>Theme sermon 2</a:t>
            </a:r>
            <a:r>
              <a:rPr lang="en-US" baseline="30000" dirty="0" smtClean="0"/>
              <a:t>nd</a:t>
            </a:r>
            <a:r>
              <a:rPr lang="en-US" dirty="0" smtClean="0"/>
              <a:t> Sunday of each month</a:t>
            </a:r>
          </a:p>
          <a:p>
            <a:pPr lvl="1"/>
            <a:r>
              <a:rPr lang="en-US" dirty="0" smtClean="0"/>
              <a:t>Fruit of the Spirit: Love</a:t>
            </a:r>
            <a:r>
              <a:rPr lang="en-US" dirty="0"/>
              <a:t>, joy, peace, patience, kindness, goodness, faithfulness, gentleness, &amp; self-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Discussion in group meeting on same topic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Make Me a Servant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4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5901966" y="4843871"/>
            <a:ext cx="3586010" cy="2188457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2" y="1407081"/>
            <a:ext cx="8229600" cy="49683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Oct 1-4 </a:t>
            </a:r>
            <a:r>
              <a:rPr lang="en-US" dirty="0" smtClean="0"/>
              <a:t>– </a:t>
            </a:r>
            <a:r>
              <a:rPr lang="en-US" b="1" dirty="0" smtClean="0"/>
              <a:t>A Conversation About Race </a:t>
            </a:r>
          </a:p>
          <a:p>
            <a:pPr lvl="1"/>
            <a:r>
              <a:rPr lang="en-US" sz="2600" dirty="0" smtClean="0"/>
              <a:t>Sun &amp; Wed (Oct 1, 4) sermons from Kevin Clark</a:t>
            </a:r>
          </a:p>
          <a:p>
            <a:pPr lvl="1"/>
            <a:r>
              <a:rPr lang="en-US" sz="2600" dirty="0" smtClean="0"/>
              <a:t>Mon &amp; Tues (Oct 2, 3) Panel Discussion with Kevin, James Newman, &amp; Nate </a:t>
            </a:r>
            <a:r>
              <a:rPr lang="en-US" sz="2600" dirty="0" err="1" smtClean="0"/>
              <a:t>Creekmore</a:t>
            </a:r>
            <a:endParaRPr lang="en-US" sz="2600" dirty="0" smtClean="0"/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Jan 19-21 </a:t>
            </a:r>
            <a:r>
              <a:rPr lang="en-US" dirty="0" smtClean="0"/>
              <a:t>– </a:t>
            </a:r>
            <a:r>
              <a:rPr lang="en-US" b="1" dirty="0" smtClean="0"/>
              <a:t>The Christian in the Workplace</a:t>
            </a:r>
          </a:p>
          <a:p>
            <a:pPr lvl="1"/>
            <a:r>
              <a:rPr lang="en-US" sz="2600" dirty="0" smtClean="0"/>
              <a:t>Non-preachers to speak</a:t>
            </a:r>
          </a:p>
          <a:p>
            <a:pPr lvl="1"/>
            <a:r>
              <a:rPr lang="en-US" sz="2600" dirty="0" smtClean="0"/>
              <a:t>Interactive presentations and a panel discussion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Mar 2-4</a:t>
            </a:r>
            <a:r>
              <a:rPr lang="en-US" dirty="0" smtClean="0"/>
              <a:t> – </a:t>
            </a:r>
            <a:r>
              <a:rPr lang="en-US" b="1" dirty="0" smtClean="0"/>
              <a:t>Bible Study Weekend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150" y="5428089"/>
            <a:ext cx="2988337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MARK YOUR CALENDARS!</a:t>
            </a:r>
            <a:endParaRPr lang="en-US" sz="3200" b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Calendar of Events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5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2754</TotalTime>
  <Words>1400</Words>
  <Application>Microsoft Macintosh PowerPoint</Application>
  <PresentationFormat>On-screen Show (4:3)</PresentationFormat>
  <Paragraphs>224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Black</vt:lpstr>
      <vt:lpstr>Document</vt:lpstr>
      <vt:lpstr>Northwood Congregational Meeting</vt:lpstr>
      <vt:lpstr>Meeting Schedule</vt:lpstr>
      <vt:lpstr>Meeting Schedule</vt:lpstr>
      <vt:lpstr>Prayer</vt:lpstr>
      <vt:lpstr>PowerPoint Presentation</vt:lpstr>
      <vt:lpstr>Make Me a Servant</vt:lpstr>
      <vt:lpstr>Make Me a Servant</vt:lpstr>
      <vt:lpstr>Make Me a Servant</vt:lpstr>
      <vt:lpstr>Calendar of Events</vt:lpstr>
      <vt:lpstr>PowerPoint Presentation</vt:lpstr>
      <vt:lpstr>PowerPoint Presentation</vt:lpstr>
      <vt:lpstr>PowerPoint Presentation</vt:lpstr>
      <vt:lpstr>PowerPoint Presentation</vt:lpstr>
      <vt:lpstr>Monthly Opportunities</vt:lpstr>
      <vt:lpstr>PowerPoint Presentation</vt:lpstr>
      <vt:lpstr>Thank You!</vt:lpstr>
      <vt:lpstr>What This Means</vt:lpstr>
      <vt:lpstr>Facility Improvements</vt:lpstr>
      <vt:lpstr>Northwood Congregational Meeting</vt:lpstr>
      <vt:lpstr>Meeting Schedule</vt:lpstr>
      <vt:lpstr>Meeting Schedule</vt:lpstr>
      <vt:lpstr>Organization of Workgroups</vt:lpstr>
      <vt:lpstr>Reasons for Change</vt:lpstr>
      <vt:lpstr>Some Reminders…</vt:lpstr>
      <vt:lpstr>PowerPoint Presentation</vt:lpstr>
      <vt:lpstr>Make Me a Servant</vt:lpstr>
      <vt:lpstr>Service Emphasis in Groups</vt:lpstr>
      <vt:lpstr>Curriculum for Groups</vt:lpstr>
      <vt:lpstr>Website</vt:lpstr>
      <vt:lpstr>Website</vt:lpstr>
      <vt:lpstr>Website</vt:lpstr>
      <vt:lpstr>Website</vt:lpstr>
      <vt:lpstr>Website</vt:lpstr>
      <vt:lpstr>Website</vt:lpstr>
      <vt:lpstr>Website</vt:lpstr>
      <vt:lpstr>Website</vt:lpstr>
      <vt:lpstr>Website</vt:lpstr>
      <vt:lpstr>Website</vt:lpstr>
      <vt:lpstr>Website</vt:lpstr>
      <vt:lpstr>Evangelism</vt:lpstr>
      <vt:lpstr>Evangelism</vt:lpstr>
      <vt:lpstr>Evangelism</vt:lpstr>
      <vt:lpstr>PowerPoint Presentation</vt:lpstr>
      <vt:lpstr>New Card</vt:lpstr>
      <vt:lpstr>Vehicle Decal</vt:lpstr>
      <vt:lpstr>College Students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Northwood Congregational Meeting</dc:title>
  <dc:creator>David Maxson</dc:creator>
  <cp:lastModifiedBy>David Maxson</cp:lastModifiedBy>
  <cp:revision>38</cp:revision>
  <dcterms:created xsi:type="dcterms:W3CDTF">2017-08-26T17:40:44Z</dcterms:created>
  <dcterms:modified xsi:type="dcterms:W3CDTF">2017-08-27T13:09:15Z</dcterms:modified>
</cp:coreProperties>
</file>