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553" r:id="rId2"/>
    <p:sldId id="554" r:id="rId3"/>
    <p:sldId id="458" r:id="rId4"/>
    <p:sldId id="558" r:id="rId5"/>
    <p:sldId id="555" r:id="rId6"/>
    <p:sldId id="559" r:id="rId7"/>
    <p:sldId id="562" r:id="rId8"/>
    <p:sldId id="556" r:id="rId9"/>
    <p:sldId id="560" r:id="rId10"/>
    <p:sldId id="563" r:id="rId11"/>
    <p:sldId id="564" r:id="rId12"/>
    <p:sldId id="557" r:id="rId13"/>
    <p:sldId id="561" r:id="rId14"/>
    <p:sldId id="565" r:id="rId15"/>
    <p:sldId id="566" r:id="rId16"/>
    <p:sldId id="55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3F2519"/>
    <a:srgbClr val="523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491" autoAdjust="0"/>
    <p:restoredTop sz="99012" autoAdjust="0"/>
  </p:normalViewPr>
  <p:slideViewPr>
    <p:cSldViewPr snapToGrid="0" snapToObjects="1">
      <p:cViewPr>
        <p:scale>
          <a:sx n="63" d="100"/>
          <a:sy n="63" d="100"/>
        </p:scale>
        <p:origin x="-200" y="-1016"/>
      </p:cViewPr>
      <p:guideLst>
        <p:guide orient="horz" pos="2160"/>
        <p:guide pos="288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1EE1AC-C9C9-6E4B-B312-86B4310CBFEA}" type="datetimeFigureOut">
              <a:rPr lang="en-US" smtClean="0"/>
              <a:t>9/12/17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1EE1AC-C9C9-6E4B-B312-86B4310CBFEA}" type="datetimeFigureOut">
              <a:rPr lang="en-US" smtClean="0"/>
              <a:t>9/12/17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1EE1AC-C9C9-6E4B-B312-86B4310CBFEA}" type="datetimeFigureOut">
              <a:rPr lang="en-US" smtClean="0"/>
              <a:t>9/12/17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1EE1AC-C9C9-6E4B-B312-86B4310CBFEA}" type="datetimeFigureOut">
              <a:rPr lang="en-US" smtClean="0"/>
              <a:t>9/12/17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1EE1AC-C9C9-6E4B-B312-86B4310CBFEA}" type="datetimeFigureOut">
              <a:rPr lang="en-US" smtClean="0"/>
              <a:t>9/12/17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1EE1AC-C9C9-6E4B-B312-86B4310CBFEA}" type="datetimeFigureOut">
              <a:rPr lang="en-US" smtClean="0"/>
              <a:t>9/12/17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6"/>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6"/>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1EE1AC-C9C9-6E4B-B312-86B4310CBFEA}" type="datetimeFigureOut">
              <a:rPr lang="en-US" smtClean="0"/>
              <a:t>9/12/17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1EE1AC-C9C9-6E4B-B312-86B4310CBFEA}" type="datetimeFigureOut">
              <a:rPr lang="en-US" smtClean="0"/>
              <a:t>9/12/17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EE1AC-C9C9-6E4B-B312-86B4310CBFEA}" type="datetimeFigureOut">
              <a:rPr lang="en-US" smtClean="0"/>
              <a:t>9/12/17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8" y="273052"/>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8"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1EE1AC-C9C9-6E4B-B312-86B4310CBFEA}" type="datetimeFigureOut">
              <a:rPr lang="en-US" smtClean="0"/>
              <a:t>9/12/17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1EE1AC-C9C9-6E4B-B312-86B4310CBFEA}" type="datetimeFigureOut">
              <a:rPr lang="en-US" smtClean="0"/>
              <a:t>9/12/17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EE1AC-C9C9-6E4B-B312-86B4310CBFEA}" type="datetimeFigureOut">
              <a:rPr lang="en-US" smtClean="0"/>
              <a:t>9/12/17</a:t>
            </a:fld>
            <a:endParaRPr lang="en-US"/>
          </a:p>
        </p:txBody>
      </p:sp>
      <p:sp>
        <p:nvSpPr>
          <p:cNvPr id="5" name="Footer Placeholder 4"/>
          <p:cNvSpPr>
            <a:spLocks noGrp="1"/>
          </p:cNvSpPr>
          <p:nvPr>
            <p:ph type="ftr" sz="quarter" idx="3"/>
          </p:nvPr>
        </p:nvSpPr>
        <p:spPr>
          <a:xfrm>
            <a:off x="3124200" y="635635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7BFD01-1AD5-E745-9704-EED3D1138211}"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4097492"/>
            <a:ext cx="9143999" cy="1015663"/>
          </a:xfrm>
          <a:prstGeom prst="rect">
            <a:avLst/>
          </a:prstGeom>
          <a:noFill/>
        </p:spPr>
        <p:txBody>
          <a:bodyPr wrap="square" rtlCol="0">
            <a:spAutoFit/>
          </a:bodyPr>
          <a:lstStyle/>
          <a:p>
            <a:pPr algn="ctr">
              <a:lnSpc>
                <a:spcPct val="70000"/>
              </a:lnSpc>
            </a:pPr>
            <a:r>
              <a:rPr lang="en-US" sz="8000" b="1" spc="-300" dirty="0" smtClean="0">
                <a:solidFill>
                  <a:schemeClr val="accent6">
                    <a:lumMod val="20000"/>
                    <a:lumOff val="80000"/>
                  </a:schemeClr>
                </a:solidFill>
                <a:latin typeface="Century Gothic"/>
                <a:cs typeface="Century Gothic"/>
              </a:rPr>
              <a:t>How Can I Know</a:t>
            </a:r>
            <a:endParaRPr lang="en-US" sz="8000" b="1" spc="-300" dirty="0" smtClean="0">
              <a:solidFill>
                <a:schemeClr val="accent6">
                  <a:lumMod val="20000"/>
                  <a:lumOff val="80000"/>
                </a:schemeClr>
              </a:solidFill>
              <a:latin typeface="Century Gothic"/>
              <a:cs typeface="Century Gothic"/>
            </a:endParaRPr>
          </a:p>
        </p:txBody>
      </p:sp>
      <p:sp>
        <p:nvSpPr>
          <p:cNvPr id="7" name="TextBox 6"/>
          <p:cNvSpPr txBox="1"/>
          <p:nvPr/>
        </p:nvSpPr>
        <p:spPr>
          <a:xfrm>
            <a:off x="6350" y="5051336"/>
            <a:ext cx="9144000" cy="1477328"/>
          </a:xfrm>
          <a:prstGeom prst="rect">
            <a:avLst/>
          </a:prstGeom>
          <a:noFill/>
        </p:spPr>
        <p:txBody>
          <a:bodyPr wrap="square" rtlCol="0">
            <a:spAutoFit/>
          </a:bodyPr>
          <a:lstStyle/>
          <a:p>
            <a:pPr algn="ctr">
              <a:lnSpc>
                <a:spcPct val="70000"/>
              </a:lnSpc>
            </a:pPr>
            <a:r>
              <a:rPr lang="en-US" sz="12000" b="1" spc="-300" dirty="0" smtClean="0">
                <a:solidFill>
                  <a:schemeClr val="accent6">
                    <a:lumMod val="20000"/>
                    <a:lumOff val="80000"/>
                  </a:schemeClr>
                </a:solidFill>
                <a:latin typeface="Century Gothic"/>
                <a:cs typeface="Century Gothic"/>
              </a:rPr>
              <a:t>God’s Will?</a:t>
            </a:r>
            <a:endParaRPr lang="en-US" sz="12000" b="1" spc="-300" dirty="0" smtClean="0">
              <a:solidFill>
                <a:schemeClr val="accent6">
                  <a:lumMod val="20000"/>
                  <a:lumOff val="80000"/>
                </a:schemeClr>
              </a:solidFill>
              <a:latin typeface="Century Gothic"/>
              <a:cs typeface="Century Gothic"/>
            </a:endParaRPr>
          </a:p>
        </p:txBody>
      </p:sp>
      <p:pic>
        <p:nvPicPr>
          <p:cNvPr id="8" name="Picture 7"/>
          <p:cNvPicPr>
            <a:picLocks noChangeAspect="1"/>
          </p:cNvPicPr>
          <p:nvPr/>
        </p:nvPicPr>
        <p:blipFill rotWithShape="1">
          <a:blip r:embed="rId2"/>
          <a:srcRect t="3763" b="39940"/>
          <a:stretch/>
        </p:blipFill>
        <p:spPr>
          <a:xfrm>
            <a:off x="0" y="943308"/>
            <a:ext cx="9144000" cy="2706624"/>
          </a:xfrm>
          <a:prstGeom prst="rect">
            <a:avLst/>
          </a:prstGeom>
        </p:spPr>
      </p:pic>
    </p:spTree>
    <p:extLst>
      <p:ext uri="{BB962C8B-B14F-4D97-AF65-F5344CB8AC3E}">
        <p14:creationId xmlns:p14="http://schemas.microsoft.com/office/powerpoint/2010/main" val="507251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78280"/>
            <a:ext cx="8229600" cy="6126163"/>
          </a:xfrm>
        </p:spPr>
        <p:txBody>
          <a:bodyPr anchor="ctr">
            <a:normAutofit/>
          </a:bodyPr>
          <a:lstStyle/>
          <a:p>
            <a:pPr marL="0" indent="0">
              <a:buNone/>
            </a:pPr>
            <a:r>
              <a:rPr lang="en-US" sz="2800" b="1" dirty="0" smtClean="0"/>
              <a:t>1 Corinthians 7:36</a:t>
            </a:r>
          </a:p>
          <a:p>
            <a:pPr marL="0" indent="0">
              <a:buNone/>
            </a:pPr>
            <a:r>
              <a:rPr lang="en-US" sz="2800" dirty="0"/>
              <a:t>If anyone thinks that he is not behaving properly toward his betrothed, if his passions are strong, and it has to be, let him do as he wishes: let them marry—</a:t>
            </a:r>
            <a:r>
              <a:rPr lang="en-US" sz="2800" b="1" u="sng" dirty="0">
                <a:solidFill>
                  <a:srgbClr val="FFFF00"/>
                </a:solidFill>
              </a:rPr>
              <a:t>it is no sin</a:t>
            </a:r>
            <a:r>
              <a:rPr lang="en-US" sz="2800" dirty="0"/>
              <a:t>. </a:t>
            </a:r>
            <a:endParaRPr lang="en-US" sz="3000" dirty="0"/>
          </a:p>
        </p:txBody>
      </p:sp>
    </p:spTree>
    <p:extLst>
      <p:ext uri="{BB962C8B-B14F-4D97-AF65-F5344CB8AC3E}">
        <p14:creationId xmlns:p14="http://schemas.microsoft.com/office/powerpoint/2010/main" val="4288386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78280"/>
            <a:ext cx="8229600" cy="6126163"/>
          </a:xfrm>
        </p:spPr>
        <p:txBody>
          <a:bodyPr anchor="ctr">
            <a:normAutofit/>
          </a:bodyPr>
          <a:lstStyle/>
          <a:p>
            <a:pPr marL="0" indent="0">
              <a:buNone/>
            </a:pPr>
            <a:r>
              <a:rPr lang="en-US" sz="2800" b="1" dirty="0" smtClean="0"/>
              <a:t>1 Corinthians 7:40</a:t>
            </a:r>
          </a:p>
          <a:p>
            <a:pPr marL="0" indent="0">
              <a:buNone/>
            </a:pPr>
            <a:r>
              <a:rPr lang="en-US" sz="2800" dirty="0"/>
              <a:t>Yet in </a:t>
            </a:r>
            <a:r>
              <a:rPr lang="en-US" sz="2800" b="1" u="sng" dirty="0">
                <a:solidFill>
                  <a:srgbClr val="FFFF00"/>
                </a:solidFill>
              </a:rPr>
              <a:t>my judgment</a:t>
            </a:r>
            <a:r>
              <a:rPr lang="en-US" sz="2800" dirty="0"/>
              <a:t> she is happier if she remains as she is. And I think that I too have the Spirit of God.</a:t>
            </a:r>
            <a:endParaRPr lang="en-US" sz="3000" dirty="0"/>
          </a:p>
        </p:txBody>
      </p:sp>
    </p:spTree>
    <p:extLst>
      <p:ext uri="{BB962C8B-B14F-4D97-AF65-F5344CB8AC3E}">
        <p14:creationId xmlns:p14="http://schemas.microsoft.com/office/powerpoint/2010/main" val="4288386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t="3777" b="-18"/>
          <a:stretch/>
        </p:blipFill>
        <p:spPr>
          <a:xfrm>
            <a:off x="0" y="1125496"/>
            <a:ext cx="9144000" cy="4626864"/>
          </a:xfrm>
          <a:prstGeom prst="rect">
            <a:avLst/>
          </a:prstGeom>
        </p:spPr>
      </p:pic>
      <p:sp>
        <p:nvSpPr>
          <p:cNvPr id="2" name="Rectangle 1"/>
          <p:cNvSpPr/>
          <p:nvPr/>
        </p:nvSpPr>
        <p:spPr>
          <a:xfrm>
            <a:off x="0" y="1125496"/>
            <a:ext cx="9144000" cy="4626864"/>
          </a:xfrm>
          <a:prstGeom prst="rect">
            <a:avLst/>
          </a:prstGeom>
          <a:solidFill>
            <a:schemeClr val="bg1">
              <a:alpha val="62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524098" y="3754840"/>
            <a:ext cx="8183993" cy="1550168"/>
          </a:xfrm>
          <a:prstGeom prst="rect">
            <a:avLst/>
          </a:prstGeom>
          <a:noFill/>
        </p:spPr>
        <p:txBody>
          <a:bodyPr wrap="square" rtlCol="0">
            <a:spAutoFit/>
          </a:bodyPr>
          <a:lstStyle/>
          <a:p>
            <a:pPr>
              <a:lnSpc>
                <a:spcPct val="80000"/>
              </a:lnSpc>
            </a:pPr>
            <a:r>
              <a:rPr lang="en-US" sz="5800" b="1" spc="-150" dirty="0" smtClean="0">
                <a:solidFill>
                  <a:schemeClr val="accent6">
                    <a:lumMod val="20000"/>
                    <a:lumOff val="80000"/>
                  </a:schemeClr>
                </a:solidFill>
                <a:latin typeface="Century Gothic"/>
                <a:cs typeface="Century Gothic"/>
              </a:rPr>
              <a:t>4. Paul ties everything to the gospel.</a:t>
            </a:r>
            <a:endParaRPr lang="en-US" sz="5800" b="1" spc="-150" dirty="0" smtClean="0">
              <a:solidFill>
                <a:schemeClr val="accent6">
                  <a:lumMod val="20000"/>
                  <a:lumOff val="80000"/>
                </a:schemeClr>
              </a:solidFill>
              <a:latin typeface="Century Gothic"/>
              <a:cs typeface="Century Gothic"/>
            </a:endParaRPr>
          </a:p>
        </p:txBody>
      </p:sp>
    </p:spTree>
    <p:extLst>
      <p:ext uri="{BB962C8B-B14F-4D97-AF65-F5344CB8AC3E}">
        <p14:creationId xmlns:p14="http://schemas.microsoft.com/office/powerpoint/2010/main" val="1165817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78280"/>
            <a:ext cx="8229600" cy="6126163"/>
          </a:xfrm>
        </p:spPr>
        <p:txBody>
          <a:bodyPr anchor="ctr">
            <a:normAutofit/>
          </a:bodyPr>
          <a:lstStyle/>
          <a:p>
            <a:pPr marL="0" indent="0">
              <a:buNone/>
            </a:pPr>
            <a:r>
              <a:rPr lang="en-US" sz="2800" b="1" dirty="0" smtClean="0"/>
              <a:t>1 Corinthians 7:29-31</a:t>
            </a:r>
          </a:p>
          <a:p>
            <a:pPr marL="0" indent="0">
              <a:buNone/>
            </a:pPr>
            <a:r>
              <a:rPr lang="en-US" sz="2800" dirty="0"/>
              <a:t>This is what I mean, brothers: the appointed time has grown very short. From now on, let those who have wives live as though they had none, and those who mourn as though they were not mourning, and those who rejoice as though they were not rejoicing, and those who buy as though they had no goods, and those who deal with the world as though they had no dealings with it. </a:t>
            </a:r>
            <a:r>
              <a:rPr lang="en-US" sz="2800" b="1" u="sng" dirty="0">
                <a:solidFill>
                  <a:srgbClr val="FFFF00"/>
                </a:solidFill>
              </a:rPr>
              <a:t>For the present form of this world is passing away</a:t>
            </a:r>
            <a:r>
              <a:rPr lang="en-US" sz="2800" dirty="0"/>
              <a:t>.</a:t>
            </a:r>
            <a:endParaRPr lang="en-US" sz="3000" dirty="0"/>
          </a:p>
        </p:txBody>
      </p:sp>
    </p:spTree>
    <p:extLst>
      <p:ext uri="{BB962C8B-B14F-4D97-AF65-F5344CB8AC3E}">
        <p14:creationId xmlns:p14="http://schemas.microsoft.com/office/powerpoint/2010/main" val="492853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44255" y="2162524"/>
            <a:ext cx="8063048" cy="4207306"/>
          </a:xfrm>
          <a:prstGeom prst="rect">
            <a:avLst/>
          </a:prstGeom>
          <a:noFill/>
        </p:spPr>
        <p:txBody>
          <a:bodyPr wrap="square" rtlCol="0">
            <a:spAutoFit/>
          </a:bodyPr>
          <a:lstStyle/>
          <a:p>
            <a:pPr marL="742950" indent="-742950">
              <a:lnSpc>
                <a:spcPct val="90000"/>
              </a:lnSpc>
              <a:spcBef>
                <a:spcPts val="1200"/>
              </a:spcBef>
              <a:spcAft>
                <a:spcPts val="1200"/>
              </a:spcAft>
              <a:buFont typeface="+mj-lt"/>
              <a:buAutoNum type="arabicPeriod"/>
            </a:pPr>
            <a:r>
              <a:rPr lang="en-US" sz="3600" dirty="0" smtClean="0">
                <a:solidFill>
                  <a:schemeClr val="accent6">
                    <a:lumMod val="20000"/>
                    <a:lumOff val="80000"/>
                  </a:schemeClr>
                </a:solidFill>
                <a:latin typeface="Century Gothic"/>
                <a:cs typeface="Century Gothic"/>
              </a:rPr>
              <a:t>Let us </a:t>
            </a:r>
            <a:r>
              <a:rPr lang="en-US" sz="3600" b="1" u="sng" dirty="0" smtClean="0">
                <a:solidFill>
                  <a:srgbClr val="FFFF00"/>
                </a:solidFill>
                <a:latin typeface="Century Gothic"/>
                <a:cs typeface="Century Gothic"/>
              </a:rPr>
              <a:t>search the Scriptures</a:t>
            </a:r>
            <a:r>
              <a:rPr lang="en-US" sz="3600" dirty="0" smtClean="0">
                <a:solidFill>
                  <a:schemeClr val="accent6">
                    <a:lumMod val="20000"/>
                    <a:lumOff val="80000"/>
                  </a:schemeClr>
                </a:solidFill>
                <a:latin typeface="Century Gothic"/>
                <a:cs typeface="Century Gothic"/>
              </a:rPr>
              <a:t> to discover all our Lord has to say on any subject.</a:t>
            </a:r>
          </a:p>
          <a:p>
            <a:pPr marL="742950" indent="-742950">
              <a:lnSpc>
                <a:spcPct val="90000"/>
              </a:lnSpc>
              <a:spcBef>
                <a:spcPts val="1200"/>
              </a:spcBef>
              <a:spcAft>
                <a:spcPts val="1200"/>
              </a:spcAft>
              <a:buFont typeface="+mj-lt"/>
              <a:buAutoNum type="arabicPeriod"/>
            </a:pPr>
            <a:r>
              <a:rPr lang="en-US" sz="3600" dirty="0" smtClean="0">
                <a:solidFill>
                  <a:schemeClr val="accent6">
                    <a:lumMod val="20000"/>
                    <a:lumOff val="80000"/>
                  </a:schemeClr>
                </a:solidFill>
                <a:latin typeface="Century Gothic"/>
                <a:cs typeface="Century Gothic"/>
              </a:rPr>
              <a:t>Let us be humble and not </a:t>
            </a:r>
            <a:r>
              <a:rPr lang="en-US" sz="3600" b="1" u="sng" dirty="0" smtClean="0">
                <a:solidFill>
                  <a:srgbClr val="FFFF00"/>
                </a:solidFill>
                <a:latin typeface="Century Gothic"/>
                <a:cs typeface="Century Gothic"/>
              </a:rPr>
              <a:t>bind our judgments</a:t>
            </a:r>
            <a:r>
              <a:rPr lang="en-US" sz="3600" dirty="0" smtClean="0">
                <a:solidFill>
                  <a:schemeClr val="accent6">
                    <a:lumMod val="20000"/>
                    <a:lumOff val="80000"/>
                  </a:schemeClr>
                </a:solidFill>
                <a:latin typeface="Century Gothic"/>
                <a:cs typeface="Century Gothic"/>
              </a:rPr>
              <a:t> on others. </a:t>
            </a:r>
          </a:p>
          <a:p>
            <a:pPr marL="742950" indent="-742950">
              <a:lnSpc>
                <a:spcPct val="90000"/>
              </a:lnSpc>
              <a:spcBef>
                <a:spcPts val="1200"/>
              </a:spcBef>
              <a:spcAft>
                <a:spcPts val="1200"/>
              </a:spcAft>
              <a:buFont typeface="+mj-lt"/>
              <a:buAutoNum type="arabicPeriod"/>
            </a:pPr>
            <a:r>
              <a:rPr lang="en-US" sz="3600" dirty="0" smtClean="0">
                <a:solidFill>
                  <a:schemeClr val="accent6">
                    <a:lumMod val="20000"/>
                    <a:lumOff val="80000"/>
                  </a:schemeClr>
                </a:solidFill>
                <a:latin typeface="Century Gothic"/>
                <a:cs typeface="Century Gothic"/>
              </a:rPr>
              <a:t>Let us not be </a:t>
            </a:r>
            <a:r>
              <a:rPr lang="en-US" sz="3600" b="1" u="sng" dirty="0" smtClean="0">
                <a:solidFill>
                  <a:srgbClr val="FFFF00"/>
                </a:solidFill>
                <a:latin typeface="Century Gothic"/>
                <a:cs typeface="Century Gothic"/>
              </a:rPr>
              <a:t>quick to judge</a:t>
            </a:r>
            <a:r>
              <a:rPr lang="en-US" sz="3600" dirty="0" smtClean="0">
                <a:solidFill>
                  <a:schemeClr val="accent6">
                    <a:lumMod val="20000"/>
                    <a:lumOff val="80000"/>
                  </a:schemeClr>
                </a:solidFill>
                <a:latin typeface="Century Gothic"/>
                <a:cs typeface="Century Gothic"/>
              </a:rPr>
              <a:t> each other over differences.</a:t>
            </a:r>
            <a:endParaRPr lang="en-US" sz="3600" dirty="0" smtClean="0">
              <a:solidFill>
                <a:schemeClr val="accent6">
                  <a:lumMod val="20000"/>
                  <a:lumOff val="80000"/>
                </a:schemeClr>
              </a:solidFill>
              <a:latin typeface="Century Gothic"/>
              <a:cs typeface="Century Gothic"/>
            </a:endParaRPr>
          </a:p>
        </p:txBody>
      </p:sp>
      <p:pic>
        <p:nvPicPr>
          <p:cNvPr id="8" name="Picture 7"/>
          <p:cNvPicPr>
            <a:picLocks noChangeAspect="1"/>
          </p:cNvPicPr>
          <p:nvPr/>
        </p:nvPicPr>
        <p:blipFill rotWithShape="1">
          <a:blip r:embed="rId2"/>
          <a:srcRect t="20937" b="41786"/>
          <a:stretch/>
        </p:blipFill>
        <p:spPr>
          <a:xfrm>
            <a:off x="6350" y="19568"/>
            <a:ext cx="9144000" cy="1792224"/>
          </a:xfrm>
          <a:prstGeom prst="rect">
            <a:avLst/>
          </a:prstGeom>
        </p:spPr>
      </p:pic>
    </p:spTree>
    <p:extLst>
      <p:ext uri="{BB962C8B-B14F-4D97-AF65-F5344CB8AC3E}">
        <p14:creationId xmlns:p14="http://schemas.microsoft.com/office/powerpoint/2010/main" val="3092115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subTnLst>
                                    <p:animClr clrSpc="rgb" dir="cw">
                                      <p:cBhvr override="childStyle">
                                        <p:cTn dur="1" fill="hold" display="0" masterRel="nextClick" afterEffect="1"/>
                                        <p:tgtEl>
                                          <p:spTgt spid="6">
                                            <p:txEl>
                                              <p:pRg st="0" end="0"/>
                                            </p:txEl>
                                          </p:spTgt>
                                        </p:tgtEl>
                                        <p:attrNameLst>
                                          <p:attrName>ppt_c</p:attrName>
                                        </p:attrNameLst>
                                      </p:cBhvr>
                                      <p:to>
                                        <a:srgbClr val="505050"/>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subTnLst>
                                    <p:animClr clrSpc="rgb" dir="cw">
                                      <p:cBhvr override="childStyle">
                                        <p:cTn dur="1" fill="hold" display="0" masterRel="nextClick" afterEffect="1"/>
                                        <p:tgtEl>
                                          <p:spTgt spid="6">
                                            <p:txEl>
                                              <p:pRg st="1" end="1"/>
                                            </p:txEl>
                                          </p:spTgt>
                                        </p:tgtEl>
                                        <p:attrNameLst>
                                          <p:attrName>ppt_c</p:attrName>
                                        </p:attrNameLst>
                                      </p:cBhvr>
                                      <p:to>
                                        <a:srgbClr val="505050"/>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subTnLst>
                                    <p:animClr clrSpc="rgb" dir="cw">
                                      <p:cBhvr override="childStyle">
                                        <p:cTn dur="1" fill="hold" display="0" masterRel="nextClick" afterEffect="1"/>
                                        <p:tgtEl>
                                          <p:spTgt spid="6">
                                            <p:txEl>
                                              <p:pRg st="2" end="2"/>
                                            </p:txEl>
                                          </p:spTgt>
                                        </p:tgtEl>
                                        <p:attrNameLst>
                                          <p:attrName>ppt_c</p:attrName>
                                        </p:attrNameLst>
                                      </p:cBhvr>
                                      <p:to>
                                        <a:srgbClr val="50505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44255" y="2565644"/>
            <a:ext cx="8063048" cy="2902333"/>
          </a:xfrm>
          <a:prstGeom prst="rect">
            <a:avLst/>
          </a:prstGeom>
          <a:noFill/>
        </p:spPr>
        <p:txBody>
          <a:bodyPr wrap="square" rtlCol="0">
            <a:spAutoFit/>
          </a:bodyPr>
          <a:lstStyle/>
          <a:p>
            <a:pPr marL="742950" indent="-742950">
              <a:lnSpc>
                <a:spcPct val="90000"/>
              </a:lnSpc>
              <a:spcBef>
                <a:spcPts val="1200"/>
              </a:spcBef>
              <a:spcAft>
                <a:spcPts val="1200"/>
              </a:spcAft>
              <a:buFont typeface="+mj-lt"/>
              <a:buAutoNum type="arabicPeriod" startAt="4"/>
            </a:pPr>
            <a:r>
              <a:rPr lang="en-US" sz="3600" dirty="0" smtClean="0">
                <a:solidFill>
                  <a:schemeClr val="accent6">
                    <a:lumMod val="20000"/>
                    <a:lumOff val="80000"/>
                  </a:schemeClr>
                </a:solidFill>
                <a:latin typeface="Century Gothic"/>
                <a:cs typeface="Century Gothic"/>
              </a:rPr>
              <a:t>Let us not waver on what we </a:t>
            </a:r>
            <a:r>
              <a:rPr lang="en-US" sz="3600" b="1" u="sng" dirty="0" smtClean="0">
                <a:solidFill>
                  <a:srgbClr val="FFFF00"/>
                </a:solidFill>
                <a:latin typeface="Century Gothic"/>
                <a:cs typeface="Century Gothic"/>
              </a:rPr>
              <a:t>know is true</a:t>
            </a:r>
            <a:r>
              <a:rPr lang="en-US" sz="3600" dirty="0" smtClean="0">
                <a:solidFill>
                  <a:schemeClr val="accent6">
                    <a:lumMod val="20000"/>
                    <a:lumOff val="80000"/>
                  </a:schemeClr>
                </a:solidFill>
                <a:latin typeface="Century Gothic"/>
                <a:cs typeface="Century Gothic"/>
              </a:rPr>
              <a:t>.</a:t>
            </a:r>
          </a:p>
          <a:p>
            <a:pPr marL="742950" indent="-742950">
              <a:lnSpc>
                <a:spcPct val="90000"/>
              </a:lnSpc>
              <a:spcBef>
                <a:spcPts val="1200"/>
              </a:spcBef>
              <a:spcAft>
                <a:spcPts val="1200"/>
              </a:spcAft>
              <a:buFont typeface="+mj-lt"/>
              <a:buAutoNum type="arabicPeriod" startAt="4"/>
            </a:pPr>
            <a:r>
              <a:rPr lang="en-US" sz="3600" dirty="0" smtClean="0">
                <a:solidFill>
                  <a:schemeClr val="accent6">
                    <a:lumMod val="20000"/>
                    <a:lumOff val="80000"/>
                  </a:schemeClr>
                </a:solidFill>
                <a:latin typeface="Century Gothic"/>
                <a:cs typeface="Century Gothic"/>
              </a:rPr>
              <a:t>Let us continue to study and patiently </a:t>
            </a:r>
            <a:r>
              <a:rPr lang="en-US" sz="3600" b="1" u="sng" dirty="0" smtClean="0">
                <a:solidFill>
                  <a:srgbClr val="FFFF00"/>
                </a:solidFill>
                <a:latin typeface="Century Gothic"/>
                <a:cs typeface="Century Gothic"/>
              </a:rPr>
              <a:t>work together through differences</a:t>
            </a:r>
            <a:r>
              <a:rPr lang="en-US" sz="3600" dirty="0" smtClean="0">
                <a:solidFill>
                  <a:schemeClr val="accent6">
                    <a:lumMod val="20000"/>
                    <a:lumOff val="80000"/>
                  </a:schemeClr>
                </a:solidFill>
                <a:latin typeface="Century Gothic"/>
                <a:cs typeface="Century Gothic"/>
              </a:rPr>
              <a:t>. </a:t>
            </a:r>
            <a:endParaRPr lang="en-US" sz="3600" dirty="0" smtClean="0">
              <a:solidFill>
                <a:schemeClr val="accent6">
                  <a:lumMod val="20000"/>
                  <a:lumOff val="80000"/>
                </a:schemeClr>
              </a:solidFill>
              <a:latin typeface="Century Gothic"/>
              <a:cs typeface="Century Gothic"/>
            </a:endParaRPr>
          </a:p>
        </p:txBody>
      </p:sp>
      <p:pic>
        <p:nvPicPr>
          <p:cNvPr id="4" name="Picture 3"/>
          <p:cNvPicPr>
            <a:picLocks noChangeAspect="1"/>
          </p:cNvPicPr>
          <p:nvPr/>
        </p:nvPicPr>
        <p:blipFill rotWithShape="1">
          <a:blip r:embed="rId2"/>
          <a:srcRect t="20937" b="41786"/>
          <a:stretch/>
        </p:blipFill>
        <p:spPr>
          <a:xfrm>
            <a:off x="6350" y="19568"/>
            <a:ext cx="9144000" cy="1792224"/>
          </a:xfrm>
          <a:prstGeom prst="rect">
            <a:avLst/>
          </a:prstGeom>
        </p:spPr>
      </p:pic>
    </p:spTree>
    <p:extLst>
      <p:ext uri="{BB962C8B-B14F-4D97-AF65-F5344CB8AC3E}">
        <p14:creationId xmlns:p14="http://schemas.microsoft.com/office/powerpoint/2010/main" val="1975340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subTnLst>
                                    <p:animClr clrSpc="rgb" dir="cw">
                                      <p:cBhvr override="childStyle">
                                        <p:cTn dur="1" fill="hold" display="0" masterRel="nextClick" afterEffect="1"/>
                                        <p:tgtEl>
                                          <p:spTgt spid="6">
                                            <p:txEl>
                                              <p:pRg st="0" end="0"/>
                                            </p:txEl>
                                          </p:spTgt>
                                        </p:tgtEl>
                                        <p:attrNameLst>
                                          <p:attrName>ppt_c</p:attrName>
                                        </p:attrNameLst>
                                      </p:cBhvr>
                                      <p:to>
                                        <a:srgbClr val="505050"/>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subTnLst>
                                    <p:animClr clrSpc="rgb" dir="cw">
                                      <p:cBhvr override="childStyle">
                                        <p:cTn dur="1" fill="hold" display="0" masterRel="nextClick" afterEffect="1"/>
                                        <p:tgtEl>
                                          <p:spTgt spid="6">
                                            <p:txEl>
                                              <p:pRg st="1" end="1"/>
                                            </p:txEl>
                                          </p:spTgt>
                                        </p:tgtEl>
                                        <p:attrNameLst>
                                          <p:attrName>ppt_c</p:attrName>
                                        </p:attrNameLst>
                                      </p:cBhvr>
                                      <p:to>
                                        <a:srgbClr val="50505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1150391_10105592692137195_442808086226819296_n.jpg"/>
          <p:cNvPicPr>
            <a:picLocks noChangeAspect="1"/>
          </p:cNvPicPr>
          <p:nvPr/>
        </p:nvPicPr>
        <p:blipFill rotWithShape="1">
          <a:blip r:embed="rId2">
            <a:extLst>
              <a:ext uri="{28A0092B-C50C-407E-A947-70E740481C1C}">
                <a14:useLocalDpi xmlns:a14="http://schemas.microsoft.com/office/drawing/2010/main" val="0"/>
              </a:ext>
            </a:extLst>
          </a:blip>
          <a:srcRect t="4202" b="21033"/>
          <a:stretch/>
        </p:blipFill>
        <p:spPr>
          <a:xfrm>
            <a:off x="1128822" y="-16030"/>
            <a:ext cx="6914063" cy="6892318"/>
          </a:xfrm>
          <a:prstGeom prst="rect">
            <a:avLst/>
          </a:prstGeom>
        </p:spPr>
      </p:pic>
    </p:spTree>
    <p:extLst>
      <p:ext uri="{BB962C8B-B14F-4D97-AF65-F5344CB8AC3E}">
        <p14:creationId xmlns:p14="http://schemas.microsoft.com/office/powerpoint/2010/main" val="126954076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t="3777" b="-18"/>
          <a:stretch/>
        </p:blipFill>
        <p:spPr>
          <a:xfrm>
            <a:off x="0" y="1125496"/>
            <a:ext cx="9144000" cy="4626864"/>
          </a:xfrm>
          <a:prstGeom prst="rect">
            <a:avLst/>
          </a:prstGeom>
        </p:spPr>
      </p:pic>
      <p:sp>
        <p:nvSpPr>
          <p:cNvPr id="2" name="Rectangle 1"/>
          <p:cNvSpPr/>
          <p:nvPr/>
        </p:nvSpPr>
        <p:spPr>
          <a:xfrm>
            <a:off x="0" y="1125496"/>
            <a:ext cx="9144000" cy="4626864"/>
          </a:xfrm>
          <a:prstGeom prst="rect">
            <a:avLst/>
          </a:prstGeom>
          <a:solidFill>
            <a:schemeClr val="bg1">
              <a:alpha val="62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524098" y="3795152"/>
            <a:ext cx="8183993" cy="1550168"/>
          </a:xfrm>
          <a:prstGeom prst="rect">
            <a:avLst/>
          </a:prstGeom>
          <a:noFill/>
        </p:spPr>
        <p:txBody>
          <a:bodyPr wrap="square" rtlCol="0">
            <a:spAutoFit/>
          </a:bodyPr>
          <a:lstStyle/>
          <a:p>
            <a:pPr>
              <a:lnSpc>
                <a:spcPct val="80000"/>
              </a:lnSpc>
            </a:pPr>
            <a:r>
              <a:rPr lang="en-US" sz="5800" b="1" spc="-150" dirty="0" smtClean="0">
                <a:solidFill>
                  <a:schemeClr val="accent6">
                    <a:lumMod val="20000"/>
                    <a:lumOff val="80000"/>
                  </a:schemeClr>
                </a:solidFill>
                <a:latin typeface="Century Gothic"/>
                <a:cs typeface="Century Gothic"/>
              </a:rPr>
              <a:t>1. Paul begins with th</a:t>
            </a:r>
            <a:r>
              <a:rPr lang="en-US" sz="5800" b="1" spc="-150" dirty="0" smtClean="0">
                <a:solidFill>
                  <a:schemeClr val="accent6">
                    <a:lumMod val="20000"/>
                    <a:lumOff val="80000"/>
                  </a:schemeClr>
                </a:solidFill>
                <a:latin typeface="Century Gothic"/>
                <a:cs typeface="Century Gothic"/>
              </a:rPr>
              <a:t>e belief that Jesus is Lord.</a:t>
            </a:r>
            <a:endParaRPr lang="en-US" sz="5800" b="1" spc="-150" dirty="0" smtClean="0">
              <a:solidFill>
                <a:schemeClr val="accent6">
                  <a:lumMod val="20000"/>
                  <a:lumOff val="80000"/>
                </a:schemeClr>
              </a:solidFill>
              <a:latin typeface="Century Gothic"/>
              <a:cs typeface="Century Gothic"/>
            </a:endParaRPr>
          </a:p>
        </p:txBody>
      </p:sp>
    </p:spTree>
    <p:extLst>
      <p:ext uri="{BB962C8B-B14F-4D97-AF65-F5344CB8AC3E}">
        <p14:creationId xmlns:p14="http://schemas.microsoft.com/office/powerpoint/2010/main" val="926400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78280"/>
            <a:ext cx="8229600" cy="6126163"/>
          </a:xfrm>
        </p:spPr>
        <p:txBody>
          <a:bodyPr anchor="ctr">
            <a:normAutofit/>
          </a:bodyPr>
          <a:lstStyle/>
          <a:p>
            <a:pPr marL="0" indent="0">
              <a:buNone/>
            </a:pPr>
            <a:r>
              <a:rPr lang="en-US" sz="2800" b="1" dirty="0" smtClean="0"/>
              <a:t>1 Corinthians 7:10</a:t>
            </a:r>
          </a:p>
          <a:p>
            <a:pPr marL="0" indent="0">
              <a:buNone/>
            </a:pPr>
            <a:r>
              <a:rPr lang="en-US" sz="2800" dirty="0" smtClean="0"/>
              <a:t>To </a:t>
            </a:r>
            <a:r>
              <a:rPr lang="en-US" sz="2800" dirty="0"/>
              <a:t>the married I give this charge (not I, but </a:t>
            </a:r>
            <a:r>
              <a:rPr lang="en-US" sz="2800" b="1" u="sng" dirty="0">
                <a:solidFill>
                  <a:srgbClr val="FFFF00"/>
                </a:solidFill>
              </a:rPr>
              <a:t>the Lord</a:t>
            </a:r>
            <a:r>
              <a:rPr lang="en-US" sz="2800" dirty="0"/>
              <a:t>): the wife should not separate from her husband… </a:t>
            </a:r>
            <a:endParaRPr lang="en-US" sz="3000" dirty="0"/>
          </a:p>
        </p:txBody>
      </p:sp>
    </p:spTree>
    <p:extLst>
      <p:ext uri="{BB962C8B-B14F-4D97-AF65-F5344CB8AC3E}">
        <p14:creationId xmlns:p14="http://schemas.microsoft.com/office/powerpoint/2010/main" val="3000684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78280"/>
            <a:ext cx="8229600" cy="6126163"/>
          </a:xfrm>
        </p:spPr>
        <p:txBody>
          <a:bodyPr anchor="ctr">
            <a:normAutofit/>
          </a:bodyPr>
          <a:lstStyle/>
          <a:p>
            <a:pPr marL="0" indent="0">
              <a:buNone/>
            </a:pPr>
            <a:r>
              <a:rPr lang="en-US" sz="2800" b="1" dirty="0" smtClean="0"/>
              <a:t>1 Corinthians 7:12</a:t>
            </a:r>
          </a:p>
          <a:p>
            <a:pPr marL="0" indent="0">
              <a:buNone/>
            </a:pPr>
            <a:r>
              <a:rPr lang="en-US" sz="2800" dirty="0"/>
              <a:t>To the rest I say (I, not </a:t>
            </a:r>
            <a:r>
              <a:rPr lang="en-US" sz="2800" b="1" u="sng" dirty="0">
                <a:solidFill>
                  <a:srgbClr val="FFFF00"/>
                </a:solidFill>
              </a:rPr>
              <a:t>the Lord</a:t>
            </a:r>
            <a:r>
              <a:rPr lang="en-US" sz="2800" dirty="0"/>
              <a:t>) that if any brother has a wife who is an unbeliever, and she consents to live with him, he should not divorce her. </a:t>
            </a:r>
            <a:endParaRPr lang="en-US" sz="3000" dirty="0"/>
          </a:p>
        </p:txBody>
      </p:sp>
    </p:spTree>
    <p:extLst>
      <p:ext uri="{BB962C8B-B14F-4D97-AF65-F5344CB8AC3E}">
        <p14:creationId xmlns:p14="http://schemas.microsoft.com/office/powerpoint/2010/main" val="492853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t="3777" b="-18"/>
          <a:stretch/>
        </p:blipFill>
        <p:spPr>
          <a:xfrm>
            <a:off x="0" y="1125496"/>
            <a:ext cx="9144000" cy="4626864"/>
          </a:xfrm>
          <a:prstGeom prst="rect">
            <a:avLst/>
          </a:prstGeom>
        </p:spPr>
      </p:pic>
      <p:sp>
        <p:nvSpPr>
          <p:cNvPr id="2" name="Rectangle 1"/>
          <p:cNvSpPr/>
          <p:nvPr/>
        </p:nvSpPr>
        <p:spPr>
          <a:xfrm>
            <a:off x="0" y="1125496"/>
            <a:ext cx="9144000" cy="4626864"/>
          </a:xfrm>
          <a:prstGeom prst="rect">
            <a:avLst/>
          </a:prstGeom>
          <a:solidFill>
            <a:schemeClr val="bg1">
              <a:alpha val="62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524098" y="3795152"/>
            <a:ext cx="8183993" cy="1550168"/>
          </a:xfrm>
          <a:prstGeom prst="rect">
            <a:avLst/>
          </a:prstGeom>
          <a:noFill/>
        </p:spPr>
        <p:txBody>
          <a:bodyPr wrap="square" rtlCol="0">
            <a:spAutoFit/>
          </a:bodyPr>
          <a:lstStyle/>
          <a:p>
            <a:pPr>
              <a:lnSpc>
                <a:spcPct val="80000"/>
              </a:lnSpc>
            </a:pPr>
            <a:r>
              <a:rPr lang="en-US" sz="5800" b="1" spc="-150" dirty="0" smtClean="0">
                <a:solidFill>
                  <a:schemeClr val="accent6">
                    <a:lumMod val="20000"/>
                    <a:lumOff val="80000"/>
                  </a:schemeClr>
                </a:solidFill>
                <a:latin typeface="Century Gothic"/>
                <a:cs typeface="Century Gothic"/>
              </a:rPr>
              <a:t>2. Paul identifies all the Lord has commanded.</a:t>
            </a:r>
            <a:endParaRPr lang="en-US" sz="5800" b="1" spc="-150" dirty="0" smtClean="0">
              <a:solidFill>
                <a:schemeClr val="accent6">
                  <a:lumMod val="20000"/>
                  <a:lumOff val="80000"/>
                </a:schemeClr>
              </a:solidFill>
              <a:latin typeface="Century Gothic"/>
              <a:cs typeface="Century Gothic"/>
            </a:endParaRPr>
          </a:p>
        </p:txBody>
      </p:sp>
    </p:spTree>
    <p:extLst>
      <p:ext uri="{BB962C8B-B14F-4D97-AF65-F5344CB8AC3E}">
        <p14:creationId xmlns:p14="http://schemas.microsoft.com/office/powerpoint/2010/main" val="34894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78280"/>
            <a:ext cx="8229600" cy="6126163"/>
          </a:xfrm>
        </p:spPr>
        <p:txBody>
          <a:bodyPr anchor="ctr">
            <a:normAutofit/>
          </a:bodyPr>
          <a:lstStyle/>
          <a:p>
            <a:pPr marL="0" indent="0">
              <a:buNone/>
            </a:pPr>
            <a:r>
              <a:rPr lang="en-US" sz="2800" b="1" dirty="0" smtClean="0"/>
              <a:t>1 Corinthians 7:10</a:t>
            </a:r>
          </a:p>
          <a:p>
            <a:pPr marL="0" indent="0">
              <a:buNone/>
            </a:pPr>
            <a:r>
              <a:rPr lang="en-US" sz="2800" dirty="0" smtClean="0"/>
              <a:t>To </a:t>
            </a:r>
            <a:r>
              <a:rPr lang="en-US" sz="2800" dirty="0"/>
              <a:t>the married I give this charge (not I, but the Lord): the wife should </a:t>
            </a:r>
            <a:r>
              <a:rPr lang="en-US" sz="2800" b="1" u="sng" dirty="0">
                <a:solidFill>
                  <a:srgbClr val="FFFF00"/>
                </a:solidFill>
              </a:rPr>
              <a:t>not separate from her husband</a:t>
            </a:r>
            <a:r>
              <a:rPr lang="en-US" sz="2800" dirty="0"/>
              <a:t>… </a:t>
            </a:r>
            <a:endParaRPr lang="en-US" sz="3000" dirty="0"/>
          </a:p>
        </p:txBody>
      </p:sp>
    </p:spTree>
    <p:extLst>
      <p:ext uri="{BB962C8B-B14F-4D97-AF65-F5344CB8AC3E}">
        <p14:creationId xmlns:p14="http://schemas.microsoft.com/office/powerpoint/2010/main" val="492853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78280"/>
            <a:ext cx="8229600" cy="6126163"/>
          </a:xfrm>
        </p:spPr>
        <p:txBody>
          <a:bodyPr anchor="ctr">
            <a:normAutofit/>
          </a:bodyPr>
          <a:lstStyle/>
          <a:p>
            <a:pPr marL="0" indent="0">
              <a:buNone/>
            </a:pPr>
            <a:r>
              <a:rPr lang="en-US" sz="2800" b="1" dirty="0" smtClean="0"/>
              <a:t>1 Corinthians 7:12</a:t>
            </a:r>
          </a:p>
          <a:p>
            <a:pPr marL="0" indent="0">
              <a:buNone/>
            </a:pPr>
            <a:r>
              <a:rPr lang="en-US" sz="2800" dirty="0"/>
              <a:t>To the rest I say (I, not the Lord) that if any brother has a wife who is an unbeliever, and she consents to live with him, he should </a:t>
            </a:r>
            <a:r>
              <a:rPr lang="en-US" sz="2800" b="1" u="sng" dirty="0">
                <a:solidFill>
                  <a:srgbClr val="FFFF00"/>
                </a:solidFill>
              </a:rPr>
              <a:t>not divorce her</a:t>
            </a:r>
            <a:r>
              <a:rPr lang="en-US" sz="2800" dirty="0"/>
              <a:t>. </a:t>
            </a:r>
            <a:endParaRPr lang="en-US" sz="3000" dirty="0"/>
          </a:p>
        </p:txBody>
      </p:sp>
    </p:spTree>
    <p:extLst>
      <p:ext uri="{BB962C8B-B14F-4D97-AF65-F5344CB8AC3E}">
        <p14:creationId xmlns:p14="http://schemas.microsoft.com/office/powerpoint/2010/main" val="3329125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t="3777" b="-18"/>
          <a:stretch/>
        </p:blipFill>
        <p:spPr>
          <a:xfrm>
            <a:off x="0" y="1125496"/>
            <a:ext cx="9144000" cy="4626864"/>
          </a:xfrm>
          <a:prstGeom prst="rect">
            <a:avLst/>
          </a:prstGeom>
        </p:spPr>
      </p:pic>
      <p:sp>
        <p:nvSpPr>
          <p:cNvPr id="2" name="Rectangle 1"/>
          <p:cNvSpPr/>
          <p:nvPr/>
        </p:nvSpPr>
        <p:spPr>
          <a:xfrm>
            <a:off x="0" y="1125496"/>
            <a:ext cx="9144000" cy="4626864"/>
          </a:xfrm>
          <a:prstGeom prst="rect">
            <a:avLst/>
          </a:prstGeom>
          <a:solidFill>
            <a:schemeClr val="bg1">
              <a:alpha val="62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524098" y="3533124"/>
            <a:ext cx="8183993" cy="2039533"/>
          </a:xfrm>
          <a:prstGeom prst="rect">
            <a:avLst/>
          </a:prstGeom>
          <a:noFill/>
        </p:spPr>
        <p:txBody>
          <a:bodyPr wrap="square" rtlCol="0">
            <a:spAutoFit/>
          </a:bodyPr>
          <a:lstStyle/>
          <a:p>
            <a:pPr>
              <a:lnSpc>
                <a:spcPct val="80000"/>
              </a:lnSpc>
            </a:pPr>
            <a:r>
              <a:rPr lang="en-US" sz="5200" b="1" spc="-150" dirty="0" smtClean="0">
                <a:solidFill>
                  <a:schemeClr val="accent6">
                    <a:lumMod val="20000"/>
                    <a:lumOff val="80000"/>
                  </a:schemeClr>
                </a:solidFill>
                <a:latin typeface="Century Gothic"/>
                <a:cs typeface="Century Gothic"/>
              </a:rPr>
              <a:t>3. Paul draws a hard line between commandments and judgments.</a:t>
            </a:r>
            <a:endParaRPr lang="en-US" sz="5200" b="1" spc="-150" dirty="0" smtClean="0">
              <a:solidFill>
                <a:schemeClr val="accent6">
                  <a:lumMod val="20000"/>
                  <a:lumOff val="80000"/>
                </a:schemeClr>
              </a:solidFill>
              <a:latin typeface="Century Gothic"/>
              <a:cs typeface="Century Gothic"/>
            </a:endParaRPr>
          </a:p>
        </p:txBody>
      </p:sp>
    </p:spTree>
    <p:extLst>
      <p:ext uri="{BB962C8B-B14F-4D97-AF65-F5344CB8AC3E}">
        <p14:creationId xmlns:p14="http://schemas.microsoft.com/office/powerpoint/2010/main" val="4109006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78280"/>
            <a:ext cx="8229600" cy="6126163"/>
          </a:xfrm>
        </p:spPr>
        <p:txBody>
          <a:bodyPr anchor="ctr">
            <a:normAutofit/>
          </a:bodyPr>
          <a:lstStyle/>
          <a:p>
            <a:pPr marL="0" indent="0">
              <a:buNone/>
            </a:pPr>
            <a:r>
              <a:rPr lang="en-US" sz="2800" b="1" dirty="0" smtClean="0"/>
              <a:t>1 Corinthians 7:25</a:t>
            </a:r>
          </a:p>
          <a:p>
            <a:pPr marL="0" indent="0">
              <a:buNone/>
            </a:pPr>
            <a:r>
              <a:rPr lang="en-US" sz="2800" dirty="0"/>
              <a:t>Now concerning the betrothed, I have </a:t>
            </a:r>
            <a:r>
              <a:rPr lang="en-US" sz="2800" b="1" u="sng" dirty="0">
                <a:solidFill>
                  <a:srgbClr val="FFFF00"/>
                </a:solidFill>
              </a:rPr>
              <a:t>no command</a:t>
            </a:r>
            <a:r>
              <a:rPr lang="en-US" sz="2800" dirty="0"/>
              <a:t> from the Lord, but I give </a:t>
            </a:r>
            <a:r>
              <a:rPr lang="en-US" sz="2800" b="1" u="sng" dirty="0">
                <a:solidFill>
                  <a:srgbClr val="FFFF00"/>
                </a:solidFill>
              </a:rPr>
              <a:t>my judgment</a:t>
            </a:r>
            <a:r>
              <a:rPr lang="en-US" sz="2800" dirty="0"/>
              <a:t> as one who by the Lord's mercy is trustworthy. </a:t>
            </a:r>
            <a:endParaRPr lang="en-US" sz="3000" dirty="0"/>
          </a:p>
        </p:txBody>
      </p:sp>
    </p:spTree>
    <p:extLst>
      <p:ext uri="{BB962C8B-B14F-4D97-AF65-F5344CB8AC3E}">
        <p14:creationId xmlns:p14="http://schemas.microsoft.com/office/powerpoint/2010/main" val="492853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17277</TotalTime>
  <Words>469</Words>
  <Application>Microsoft Macintosh PowerPoint</Application>
  <PresentationFormat>On-screen Show (4:3)</PresentationFormat>
  <Paragraphs>27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Black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Auburn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Joshua Carter</dc:creator>
  <cp:lastModifiedBy>David Maxson</cp:lastModifiedBy>
  <cp:revision>150</cp:revision>
  <dcterms:created xsi:type="dcterms:W3CDTF">2015-10-29T03:17:02Z</dcterms:created>
  <dcterms:modified xsi:type="dcterms:W3CDTF">2017-09-17T12:42:32Z</dcterms:modified>
</cp:coreProperties>
</file>