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xlsx" ContentType="application/vnd.openxmlformats-officedocument.spreadsheetml.sheet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567" r:id="rId2"/>
    <p:sldId id="554" r:id="rId3"/>
    <p:sldId id="569" r:id="rId4"/>
    <p:sldId id="570" r:id="rId5"/>
    <p:sldId id="571" r:id="rId6"/>
    <p:sldId id="572" r:id="rId7"/>
    <p:sldId id="573" r:id="rId8"/>
    <p:sldId id="458" r:id="rId9"/>
    <p:sldId id="568" r:id="rId10"/>
    <p:sldId id="574" r:id="rId11"/>
    <p:sldId id="575" r:id="rId12"/>
    <p:sldId id="577" r:id="rId13"/>
    <p:sldId id="578" r:id="rId14"/>
    <p:sldId id="579" r:id="rId15"/>
    <p:sldId id="580" r:id="rId16"/>
    <p:sldId id="58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2519"/>
    <a:srgbClr val="523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491" autoAdjust="0"/>
    <p:restoredTop sz="99012" autoAdjust="0"/>
  </p:normalViewPr>
  <p:slideViewPr>
    <p:cSldViewPr snapToGrid="0" snapToObjects="1">
      <p:cViewPr>
        <p:scale>
          <a:sx n="76" d="100"/>
          <a:sy n="76" d="100"/>
        </p:scale>
        <p:origin x="-2152" y="-776"/>
      </p:cViewPr>
      <p:guideLst>
        <p:guide orient="horz" pos="2160"/>
        <p:guide pos="287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EE1AC-C9C9-6E4B-B312-86B4310CBFEA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fining Church Title 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1"/>
            <a:ext cx="9144000" cy="685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58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6967" y="0"/>
            <a:ext cx="5185317" cy="3456878"/>
          </a:xfrm>
          <a:prstGeom prst="rect">
            <a:avLst/>
          </a:prstGeom>
        </p:spPr>
      </p:pic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538838835"/>
              </p:ext>
            </p:extLst>
          </p:nvPr>
        </p:nvGraphicFramePr>
        <p:xfrm>
          <a:off x="3063959" y="3596115"/>
          <a:ext cx="9144896" cy="5751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 descr="Wallpapersxl Plain Nature Plane Taking Off At Dawn Design 391209 2560x16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350" y="-27878"/>
            <a:ext cx="5531005" cy="3456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6967" y="3429001"/>
            <a:ext cx="5185317" cy="34560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36902" y="-735521"/>
            <a:ext cx="4618649" cy="23093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106" y="-583121"/>
            <a:ext cx="4618649" cy="23093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8280" y="-583121"/>
            <a:ext cx="4618649" cy="23093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936" y="-583121"/>
            <a:ext cx="4618649" cy="23093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6571" y="-542809"/>
            <a:ext cx="4618649" cy="23093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07030" y="303743"/>
            <a:ext cx="4618649" cy="23093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978" y="456143"/>
            <a:ext cx="4618649" cy="23093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8152" y="456143"/>
            <a:ext cx="4618649" cy="23093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8808" y="456143"/>
            <a:ext cx="4618649" cy="2309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6443" y="496455"/>
            <a:ext cx="4618649" cy="2309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44187" y="1619653"/>
            <a:ext cx="4618649" cy="23093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21" y="1772053"/>
            <a:ext cx="4618649" cy="230932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0995" y="1772053"/>
            <a:ext cx="4618649" cy="230932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1651" y="1772053"/>
            <a:ext cx="4618649" cy="230932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286" y="1812365"/>
            <a:ext cx="4618649" cy="23093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59431" y="3083833"/>
            <a:ext cx="4618649" cy="23093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77" y="3236233"/>
            <a:ext cx="4618649" cy="230932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5751" y="3236233"/>
            <a:ext cx="4618649" cy="23093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407" y="3236233"/>
            <a:ext cx="4618649" cy="230932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4042" y="3276545"/>
            <a:ext cx="4618649" cy="230932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1223" y="4431207"/>
            <a:ext cx="4618649" cy="23093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785" y="4583607"/>
            <a:ext cx="4618649" cy="23093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3959" y="4583607"/>
            <a:ext cx="4618649" cy="23093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4615" y="4583607"/>
            <a:ext cx="4618649" cy="230932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2250" y="4623919"/>
            <a:ext cx="4618649" cy="230932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19115" y="5786101"/>
            <a:ext cx="4618649" cy="230932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893" y="5938501"/>
            <a:ext cx="4618649" cy="230932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6067" y="5938501"/>
            <a:ext cx="4618649" cy="230932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6723" y="5938501"/>
            <a:ext cx="4618649" cy="230932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4358" y="5978813"/>
            <a:ext cx="4618649" cy="2309325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1007404" y="1086252"/>
            <a:ext cx="7146588" cy="4705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1968258" y="1469246"/>
            <a:ext cx="5250901" cy="3665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3600" dirty="0" smtClean="0"/>
              <a:t>The </a:t>
            </a:r>
            <a:r>
              <a:rPr lang="en-US" sz="3600" b="1" u="sng" dirty="0" smtClean="0">
                <a:solidFill>
                  <a:srgbClr val="FFFF00"/>
                </a:solidFill>
              </a:rPr>
              <a:t>Body</a:t>
            </a:r>
            <a:r>
              <a:rPr lang="en-US" sz="3600" dirty="0" smtClean="0"/>
              <a:t> of Christ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3600" dirty="0" smtClean="0"/>
              <a:t>The </a:t>
            </a:r>
            <a:r>
              <a:rPr lang="en-US" sz="3600" b="1" u="sng" dirty="0" smtClean="0">
                <a:solidFill>
                  <a:srgbClr val="FFFF00"/>
                </a:solidFill>
              </a:rPr>
              <a:t>Temple</a:t>
            </a:r>
            <a:r>
              <a:rPr lang="en-US" sz="3600" dirty="0" smtClean="0"/>
              <a:t> of God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3600" dirty="0" smtClean="0"/>
              <a:t>The </a:t>
            </a:r>
            <a:r>
              <a:rPr lang="en-US" sz="3600" b="1" u="sng" dirty="0" smtClean="0">
                <a:solidFill>
                  <a:srgbClr val="FFFF00"/>
                </a:solidFill>
              </a:rPr>
              <a:t>Bride</a:t>
            </a:r>
            <a:r>
              <a:rPr lang="en-US" sz="3600" dirty="0" smtClean="0"/>
              <a:t> of Christ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3600" dirty="0" smtClean="0"/>
              <a:t>The </a:t>
            </a:r>
            <a:r>
              <a:rPr lang="en-US" sz="3600" b="1" u="sng" dirty="0" smtClean="0">
                <a:solidFill>
                  <a:srgbClr val="FFFF00"/>
                </a:solidFill>
              </a:rPr>
              <a:t>Flock</a:t>
            </a:r>
            <a:r>
              <a:rPr lang="en-US" sz="3600" dirty="0" smtClean="0"/>
              <a:t> of God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3600" dirty="0" smtClean="0"/>
              <a:t>The Vine &amp; the </a:t>
            </a:r>
            <a:r>
              <a:rPr lang="en-US" sz="3600" b="1" u="sng" dirty="0" smtClean="0">
                <a:solidFill>
                  <a:srgbClr val="FFFF00"/>
                </a:solidFill>
              </a:rPr>
              <a:t>Branches</a:t>
            </a:r>
            <a:endParaRPr lang="en-US" sz="3600" b="1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742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A4A4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A4A4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A4A4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A4A4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A4A4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6902" y="-735521"/>
            <a:ext cx="4618649" cy="23093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06" y="-583121"/>
            <a:ext cx="4618649" cy="23093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280" y="-583121"/>
            <a:ext cx="4618649" cy="23093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936" y="-583121"/>
            <a:ext cx="4618649" cy="23093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571" y="-542809"/>
            <a:ext cx="4618649" cy="23093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7030" y="303743"/>
            <a:ext cx="4618649" cy="23093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78" y="456143"/>
            <a:ext cx="4618649" cy="23093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152" y="456143"/>
            <a:ext cx="4618649" cy="23093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808" y="456143"/>
            <a:ext cx="4618649" cy="2309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443" y="496455"/>
            <a:ext cx="4618649" cy="2309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4187" y="1619653"/>
            <a:ext cx="4618649" cy="23093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21" y="1772053"/>
            <a:ext cx="4618649" cy="230932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995" y="1772053"/>
            <a:ext cx="4618649" cy="230932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651" y="1772053"/>
            <a:ext cx="4618649" cy="230932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286" y="1812365"/>
            <a:ext cx="4618649" cy="23093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59431" y="3083833"/>
            <a:ext cx="4618649" cy="23093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77" y="3236233"/>
            <a:ext cx="4618649" cy="230932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751" y="3236233"/>
            <a:ext cx="4618649" cy="23093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407" y="3236233"/>
            <a:ext cx="4618649" cy="230932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042" y="3276545"/>
            <a:ext cx="4618649" cy="230932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1223" y="4431207"/>
            <a:ext cx="4618649" cy="23093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785" y="4583607"/>
            <a:ext cx="4618649" cy="23093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959" y="4583607"/>
            <a:ext cx="4618649" cy="23093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615" y="4583607"/>
            <a:ext cx="4618649" cy="230932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250" y="4623919"/>
            <a:ext cx="4618649" cy="2309325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1007404" y="1086252"/>
            <a:ext cx="7146588" cy="4705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1654191" y="2893001"/>
            <a:ext cx="5878035" cy="21852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400" dirty="0" smtClean="0"/>
              <a:t>…so we, though many, are one body in Christ, and </a:t>
            </a:r>
            <a:r>
              <a:rPr lang="en-US" sz="3400" b="1" u="sng" dirty="0" smtClean="0">
                <a:solidFill>
                  <a:srgbClr val="FFFF00"/>
                </a:solidFill>
              </a:rPr>
              <a:t>individually</a:t>
            </a:r>
            <a:r>
              <a:rPr lang="en-US" sz="3400" dirty="0" smtClean="0"/>
              <a:t> members of one another. </a:t>
            </a:r>
            <a:r>
              <a:rPr lang="en-US" sz="3400" dirty="0"/>
              <a:t> </a:t>
            </a:r>
            <a:r>
              <a:rPr lang="en-US" sz="3400" dirty="0" smtClean="0"/>
              <a:t>Romans 12:5 </a:t>
            </a:r>
            <a:endParaRPr lang="en-US" sz="3400" b="1" u="sng" dirty="0">
              <a:solidFill>
                <a:srgbClr val="FFFF00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9115" y="5786101"/>
            <a:ext cx="4618649" cy="230932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93" y="5938501"/>
            <a:ext cx="4618649" cy="230932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067" y="5938501"/>
            <a:ext cx="4618649" cy="230932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723" y="5938501"/>
            <a:ext cx="4618649" cy="230932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358" y="5978813"/>
            <a:ext cx="4618649" cy="2309325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1650173" y="1380311"/>
            <a:ext cx="5878035" cy="12988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800" b="1" dirty="0" smtClean="0">
                <a:solidFill>
                  <a:srgbClr val="FFFF00"/>
                </a:solidFill>
              </a:rPr>
              <a:t>The “Denominations” Are People</a:t>
            </a:r>
            <a:endParaRPr lang="en-US" sz="4800" b="1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486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6902" y="-735521"/>
            <a:ext cx="4618649" cy="23093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06" y="-583121"/>
            <a:ext cx="4618649" cy="23093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280" y="-583121"/>
            <a:ext cx="4618649" cy="23093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936" y="-583121"/>
            <a:ext cx="4618649" cy="23093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571" y="-542809"/>
            <a:ext cx="4618649" cy="23093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7030" y="303743"/>
            <a:ext cx="4618649" cy="23093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78" y="456143"/>
            <a:ext cx="4618649" cy="23093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152" y="456143"/>
            <a:ext cx="4618649" cy="23093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808" y="456143"/>
            <a:ext cx="4618649" cy="2309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443" y="496455"/>
            <a:ext cx="4618649" cy="2309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4187" y="1619653"/>
            <a:ext cx="4618649" cy="23093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21" y="1772053"/>
            <a:ext cx="4618649" cy="230932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995" y="1772053"/>
            <a:ext cx="4618649" cy="230932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651" y="1772053"/>
            <a:ext cx="4618649" cy="230932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286" y="1812365"/>
            <a:ext cx="4618649" cy="23093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59431" y="3083833"/>
            <a:ext cx="4618649" cy="23093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77" y="3236233"/>
            <a:ext cx="4618649" cy="230932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751" y="3236233"/>
            <a:ext cx="4618649" cy="23093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407" y="3236233"/>
            <a:ext cx="4618649" cy="230932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042" y="3276545"/>
            <a:ext cx="4618649" cy="230932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1223" y="4431207"/>
            <a:ext cx="4618649" cy="23093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785" y="4583607"/>
            <a:ext cx="4618649" cy="23093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959" y="4583607"/>
            <a:ext cx="4618649" cy="23093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615" y="4583607"/>
            <a:ext cx="4618649" cy="230932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250" y="4623919"/>
            <a:ext cx="4618649" cy="2309325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1007404" y="1086252"/>
            <a:ext cx="7146588" cy="4705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1654191" y="2826153"/>
            <a:ext cx="5878035" cy="21852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400" dirty="0"/>
              <a:t>…and not holding fast to the </a:t>
            </a:r>
            <a:r>
              <a:rPr lang="en-US" sz="3400" b="1" u="sng" dirty="0">
                <a:solidFill>
                  <a:srgbClr val="FFFF00"/>
                </a:solidFill>
              </a:rPr>
              <a:t>Head</a:t>
            </a:r>
            <a:r>
              <a:rPr lang="en-US" sz="3400" dirty="0"/>
              <a:t>, from whom the whole body… grows with a growth that is from God.  Colossians 2:19</a:t>
            </a:r>
            <a:endParaRPr lang="en-US" sz="3400" b="1" u="sng" dirty="0">
              <a:solidFill>
                <a:srgbClr val="FFFF00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9115" y="5786101"/>
            <a:ext cx="4618649" cy="230932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93" y="5938501"/>
            <a:ext cx="4618649" cy="230932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067" y="5938501"/>
            <a:ext cx="4618649" cy="230932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723" y="5938501"/>
            <a:ext cx="4618649" cy="230932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358" y="5978813"/>
            <a:ext cx="4618649" cy="2309325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1650173" y="1675776"/>
            <a:ext cx="587803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800" b="1" dirty="0" smtClean="0">
                <a:solidFill>
                  <a:srgbClr val="FFFF00"/>
                </a:solidFill>
              </a:rPr>
              <a:t>The Center is Christ</a:t>
            </a:r>
            <a:endParaRPr lang="en-US" sz="4800" b="1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816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6902" y="-735521"/>
            <a:ext cx="4618649" cy="23093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06" y="-583121"/>
            <a:ext cx="4618649" cy="23093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280" y="-583121"/>
            <a:ext cx="4618649" cy="23093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936" y="-583121"/>
            <a:ext cx="4618649" cy="23093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571" y="-542809"/>
            <a:ext cx="4618649" cy="23093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7030" y="303743"/>
            <a:ext cx="4618649" cy="23093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78" y="456143"/>
            <a:ext cx="4618649" cy="23093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152" y="456143"/>
            <a:ext cx="4618649" cy="23093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808" y="456143"/>
            <a:ext cx="4618649" cy="2309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443" y="496455"/>
            <a:ext cx="4618649" cy="2309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4187" y="1619653"/>
            <a:ext cx="4618649" cy="23093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21" y="1772053"/>
            <a:ext cx="4618649" cy="230932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995" y="1772053"/>
            <a:ext cx="4618649" cy="230932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651" y="1772053"/>
            <a:ext cx="4618649" cy="230932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286" y="1812365"/>
            <a:ext cx="4618649" cy="23093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59431" y="3083833"/>
            <a:ext cx="4618649" cy="23093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77" y="3236233"/>
            <a:ext cx="4618649" cy="230932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751" y="3236233"/>
            <a:ext cx="4618649" cy="23093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407" y="3236233"/>
            <a:ext cx="4618649" cy="230932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042" y="3276545"/>
            <a:ext cx="4618649" cy="230932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1223" y="4431207"/>
            <a:ext cx="4618649" cy="23093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785" y="4583607"/>
            <a:ext cx="4618649" cy="23093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959" y="4583607"/>
            <a:ext cx="4618649" cy="23093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615" y="4583607"/>
            <a:ext cx="4618649" cy="230932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250" y="4623919"/>
            <a:ext cx="4618649" cy="2309325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1007404" y="1086252"/>
            <a:ext cx="7146588" cy="4705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1654191" y="2826153"/>
            <a:ext cx="5878035" cy="21852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400" dirty="0" smtClean="0"/>
              <a:t>…so we, though many, are </a:t>
            </a:r>
            <a:r>
              <a:rPr lang="en-US" sz="3400" b="1" u="sng" dirty="0" smtClean="0">
                <a:solidFill>
                  <a:srgbClr val="FFFF00"/>
                </a:solidFill>
              </a:rPr>
              <a:t>one body</a:t>
            </a:r>
            <a:r>
              <a:rPr lang="en-US" sz="3400" dirty="0" smtClean="0"/>
              <a:t> in Christ, and individually members of one another.  Romans 12:5</a:t>
            </a:r>
            <a:endParaRPr lang="en-US" sz="3400" b="1" u="sng" dirty="0">
              <a:solidFill>
                <a:srgbClr val="FFFF00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9115" y="5786101"/>
            <a:ext cx="4618649" cy="230932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93" y="5938501"/>
            <a:ext cx="4618649" cy="230932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067" y="5938501"/>
            <a:ext cx="4618649" cy="230932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723" y="5938501"/>
            <a:ext cx="4618649" cy="230932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358" y="5978813"/>
            <a:ext cx="4618649" cy="2309325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1650173" y="1675776"/>
            <a:ext cx="587803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800" b="1" dirty="0" smtClean="0">
                <a:solidFill>
                  <a:srgbClr val="FFFF00"/>
                </a:solidFill>
              </a:rPr>
              <a:t>The Church Is One</a:t>
            </a:r>
            <a:endParaRPr lang="en-US" sz="4800" b="1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883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5450" y="2784121"/>
            <a:ext cx="7485632" cy="12988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742950" indent="-74295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4800" dirty="0" smtClean="0"/>
              <a:t>Our </a:t>
            </a:r>
            <a:r>
              <a:rPr lang="en-US" sz="4800" b="1" u="sng" dirty="0" smtClean="0">
                <a:solidFill>
                  <a:srgbClr val="FFFF00"/>
                </a:solidFill>
              </a:rPr>
              <a:t>identity</a:t>
            </a:r>
            <a:r>
              <a:rPr lang="en-US" sz="4800" dirty="0" smtClean="0"/>
              <a:t> is in Christ, not the church.</a:t>
            </a:r>
          </a:p>
        </p:txBody>
      </p:sp>
    </p:spTree>
    <p:extLst>
      <p:ext uri="{BB962C8B-B14F-4D97-AF65-F5344CB8AC3E}">
        <p14:creationId xmlns:p14="http://schemas.microsoft.com/office/powerpoint/2010/main" val="1643695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5450" y="2784121"/>
            <a:ext cx="7485632" cy="12988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742950" indent="-74295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2"/>
            </a:pPr>
            <a:r>
              <a:rPr lang="en-US" sz="4800" dirty="0" smtClean="0"/>
              <a:t>Our </a:t>
            </a:r>
            <a:r>
              <a:rPr lang="en-US" sz="4800" b="1" u="sng" dirty="0" smtClean="0">
                <a:solidFill>
                  <a:srgbClr val="FFFF00"/>
                </a:solidFill>
              </a:rPr>
              <a:t>salvation</a:t>
            </a:r>
            <a:r>
              <a:rPr lang="en-US" sz="4800" dirty="0" smtClean="0"/>
              <a:t> is in Christ, not the church.</a:t>
            </a:r>
          </a:p>
        </p:txBody>
      </p:sp>
    </p:spTree>
    <p:extLst>
      <p:ext uri="{BB962C8B-B14F-4D97-AF65-F5344CB8AC3E}">
        <p14:creationId xmlns:p14="http://schemas.microsoft.com/office/powerpoint/2010/main" val="190386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5450" y="2784121"/>
            <a:ext cx="7485632" cy="12988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742950" indent="-74295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3"/>
            </a:pPr>
            <a:r>
              <a:rPr lang="en-US" sz="4800" dirty="0" smtClean="0"/>
              <a:t>Our </a:t>
            </a:r>
            <a:r>
              <a:rPr lang="en-US" sz="4800" b="1" u="sng" dirty="0" smtClean="0">
                <a:solidFill>
                  <a:srgbClr val="FFFF00"/>
                </a:solidFill>
              </a:rPr>
              <a:t>loyalty</a:t>
            </a:r>
            <a:r>
              <a:rPr lang="en-US" sz="4800" dirty="0" smtClean="0"/>
              <a:t> is to Christ, not the church.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90386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4098" y="698574"/>
            <a:ext cx="8183993" cy="5191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spc="600" dirty="0" smtClean="0">
                <a:latin typeface="Century Gothic"/>
                <a:cs typeface="Century Gothic"/>
              </a:rPr>
              <a:t>OCT 15 – DESCRIPTIONS</a:t>
            </a:r>
          </a:p>
          <a:p>
            <a:pPr algn="ctr">
              <a:lnSpc>
                <a:spcPct val="200000"/>
              </a:lnSpc>
            </a:pPr>
            <a:r>
              <a:rPr lang="en-US" sz="2800" spc="600" dirty="0" smtClean="0">
                <a:latin typeface="Century Gothic"/>
                <a:cs typeface="Century Gothic"/>
              </a:rPr>
              <a:t>OCT 22 – ASSEMBLIES </a:t>
            </a:r>
          </a:p>
          <a:p>
            <a:pPr algn="ctr">
              <a:lnSpc>
                <a:spcPct val="200000"/>
              </a:lnSpc>
            </a:pPr>
            <a:r>
              <a:rPr lang="en-US" sz="2800" spc="600" dirty="0" smtClean="0">
                <a:latin typeface="Century Gothic"/>
                <a:cs typeface="Century Gothic"/>
              </a:rPr>
              <a:t>NOV 5 – WOMEN’S ROLES</a:t>
            </a:r>
          </a:p>
          <a:p>
            <a:pPr algn="ctr">
              <a:lnSpc>
                <a:spcPct val="200000"/>
              </a:lnSpc>
            </a:pPr>
            <a:r>
              <a:rPr lang="en-US" sz="2800" spc="600" dirty="0" smtClean="0">
                <a:latin typeface="Century Gothic"/>
                <a:cs typeface="Century Gothic"/>
              </a:rPr>
              <a:t>NOV 19 – MISSION</a:t>
            </a:r>
          </a:p>
          <a:p>
            <a:pPr algn="ctr">
              <a:lnSpc>
                <a:spcPct val="200000"/>
              </a:lnSpc>
            </a:pPr>
            <a:r>
              <a:rPr lang="en-US" sz="2800" spc="600" dirty="0" smtClean="0">
                <a:latin typeface="Century Gothic"/>
                <a:cs typeface="Century Gothic"/>
              </a:rPr>
              <a:t>NOV 26 – LEADERSHIP </a:t>
            </a:r>
          </a:p>
          <a:p>
            <a:pPr algn="ctr">
              <a:lnSpc>
                <a:spcPct val="200000"/>
              </a:lnSpc>
            </a:pPr>
            <a:r>
              <a:rPr lang="en-US" sz="2800" spc="600" dirty="0" smtClean="0">
                <a:latin typeface="Century Gothic"/>
                <a:cs typeface="Century Gothic"/>
              </a:rPr>
              <a:t>DEC 3 – FELLOWSHIP  </a:t>
            </a:r>
          </a:p>
        </p:txBody>
      </p:sp>
    </p:spTree>
    <p:extLst>
      <p:ext uri="{BB962C8B-B14F-4D97-AF65-F5344CB8AC3E}">
        <p14:creationId xmlns:p14="http://schemas.microsoft.com/office/powerpoint/2010/main" val="92640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10102"/>
            <a:ext cx="9144000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400" b="1" spc="-150" dirty="0" smtClean="0">
                <a:latin typeface="Century Gothic"/>
                <a:ea typeface="AppleGothic"/>
                <a:cs typeface="Century Gothic"/>
              </a:rPr>
              <a:t>What is the church?</a:t>
            </a:r>
          </a:p>
        </p:txBody>
      </p:sp>
    </p:spTree>
    <p:extLst>
      <p:ext uri="{BB962C8B-B14F-4D97-AF65-F5344CB8AC3E}">
        <p14:creationId xmlns:p14="http://schemas.microsoft.com/office/powerpoint/2010/main" val="43478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645"/>
            <a:ext cx="9144000" cy="609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410102"/>
            <a:ext cx="9144000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400" b="1" spc="-150" dirty="0" smtClean="0">
                <a:latin typeface="Century Gothic"/>
                <a:ea typeface="AppleGothic"/>
                <a:cs typeface="Century Gothic"/>
              </a:rPr>
              <a:t>What is the church?</a:t>
            </a:r>
          </a:p>
        </p:txBody>
      </p:sp>
    </p:spTree>
    <p:extLst>
      <p:ext uri="{BB962C8B-B14F-4D97-AF65-F5344CB8AC3E}">
        <p14:creationId xmlns:p14="http://schemas.microsoft.com/office/powerpoint/2010/main" val="1215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174432166"/>
              </p:ext>
            </p:extLst>
          </p:nvPr>
        </p:nvGraphicFramePr>
        <p:xfrm>
          <a:off x="-118652" y="1502851"/>
          <a:ext cx="13441470" cy="9331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1410102"/>
            <a:ext cx="9144000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400" b="1" spc="-150" dirty="0" smtClean="0">
                <a:latin typeface="Century Gothic"/>
                <a:ea typeface="AppleGothic"/>
                <a:cs typeface="Century Gothic"/>
              </a:rPr>
              <a:t>What is the church?</a:t>
            </a:r>
          </a:p>
        </p:txBody>
      </p:sp>
    </p:spTree>
    <p:extLst>
      <p:ext uri="{BB962C8B-B14F-4D97-AF65-F5344CB8AC3E}">
        <p14:creationId xmlns:p14="http://schemas.microsoft.com/office/powerpoint/2010/main" val="152155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llpapersxl Plain Nature Plane Taking Off At Dawn Design 391209 2560x16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284"/>
            <a:ext cx="9144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410102"/>
            <a:ext cx="9144000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400" b="1" spc="-150" dirty="0" smtClean="0">
                <a:latin typeface="Century Gothic"/>
                <a:ea typeface="AppleGothic"/>
                <a:cs typeface="Century Gothic"/>
              </a:rPr>
              <a:t>What is the church?</a:t>
            </a:r>
          </a:p>
        </p:txBody>
      </p:sp>
    </p:spTree>
    <p:extLst>
      <p:ext uri="{BB962C8B-B14F-4D97-AF65-F5344CB8AC3E}">
        <p14:creationId xmlns:p14="http://schemas.microsoft.com/office/powerpoint/2010/main" val="363048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45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410102"/>
            <a:ext cx="9144000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400" b="1" spc="-150" dirty="0" smtClean="0">
                <a:latin typeface="Century Gothic"/>
                <a:ea typeface="AppleGothic"/>
                <a:cs typeface="Century Gothic"/>
              </a:rPr>
              <a:t>What is the church?</a:t>
            </a:r>
          </a:p>
        </p:txBody>
      </p:sp>
    </p:spTree>
    <p:extLst>
      <p:ext uri="{BB962C8B-B14F-4D97-AF65-F5344CB8AC3E}">
        <p14:creationId xmlns:p14="http://schemas.microsoft.com/office/powerpoint/2010/main" val="363648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78280"/>
            <a:ext cx="8229600" cy="61261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But you are a chosen race, a royal priesthood, a holy nation, a people for his own possession, that you may proclaim the </a:t>
            </a:r>
            <a:r>
              <a:rPr lang="en-US" sz="2800" dirty="0" err="1" smtClean="0"/>
              <a:t>excellencies</a:t>
            </a:r>
            <a:r>
              <a:rPr lang="en-US" sz="2800" dirty="0" smtClean="0"/>
              <a:t> of him who called you out of darkness into his marvelous light. Once you were not a people, but now you are God’s people; once you had not received mercy, but now you have received mercy. 1 Peter 2:9-10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00068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78280"/>
            <a:ext cx="8229600" cy="61261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But you are a chosen race, a royal priesthood, a holy nation, a people for his own possession, that you may proclaim the </a:t>
            </a:r>
            <a:r>
              <a:rPr lang="en-US" sz="2800" dirty="0" err="1" smtClean="0"/>
              <a:t>excellencies</a:t>
            </a:r>
            <a:r>
              <a:rPr lang="en-US" sz="2800" dirty="0" smtClean="0"/>
              <a:t> of him who </a:t>
            </a:r>
            <a:r>
              <a:rPr lang="en-US" sz="2800" b="1" u="sng" dirty="0" smtClean="0">
                <a:solidFill>
                  <a:srgbClr val="FFFF00"/>
                </a:solidFill>
              </a:rPr>
              <a:t>called you out of darkness into his marvelous light</a:t>
            </a:r>
            <a:r>
              <a:rPr lang="en-US" sz="2800" dirty="0" smtClean="0"/>
              <a:t>. Once you were not a people, but now you are God’s people; once you had not received mercy, but now you have received mercy. 1 Peter 2:9-10</a:t>
            </a:r>
            <a:endParaRPr lang="en-US" sz="3000" dirty="0"/>
          </a:p>
        </p:txBody>
      </p:sp>
      <p:sp>
        <p:nvSpPr>
          <p:cNvPr id="2" name="TextBox 1"/>
          <p:cNvSpPr txBox="1"/>
          <p:nvPr/>
        </p:nvSpPr>
        <p:spPr>
          <a:xfrm>
            <a:off x="1773885" y="4434278"/>
            <a:ext cx="5059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 smtClean="0">
                <a:solidFill>
                  <a:srgbClr val="FFFF00"/>
                </a:solidFill>
              </a:rPr>
              <a:t>Ekklesia</a:t>
            </a:r>
            <a:r>
              <a:rPr lang="en-US" sz="4000" b="1" i="1" dirty="0" smtClean="0">
                <a:solidFill>
                  <a:srgbClr val="FFFF00"/>
                </a:solidFill>
              </a:rPr>
              <a:t> </a:t>
            </a:r>
            <a:endParaRPr lang="en-US" sz="4000" b="1" i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8350" y="4163402"/>
            <a:ext cx="4714351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i="1" dirty="0" err="1" smtClean="0">
                <a:solidFill>
                  <a:srgbClr val="FFFF00"/>
                </a:solidFill>
              </a:rPr>
              <a:t>ek</a:t>
            </a:r>
            <a:r>
              <a:rPr lang="en-US" sz="4000" b="1" i="1" dirty="0" smtClean="0"/>
              <a:t> = “out of”</a:t>
            </a:r>
          </a:p>
          <a:p>
            <a:pPr>
              <a:lnSpc>
                <a:spcPct val="120000"/>
              </a:lnSpc>
            </a:pPr>
            <a:r>
              <a:rPr lang="en-US" sz="4000" b="1" i="1" dirty="0" err="1" smtClean="0">
                <a:solidFill>
                  <a:srgbClr val="FFFF00"/>
                </a:solidFill>
              </a:rPr>
              <a:t>kaleo</a:t>
            </a:r>
            <a:r>
              <a:rPr lang="en-US" sz="4000" b="1" i="1" dirty="0" smtClean="0"/>
              <a:t> = “to call”  </a:t>
            </a:r>
            <a:endParaRPr lang="en-US" sz="4000" b="1" i="1" dirty="0"/>
          </a:p>
        </p:txBody>
      </p:sp>
    </p:spTree>
    <p:extLst>
      <p:ext uri="{BB962C8B-B14F-4D97-AF65-F5344CB8AC3E}">
        <p14:creationId xmlns:p14="http://schemas.microsoft.com/office/powerpoint/2010/main" val="391634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54033E-7 1.04007E-6 L 0.00156 -0.19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97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/>
      <p:bldP spid="4" grpId="0"/>
    </p:bld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14197</TotalTime>
  <Words>356</Words>
  <Application>Microsoft Macintosh PowerPoint</Application>
  <PresentationFormat>On-screen Show (4:3)</PresentationFormat>
  <Paragraphs>30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Auburn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Joshua Carter</dc:creator>
  <cp:lastModifiedBy>David Maxson</cp:lastModifiedBy>
  <cp:revision>165</cp:revision>
  <dcterms:created xsi:type="dcterms:W3CDTF">2015-10-29T03:17:02Z</dcterms:created>
  <dcterms:modified xsi:type="dcterms:W3CDTF">2017-10-15T13:12:45Z</dcterms:modified>
</cp:coreProperties>
</file>