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553" r:id="rId2"/>
    <p:sldId id="590" r:id="rId3"/>
    <p:sldId id="458" r:id="rId4"/>
    <p:sldId id="567" r:id="rId5"/>
    <p:sldId id="568" r:id="rId6"/>
    <p:sldId id="571" r:id="rId7"/>
    <p:sldId id="572" r:id="rId8"/>
    <p:sldId id="574" r:id="rId9"/>
    <p:sldId id="575" r:id="rId10"/>
    <p:sldId id="573" r:id="rId11"/>
    <p:sldId id="576" r:id="rId12"/>
    <p:sldId id="577" r:id="rId13"/>
    <p:sldId id="579" r:id="rId14"/>
    <p:sldId id="580" r:id="rId15"/>
    <p:sldId id="581" r:id="rId16"/>
    <p:sldId id="591" r:id="rId17"/>
    <p:sldId id="582" r:id="rId18"/>
    <p:sldId id="583" r:id="rId19"/>
    <p:sldId id="584" r:id="rId20"/>
    <p:sldId id="585" r:id="rId21"/>
    <p:sldId id="586" r:id="rId22"/>
    <p:sldId id="587" r:id="rId23"/>
    <p:sldId id="588" r:id="rId24"/>
    <p:sldId id="589" r:id="rId25"/>
    <p:sldId id="592"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2519"/>
    <a:srgbClr val="523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491" autoAdjust="0"/>
    <p:restoredTop sz="99012" autoAdjust="0"/>
  </p:normalViewPr>
  <p:slideViewPr>
    <p:cSldViewPr snapToGrid="0" snapToObjects="1">
      <p:cViewPr>
        <p:scale>
          <a:sx n="63" d="100"/>
          <a:sy n="63" d="100"/>
        </p:scale>
        <p:origin x="-1200" y="-1056"/>
      </p:cViewPr>
      <p:guideLst>
        <p:guide orient="horz" pos="2160"/>
        <p:guide pos="288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10/22/17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10/22/17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10/22/17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10/22/17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EE1AC-C9C9-6E4B-B312-86B4310CBFEA}" type="datetimeFigureOut">
              <a:rPr lang="en-US" smtClean="0"/>
              <a:t>10/22/17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1EE1AC-C9C9-6E4B-B312-86B4310CBFEA}" type="datetimeFigureOut">
              <a:rPr lang="en-US" smtClean="0"/>
              <a:t>10/22/17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1EE1AC-C9C9-6E4B-B312-86B4310CBFEA}" type="datetimeFigureOut">
              <a:rPr lang="en-US" smtClean="0"/>
              <a:t>10/22/17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1EE1AC-C9C9-6E4B-B312-86B4310CBFEA}" type="datetimeFigureOut">
              <a:rPr lang="en-US" smtClean="0"/>
              <a:t>10/22/17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EE1AC-C9C9-6E4B-B312-86B4310CBFEA}" type="datetimeFigureOut">
              <a:rPr lang="en-US" smtClean="0"/>
              <a:t>10/22/17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8" y="273052"/>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1EE1AC-C9C9-6E4B-B312-86B4310CBFEA}" type="datetimeFigureOut">
              <a:rPr lang="en-US" smtClean="0"/>
              <a:t>10/22/17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1EE1AC-C9C9-6E4B-B312-86B4310CBFEA}" type="datetimeFigureOut">
              <a:rPr lang="en-US" smtClean="0"/>
              <a:t>10/22/17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EE1AC-C9C9-6E4B-B312-86B4310CBFEA}" type="datetimeFigureOut">
              <a:rPr lang="en-US" smtClean="0"/>
              <a:t>10/22/17</a:t>
            </a:fld>
            <a:endParaRPr lang="en-US"/>
          </a:p>
        </p:txBody>
      </p:sp>
      <p:sp>
        <p:nvSpPr>
          <p:cNvPr id="5" name="Footer Placeholder 4"/>
          <p:cNvSpPr>
            <a:spLocks noGrp="1"/>
          </p:cNvSpPr>
          <p:nvPr>
            <p:ph type="ftr" sz="quarter" idx="3"/>
          </p:nvPr>
        </p:nvSpPr>
        <p:spPr>
          <a:xfrm>
            <a:off x="3124200" y="635635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BFD01-1AD5-E745-9704-EED3D1138211}"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040130"/>
            <a:ext cx="9144000" cy="4777740"/>
          </a:xfrm>
          <a:prstGeom prst="rect">
            <a:avLst/>
          </a:prstGeom>
        </p:spPr>
      </p:pic>
      <p:sp>
        <p:nvSpPr>
          <p:cNvPr id="3" name="Rectangle 2"/>
          <p:cNvSpPr/>
          <p:nvPr/>
        </p:nvSpPr>
        <p:spPr>
          <a:xfrm>
            <a:off x="0" y="2398538"/>
            <a:ext cx="9144000" cy="2077458"/>
          </a:xfrm>
          <a:prstGeom prst="rect">
            <a:avLst/>
          </a:prstGeom>
          <a:solidFill>
            <a:schemeClr val="bg1">
              <a:alpha val="39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0" y="2684196"/>
            <a:ext cx="9143999" cy="1650708"/>
          </a:xfrm>
          <a:prstGeom prst="rect">
            <a:avLst/>
          </a:prstGeom>
          <a:noFill/>
        </p:spPr>
        <p:txBody>
          <a:bodyPr wrap="square" rtlCol="0">
            <a:spAutoFit/>
          </a:bodyPr>
          <a:lstStyle/>
          <a:p>
            <a:pPr algn="ctr">
              <a:lnSpc>
                <a:spcPct val="80000"/>
              </a:lnSpc>
            </a:pPr>
            <a:r>
              <a:rPr lang="en-US" sz="6000" dirty="0" smtClean="0">
                <a:latin typeface="Century Gothic"/>
                <a:cs typeface="Century Gothic"/>
              </a:rPr>
              <a:t>The Authority of Christ   &amp; His Apostles</a:t>
            </a:r>
          </a:p>
        </p:txBody>
      </p:sp>
    </p:spTree>
    <p:extLst>
      <p:ext uri="{BB962C8B-B14F-4D97-AF65-F5344CB8AC3E}">
        <p14:creationId xmlns:p14="http://schemas.microsoft.com/office/powerpoint/2010/main" val="507251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Matthew 26:63-64</a:t>
            </a:r>
          </a:p>
          <a:p>
            <a:pPr marL="0" indent="0">
              <a:buNone/>
            </a:pPr>
            <a:r>
              <a:rPr lang="en-US" sz="2800" dirty="0" smtClean="0"/>
              <a:t>And the high priest said to him, “I adjure you by the living God, tell us if you are the Christ, the Son of God.” Jesus said to him, “You have said so. But I tell you, from now on you will see the </a:t>
            </a:r>
            <a:r>
              <a:rPr lang="en-US" sz="2800" b="1" u="sng" dirty="0" smtClean="0">
                <a:solidFill>
                  <a:srgbClr val="FFFF00"/>
                </a:solidFill>
              </a:rPr>
              <a:t>Son of Man seated at the right hand of Power</a:t>
            </a:r>
            <a:r>
              <a:rPr lang="en-US" sz="2800" dirty="0" smtClean="0"/>
              <a:t> and coming on the clouds of heaven.” </a:t>
            </a:r>
            <a:endParaRPr lang="en-US" sz="3000" dirty="0"/>
          </a:p>
        </p:txBody>
      </p:sp>
    </p:spTree>
    <p:extLst>
      <p:ext uri="{BB962C8B-B14F-4D97-AF65-F5344CB8AC3E}">
        <p14:creationId xmlns:p14="http://schemas.microsoft.com/office/powerpoint/2010/main" val="2857432441"/>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Matthew 28:18-19</a:t>
            </a:r>
          </a:p>
          <a:p>
            <a:pPr marL="0" indent="0">
              <a:buNone/>
            </a:pPr>
            <a:r>
              <a:rPr lang="en-US" sz="2800" dirty="0" smtClean="0"/>
              <a:t>And Jesus came and said to them, “</a:t>
            </a:r>
            <a:r>
              <a:rPr lang="en-US" sz="2800" b="1" u="sng" dirty="0" smtClean="0">
                <a:solidFill>
                  <a:srgbClr val="FFFF00"/>
                </a:solidFill>
              </a:rPr>
              <a:t>All authority in heaven and on earth has been given to me</a:t>
            </a:r>
            <a:r>
              <a:rPr lang="en-US" sz="2800" dirty="0" smtClean="0"/>
              <a:t>. Go therefore and make disciples of all nations…”</a:t>
            </a:r>
            <a:endParaRPr lang="en-US" sz="3000" dirty="0"/>
          </a:p>
        </p:txBody>
      </p:sp>
    </p:spTree>
    <p:extLst>
      <p:ext uri="{BB962C8B-B14F-4D97-AF65-F5344CB8AC3E}">
        <p14:creationId xmlns:p14="http://schemas.microsoft.com/office/powerpoint/2010/main" val="1646061724"/>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Matthew 10:1-4</a:t>
            </a:r>
          </a:p>
          <a:p>
            <a:pPr marL="0" indent="0">
              <a:buNone/>
            </a:pPr>
            <a:r>
              <a:rPr lang="en-US" sz="2800" dirty="0" smtClean="0"/>
              <a:t>And he called to him his twelve disciples and gave them authority over unclean spirits, to cast them out, and to heal every disease and every affliction. The </a:t>
            </a:r>
            <a:r>
              <a:rPr lang="en-US" sz="2800" b="1" u="sng" dirty="0" smtClean="0">
                <a:solidFill>
                  <a:srgbClr val="FFFF00"/>
                </a:solidFill>
              </a:rPr>
              <a:t>names of the twelve apostles</a:t>
            </a:r>
            <a:r>
              <a:rPr lang="en-US" sz="2800" dirty="0" smtClean="0"/>
              <a:t> are these: first, Simon, who is called Peter, and Andrew his brother; James the son of Zebedee, and John his brother…</a:t>
            </a:r>
            <a:endParaRPr lang="en-US" sz="3000" dirty="0"/>
          </a:p>
        </p:txBody>
      </p:sp>
    </p:spTree>
    <p:extLst>
      <p:ext uri="{BB962C8B-B14F-4D97-AF65-F5344CB8AC3E}">
        <p14:creationId xmlns:p14="http://schemas.microsoft.com/office/powerpoint/2010/main" val="599060923"/>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Matthew 16:19</a:t>
            </a:r>
          </a:p>
          <a:p>
            <a:pPr marL="0" indent="0">
              <a:buNone/>
            </a:pPr>
            <a:r>
              <a:rPr lang="en-US" sz="2800" dirty="0" smtClean="0"/>
              <a:t>“</a:t>
            </a:r>
            <a:r>
              <a:rPr lang="en-US" sz="2800" b="1" u="sng" dirty="0" smtClean="0">
                <a:solidFill>
                  <a:srgbClr val="FFFF00"/>
                </a:solidFill>
              </a:rPr>
              <a:t>I will give you the keys of the kingdom of heaven</a:t>
            </a:r>
            <a:r>
              <a:rPr lang="en-US" sz="2800" dirty="0" smtClean="0"/>
              <a:t>, and whatever you bind on earth shall be bound in heaven, and whatever you loose on earth shall be loosed in heaven.”</a:t>
            </a:r>
            <a:endParaRPr lang="en-US" sz="3000" dirty="0"/>
          </a:p>
        </p:txBody>
      </p:sp>
    </p:spTree>
    <p:extLst>
      <p:ext uri="{BB962C8B-B14F-4D97-AF65-F5344CB8AC3E}">
        <p14:creationId xmlns:p14="http://schemas.microsoft.com/office/powerpoint/2010/main" val="4164168018"/>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Matthew 19:28</a:t>
            </a:r>
          </a:p>
          <a:p>
            <a:pPr marL="0" indent="0">
              <a:buNone/>
            </a:pPr>
            <a:r>
              <a:rPr lang="en-US" sz="2800" dirty="0" smtClean="0"/>
              <a:t>Jesus said to them, “Truly, I say to you, in the new world, when the Son of Man will sit on his glorious throne, you who have followed me will also sit on twelve thrones, </a:t>
            </a:r>
            <a:r>
              <a:rPr lang="en-US" sz="2800" b="1" u="sng" dirty="0" smtClean="0">
                <a:solidFill>
                  <a:srgbClr val="FFFF00"/>
                </a:solidFill>
              </a:rPr>
              <a:t>judging the twelve tribes of Israel</a:t>
            </a:r>
            <a:r>
              <a:rPr lang="en-US" sz="2800" dirty="0" smtClean="0"/>
              <a:t>.”</a:t>
            </a:r>
            <a:endParaRPr lang="en-US" sz="3000" dirty="0"/>
          </a:p>
        </p:txBody>
      </p:sp>
    </p:spTree>
    <p:extLst>
      <p:ext uri="{BB962C8B-B14F-4D97-AF65-F5344CB8AC3E}">
        <p14:creationId xmlns:p14="http://schemas.microsoft.com/office/powerpoint/2010/main" val="1084093219"/>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Matthew 28:18-20</a:t>
            </a:r>
          </a:p>
          <a:p>
            <a:pPr marL="0" indent="0">
              <a:buNone/>
            </a:pPr>
            <a:r>
              <a:rPr lang="en-US" sz="2800" dirty="0" smtClean="0"/>
              <a:t>And Jesus came and said to them, “All authority in heaven and on earth has been given to me. Go therefore and make disciples of all nations, baptizing them in the name of the Father and of the Son and of the Holy Spirit, </a:t>
            </a:r>
            <a:r>
              <a:rPr lang="en-US" sz="2800" b="1" u="sng" dirty="0" smtClean="0">
                <a:solidFill>
                  <a:srgbClr val="FFFF00"/>
                </a:solidFill>
              </a:rPr>
              <a:t>teaching them to observe all that I have commanded you</a:t>
            </a:r>
            <a:r>
              <a:rPr lang="en-US" sz="2800" dirty="0" smtClean="0"/>
              <a:t>. And behold, I am with you always, to the end of the age.”</a:t>
            </a:r>
            <a:endParaRPr lang="en-US" sz="3000" dirty="0"/>
          </a:p>
        </p:txBody>
      </p:sp>
    </p:spTree>
    <p:extLst>
      <p:ext uri="{BB962C8B-B14F-4D97-AF65-F5344CB8AC3E}">
        <p14:creationId xmlns:p14="http://schemas.microsoft.com/office/powerpoint/2010/main" val="1287915729"/>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040130"/>
            <a:ext cx="9144000" cy="4777740"/>
          </a:xfrm>
          <a:prstGeom prst="rect">
            <a:avLst/>
          </a:prstGeom>
        </p:spPr>
      </p:pic>
      <p:sp>
        <p:nvSpPr>
          <p:cNvPr id="3" name="Rectangle 2"/>
          <p:cNvSpPr/>
          <p:nvPr/>
        </p:nvSpPr>
        <p:spPr>
          <a:xfrm>
            <a:off x="0" y="2563260"/>
            <a:ext cx="9144000" cy="1751488"/>
          </a:xfrm>
          <a:prstGeom prst="rect">
            <a:avLst/>
          </a:prstGeom>
          <a:solidFill>
            <a:schemeClr val="bg1">
              <a:alpha val="39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0" y="3006692"/>
            <a:ext cx="9143999" cy="887422"/>
          </a:xfrm>
          <a:prstGeom prst="rect">
            <a:avLst/>
          </a:prstGeom>
          <a:noFill/>
        </p:spPr>
        <p:txBody>
          <a:bodyPr wrap="square" rtlCol="0">
            <a:spAutoFit/>
          </a:bodyPr>
          <a:lstStyle/>
          <a:p>
            <a:pPr algn="ctr">
              <a:lnSpc>
                <a:spcPct val="80000"/>
              </a:lnSpc>
            </a:pPr>
            <a:r>
              <a:rPr lang="en-US" sz="6000" dirty="0" smtClean="0">
                <a:latin typeface="Century Gothic"/>
                <a:cs typeface="Century Gothic"/>
              </a:rPr>
              <a:t>Authority Applied</a:t>
            </a:r>
          </a:p>
        </p:txBody>
      </p:sp>
    </p:spTree>
    <p:extLst>
      <p:ext uri="{BB962C8B-B14F-4D97-AF65-F5344CB8AC3E}">
        <p14:creationId xmlns:p14="http://schemas.microsoft.com/office/powerpoint/2010/main" val="912950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Matthew 5:21-22</a:t>
            </a:r>
          </a:p>
          <a:p>
            <a:pPr marL="0" indent="0">
              <a:buNone/>
            </a:pPr>
            <a:r>
              <a:rPr lang="en-US" sz="2800" dirty="0" smtClean="0"/>
              <a:t>“You have heard that it was said to those of old, ‘You shall not murder; and whoever murders will be liable to judgment.’ </a:t>
            </a:r>
            <a:r>
              <a:rPr lang="en-US" sz="2800" b="1" u="sng" dirty="0" smtClean="0">
                <a:solidFill>
                  <a:srgbClr val="FFFF00"/>
                </a:solidFill>
              </a:rPr>
              <a:t>But I say to you</a:t>
            </a:r>
            <a:r>
              <a:rPr lang="en-US" sz="2800" dirty="0" smtClean="0"/>
              <a:t> that everyone who is angry with his brother will be liable to judgment…” </a:t>
            </a:r>
            <a:endParaRPr lang="en-US" sz="3000" dirty="0"/>
          </a:p>
        </p:txBody>
      </p:sp>
    </p:spTree>
    <p:extLst>
      <p:ext uri="{BB962C8B-B14F-4D97-AF65-F5344CB8AC3E}">
        <p14:creationId xmlns:p14="http://schemas.microsoft.com/office/powerpoint/2010/main" val="2405865782"/>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Matthew 5:27-28</a:t>
            </a:r>
          </a:p>
          <a:p>
            <a:pPr marL="0" indent="0">
              <a:buNone/>
            </a:pPr>
            <a:r>
              <a:rPr lang="en-US" sz="2800" dirty="0" smtClean="0"/>
              <a:t>“You have heard that it was said, ‘You shall not commit adultery.’ </a:t>
            </a:r>
            <a:r>
              <a:rPr lang="en-US" sz="2800" b="1" u="sng" dirty="0" smtClean="0">
                <a:solidFill>
                  <a:srgbClr val="FFFF00"/>
                </a:solidFill>
              </a:rPr>
              <a:t>But I say to you</a:t>
            </a:r>
            <a:r>
              <a:rPr lang="en-US" sz="2800" dirty="0" smtClean="0"/>
              <a:t> that everyone who looks at a woman with lustful intent has already committed adultery with her in his heart.” </a:t>
            </a:r>
            <a:endParaRPr lang="en-US" sz="3000" dirty="0"/>
          </a:p>
        </p:txBody>
      </p:sp>
    </p:spTree>
    <p:extLst>
      <p:ext uri="{BB962C8B-B14F-4D97-AF65-F5344CB8AC3E}">
        <p14:creationId xmlns:p14="http://schemas.microsoft.com/office/powerpoint/2010/main" val="353291936"/>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Matthew 5:31-32</a:t>
            </a:r>
          </a:p>
          <a:p>
            <a:pPr marL="0" indent="0">
              <a:buNone/>
            </a:pPr>
            <a:r>
              <a:rPr lang="en-US" sz="2800" dirty="0" smtClean="0"/>
              <a:t>“It was also said, ‘Whoever divorces his wife, let him give her a certificate of divorce.’ </a:t>
            </a:r>
            <a:r>
              <a:rPr lang="en-US" sz="2800" b="1" u="sng" dirty="0" smtClean="0">
                <a:solidFill>
                  <a:srgbClr val="FFFF00"/>
                </a:solidFill>
              </a:rPr>
              <a:t>But I say to you</a:t>
            </a:r>
            <a:r>
              <a:rPr lang="en-US" sz="2800" dirty="0" smtClean="0"/>
              <a:t> that everyone who divorces his wife, except on the ground of sexual immorality, makes her commit adultery.” </a:t>
            </a:r>
            <a:endParaRPr lang="en-US" sz="3000" dirty="0"/>
          </a:p>
        </p:txBody>
      </p:sp>
    </p:spTree>
    <p:extLst>
      <p:ext uri="{BB962C8B-B14F-4D97-AF65-F5344CB8AC3E}">
        <p14:creationId xmlns:p14="http://schemas.microsoft.com/office/powerpoint/2010/main" val="2668758068"/>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040130"/>
            <a:ext cx="9144000" cy="4777740"/>
          </a:xfrm>
          <a:prstGeom prst="rect">
            <a:avLst/>
          </a:prstGeom>
        </p:spPr>
      </p:pic>
      <p:sp>
        <p:nvSpPr>
          <p:cNvPr id="3" name="Rectangle 2"/>
          <p:cNvSpPr/>
          <p:nvPr/>
        </p:nvSpPr>
        <p:spPr>
          <a:xfrm>
            <a:off x="0" y="2563260"/>
            <a:ext cx="9144000" cy="1751488"/>
          </a:xfrm>
          <a:prstGeom prst="rect">
            <a:avLst/>
          </a:prstGeom>
          <a:solidFill>
            <a:schemeClr val="bg1">
              <a:alpha val="39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0" y="3006692"/>
            <a:ext cx="9143999" cy="887422"/>
          </a:xfrm>
          <a:prstGeom prst="rect">
            <a:avLst/>
          </a:prstGeom>
          <a:noFill/>
        </p:spPr>
        <p:txBody>
          <a:bodyPr wrap="square" rtlCol="0">
            <a:spAutoFit/>
          </a:bodyPr>
          <a:lstStyle/>
          <a:p>
            <a:pPr algn="ctr">
              <a:lnSpc>
                <a:spcPct val="80000"/>
              </a:lnSpc>
            </a:pPr>
            <a:r>
              <a:rPr lang="en-US" sz="6000" dirty="0" smtClean="0">
                <a:latin typeface="Century Gothic"/>
                <a:cs typeface="Century Gothic"/>
              </a:rPr>
              <a:t>Authority Established</a:t>
            </a:r>
          </a:p>
        </p:txBody>
      </p:sp>
    </p:spTree>
    <p:extLst>
      <p:ext uri="{BB962C8B-B14F-4D97-AF65-F5344CB8AC3E}">
        <p14:creationId xmlns:p14="http://schemas.microsoft.com/office/powerpoint/2010/main" val="4144548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1 Corinthians 1:1</a:t>
            </a:r>
          </a:p>
          <a:p>
            <a:pPr marL="0" indent="0">
              <a:buNone/>
            </a:pPr>
            <a:r>
              <a:rPr lang="en-US" sz="2800" dirty="0" smtClean="0"/>
              <a:t>Paul, called by the will of God to be an </a:t>
            </a:r>
            <a:r>
              <a:rPr lang="en-US" sz="2800" b="1" u="sng" dirty="0" smtClean="0">
                <a:solidFill>
                  <a:srgbClr val="FFFF00"/>
                </a:solidFill>
              </a:rPr>
              <a:t>apostle of Christ Jesus</a:t>
            </a:r>
            <a:r>
              <a:rPr lang="en-US" sz="2800" dirty="0" smtClean="0"/>
              <a:t>…</a:t>
            </a:r>
            <a:endParaRPr lang="en-US" sz="3000" dirty="0"/>
          </a:p>
        </p:txBody>
      </p:sp>
    </p:spTree>
    <p:extLst>
      <p:ext uri="{BB962C8B-B14F-4D97-AF65-F5344CB8AC3E}">
        <p14:creationId xmlns:p14="http://schemas.microsoft.com/office/powerpoint/2010/main" val="3258238690"/>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1 Corinthians 5:4-5</a:t>
            </a:r>
          </a:p>
          <a:p>
            <a:pPr marL="0" indent="0">
              <a:buNone/>
            </a:pPr>
            <a:r>
              <a:rPr lang="en-US" sz="2800" dirty="0" smtClean="0"/>
              <a:t>When you are assembled in the name of the Lord Jesus and my spirit is present, </a:t>
            </a:r>
            <a:r>
              <a:rPr lang="en-US" sz="2800" b="1" u="sng" dirty="0" smtClean="0">
                <a:solidFill>
                  <a:srgbClr val="FFFF00"/>
                </a:solidFill>
              </a:rPr>
              <a:t>with the authority of our Lord Jesus</a:t>
            </a:r>
            <a:r>
              <a:rPr lang="en-US" sz="2800" dirty="0" smtClean="0"/>
              <a:t>, you are to deliver this man to Satan for the destruction of the flesh, so that his spirit may be saved in the day of the Lord.</a:t>
            </a:r>
            <a:endParaRPr lang="en-US" sz="3000" dirty="0"/>
          </a:p>
        </p:txBody>
      </p:sp>
    </p:spTree>
    <p:extLst>
      <p:ext uri="{BB962C8B-B14F-4D97-AF65-F5344CB8AC3E}">
        <p14:creationId xmlns:p14="http://schemas.microsoft.com/office/powerpoint/2010/main" val="2726167868"/>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1 Corinthians 7:25</a:t>
            </a:r>
          </a:p>
          <a:p>
            <a:pPr marL="0" indent="0">
              <a:buNone/>
            </a:pPr>
            <a:r>
              <a:rPr lang="en-US" sz="2800" dirty="0" smtClean="0"/>
              <a:t>Now concerning the betrothed, I have no command from the Lord, but </a:t>
            </a:r>
            <a:r>
              <a:rPr lang="en-US" sz="2800" b="1" u="sng" dirty="0" smtClean="0">
                <a:solidFill>
                  <a:srgbClr val="FFFF00"/>
                </a:solidFill>
              </a:rPr>
              <a:t>I give my judgment</a:t>
            </a:r>
            <a:r>
              <a:rPr lang="en-US" sz="2800" dirty="0" smtClean="0"/>
              <a:t> as one who by the Lord’s mercy is trustworthy.</a:t>
            </a:r>
            <a:endParaRPr lang="en-US" sz="3000" dirty="0"/>
          </a:p>
        </p:txBody>
      </p:sp>
    </p:spTree>
    <p:extLst>
      <p:ext uri="{BB962C8B-B14F-4D97-AF65-F5344CB8AC3E}">
        <p14:creationId xmlns:p14="http://schemas.microsoft.com/office/powerpoint/2010/main" val="1644224710"/>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1 Corinthians 14:33-35</a:t>
            </a:r>
          </a:p>
          <a:p>
            <a:pPr marL="0" indent="0">
              <a:buNone/>
            </a:pPr>
            <a:r>
              <a:rPr lang="en-US" sz="2800" b="1" u="sng" dirty="0" smtClean="0">
                <a:solidFill>
                  <a:srgbClr val="FFFF00"/>
                </a:solidFill>
              </a:rPr>
              <a:t>As in all the churches of the saints</a:t>
            </a:r>
            <a:r>
              <a:rPr lang="en-US" sz="2800" dirty="0" smtClean="0"/>
              <a:t>, the women should keep silent in the churches. For they are not permitted to speak, but should be in submission, as the Law also says. If there is anything they desire to learn, let them ask their husbands at home. For it is shameful for a woman to speak in church.</a:t>
            </a:r>
            <a:endParaRPr lang="en-US" sz="3000" dirty="0"/>
          </a:p>
        </p:txBody>
      </p:sp>
    </p:spTree>
    <p:extLst>
      <p:ext uri="{BB962C8B-B14F-4D97-AF65-F5344CB8AC3E}">
        <p14:creationId xmlns:p14="http://schemas.microsoft.com/office/powerpoint/2010/main" val="3628632505"/>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1 Corinthians 14:36-38</a:t>
            </a:r>
          </a:p>
          <a:p>
            <a:pPr marL="0" indent="0">
              <a:buNone/>
            </a:pPr>
            <a:r>
              <a:rPr lang="en-US" sz="2800" dirty="0" smtClean="0"/>
              <a:t>Or was it from you that the word of God came? Or are you the only ones it has reached? If anyone thinks that he is a prophet, or spiritual, he should acknowledge that the things </a:t>
            </a:r>
            <a:r>
              <a:rPr lang="en-US" sz="2800" b="1" u="sng" dirty="0" smtClean="0">
                <a:solidFill>
                  <a:srgbClr val="FFFF00"/>
                </a:solidFill>
              </a:rPr>
              <a:t>I am writing to you are a command of the Lord</a:t>
            </a:r>
            <a:r>
              <a:rPr lang="en-US" sz="2800" dirty="0" smtClean="0"/>
              <a:t>. If anyone does not recognize this, he is not recognized.</a:t>
            </a:r>
            <a:endParaRPr lang="en-US" sz="3000" dirty="0"/>
          </a:p>
        </p:txBody>
      </p:sp>
    </p:spTree>
    <p:extLst>
      <p:ext uri="{BB962C8B-B14F-4D97-AF65-F5344CB8AC3E}">
        <p14:creationId xmlns:p14="http://schemas.microsoft.com/office/powerpoint/2010/main" val="2483393499"/>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040130"/>
            <a:ext cx="9144000" cy="4777740"/>
          </a:xfrm>
          <a:prstGeom prst="rect">
            <a:avLst/>
          </a:prstGeom>
        </p:spPr>
      </p:pic>
      <p:sp>
        <p:nvSpPr>
          <p:cNvPr id="3" name="Rectangle 2"/>
          <p:cNvSpPr/>
          <p:nvPr/>
        </p:nvSpPr>
        <p:spPr>
          <a:xfrm>
            <a:off x="0" y="2563260"/>
            <a:ext cx="9144000" cy="1751488"/>
          </a:xfrm>
          <a:prstGeom prst="rect">
            <a:avLst/>
          </a:prstGeom>
          <a:solidFill>
            <a:schemeClr val="bg1">
              <a:alpha val="39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0" y="3006692"/>
            <a:ext cx="9143999" cy="887422"/>
          </a:xfrm>
          <a:prstGeom prst="rect">
            <a:avLst/>
          </a:prstGeom>
          <a:noFill/>
        </p:spPr>
        <p:txBody>
          <a:bodyPr wrap="square" rtlCol="0">
            <a:spAutoFit/>
          </a:bodyPr>
          <a:lstStyle/>
          <a:p>
            <a:pPr algn="ctr">
              <a:lnSpc>
                <a:spcPct val="80000"/>
              </a:lnSpc>
            </a:pPr>
            <a:r>
              <a:rPr lang="en-US" sz="6000" dirty="0" smtClean="0">
                <a:latin typeface="Century Gothic"/>
                <a:cs typeface="Century Gothic"/>
              </a:rPr>
              <a:t>What about you?</a:t>
            </a:r>
          </a:p>
        </p:txBody>
      </p:sp>
    </p:spTree>
    <p:extLst>
      <p:ext uri="{BB962C8B-B14F-4D97-AF65-F5344CB8AC3E}">
        <p14:creationId xmlns:p14="http://schemas.microsoft.com/office/powerpoint/2010/main" val="4147593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Matthew 1:1</a:t>
            </a:r>
          </a:p>
          <a:p>
            <a:pPr marL="0" indent="0">
              <a:buNone/>
            </a:pPr>
            <a:r>
              <a:rPr lang="en-US" sz="2800" dirty="0" smtClean="0"/>
              <a:t>The book of the genealogy of Jesus Christ, the </a:t>
            </a:r>
            <a:r>
              <a:rPr lang="en-US" sz="2800" b="1" u="sng" dirty="0" smtClean="0">
                <a:solidFill>
                  <a:srgbClr val="FFFF00"/>
                </a:solidFill>
              </a:rPr>
              <a:t>son of David</a:t>
            </a:r>
            <a:r>
              <a:rPr lang="en-US" sz="2800" dirty="0" smtClean="0"/>
              <a:t>, the son of Abraham.</a:t>
            </a:r>
            <a:endParaRPr lang="en-US" sz="3000" dirty="0"/>
          </a:p>
        </p:txBody>
      </p:sp>
    </p:spTree>
    <p:extLst>
      <p:ext uri="{BB962C8B-B14F-4D97-AF65-F5344CB8AC3E}">
        <p14:creationId xmlns:p14="http://schemas.microsoft.com/office/powerpoint/2010/main" val="3000684334"/>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Matthew 7:28-29</a:t>
            </a:r>
          </a:p>
          <a:p>
            <a:pPr marL="0" indent="0">
              <a:buNone/>
            </a:pPr>
            <a:r>
              <a:rPr lang="en-US" sz="2800" dirty="0" smtClean="0"/>
              <a:t>And when Jesus finished these sayings, the crowds were astonished at his teaching, for he was teaching them as </a:t>
            </a:r>
            <a:r>
              <a:rPr lang="en-US" sz="2800" b="1" u="sng" dirty="0" smtClean="0">
                <a:solidFill>
                  <a:srgbClr val="FFFF00"/>
                </a:solidFill>
              </a:rPr>
              <a:t>one who had authority</a:t>
            </a:r>
            <a:r>
              <a:rPr lang="en-US" sz="2800" dirty="0" smtClean="0"/>
              <a:t>, and not as their scribes.</a:t>
            </a:r>
            <a:endParaRPr lang="en-US" sz="3000" dirty="0"/>
          </a:p>
        </p:txBody>
      </p:sp>
    </p:spTree>
    <p:extLst>
      <p:ext uri="{BB962C8B-B14F-4D97-AF65-F5344CB8AC3E}">
        <p14:creationId xmlns:p14="http://schemas.microsoft.com/office/powerpoint/2010/main" val="3039761970"/>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Matthew 9:6</a:t>
            </a:r>
          </a:p>
          <a:p>
            <a:pPr marL="0" indent="0">
              <a:buNone/>
            </a:pPr>
            <a:r>
              <a:rPr lang="en-US" sz="2800" dirty="0" smtClean="0"/>
              <a:t>“But that you may know that the </a:t>
            </a:r>
            <a:r>
              <a:rPr lang="en-US" sz="2800" b="1" u="sng" dirty="0" smtClean="0">
                <a:solidFill>
                  <a:srgbClr val="FFFF00"/>
                </a:solidFill>
              </a:rPr>
              <a:t>Son of Man has authority on earth to forgive sins</a:t>
            </a:r>
            <a:r>
              <a:rPr lang="en-US" sz="2800" dirty="0" smtClean="0"/>
              <a:t>”—he then said to the paralytic—“Rise, pick up your bed and go home.” </a:t>
            </a:r>
            <a:endParaRPr lang="en-US" sz="3000" dirty="0"/>
          </a:p>
        </p:txBody>
      </p:sp>
    </p:spTree>
    <p:extLst>
      <p:ext uri="{BB962C8B-B14F-4D97-AF65-F5344CB8AC3E}">
        <p14:creationId xmlns:p14="http://schemas.microsoft.com/office/powerpoint/2010/main" val="2272869098"/>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Matthew 12:8</a:t>
            </a:r>
          </a:p>
          <a:p>
            <a:pPr marL="0" indent="0">
              <a:buNone/>
            </a:pPr>
            <a:r>
              <a:rPr lang="en-US" sz="2800" dirty="0" smtClean="0"/>
              <a:t>“For the Son of Man is </a:t>
            </a:r>
            <a:r>
              <a:rPr lang="en-US" sz="2800" b="1" u="sng" dirty="0" smtClean="0">
                <a:solidFill>
                  <a:srgbClr val="FFFF00"/>
                </a:solidFill>
              </a:rPr>
              <a:t>Lord of the Sabbath</a:t>
            </a:r>
            <a:r>
              <a:rPr lang="en-US" sz="2800" dirty="0" smtClean="0"/>
              <a:t>.” </a:t>
            </a:r>
            <a:endParaRPr lang="en-US" sz="3000" dirty="0"/>
          </a:p>
        </p:txBody>
      </p:sp>
    </p:spTree>
    <p:extLst>
      <p:ext uri="{BB962C8B-B14F-4D97-AF65-F5344CB8AC3E}">
        <p14:creationId xmlns:p14="http://schemas.microsoft.com/office/powerpoint/2010/main" val="2263644720"/>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Matthew 13:41-42</a:t>
            </a:r>
          </a:p>
          <a:p>
            <a:pPr marL="0" indent="0">
              <a:buNone/>
            </a:pPr>
            <a:r>
              <a:rPr lang="en-US" sz="2800" dirty="0" smtClean="0"/>
              <a:t>“The Son of Man will send his angels, and they will </a:t>
            </a:r>
            <a:r>
              <a:rPr lang="en-US" sz="2800" b="1" u="sng" dirty="0" smtClean="0">
                <a:solidFill>
                  <a:srgbClr val="FFFF00"/>
                </a:solidFill>
              </a:rPr>
              <a:t>gather out of his kingdom</a:t>
            </a:r>
            <a:r>
              <a:rPr lang="en-US" sz="2800" dirty="0" smtClean="0"/>
              <a:t> all causes of sin and all law-breakers, and throw them into the fiery furnace.” </a:t>
            </a:r>
            <a:endParaRPr lang="en-US" sz="3000" dirty="0"/>
          </a:p>
        </p:txBody>
      </p:sp>
    </p:spTree>
    <p:extLst>
      <p:ext uri="{BB962C8B-B14F-4D97-AF65-F5344CB8AC3E}">
        <p14:creationId xmlns:p14="http://schemas.microsoft.com/office/powerpoint/2010/main" val="1762921280"/>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Matthew 16:16-18</a:t>
            </a:r>
          </a:p>
          <a:p>
            <a:pPr marL="0" indent="0">
              <a:buNone/>
            </a:pPr>
            <a:r>
              <a:rPr lang="en-US" sz="2800" dirty="0" smtClean="0"/>
              <a:t>Simon Peter replied, “You are the Christ, the Son of the Living God.” And Jesus answered him, “Blessed are you, Simon Bar-Jonah! For flesh and blood has not revealed this to you, but my Father who is in heaven. And I tell you, you are Peter, and on this rock </a:t>
            </a:r>
            <a:r>
              <a:rPr lang="en-US" sz="2800" b="1" u="sng" dirty="0" smtClean="0">
                <a:solidFill>
                  <a:srgbClr val="FFFF00"/>
                </a:solidFill>
              </a:rPr>
              <a:t>I will build my church</a:t>
            </a:r>
            <a:r>
              <a:rPr lang="en-US" sz="2800" dirty="0" smtClean="0"/>
              <a:t>, and the gates of hell shall not prevail against it.”</a:t>
            </a:r>
            <a:endParaRPr lang="en-US" sz="3000" dirty="0"/>
          </a:p>
        </p:txBody>
      </p:sp>
    </p:spTree>
    <p:extLst>
      <p:ext uri="{BB962C8B-B14F-4D97-AF65-F5344CB8AC3E}">
        <p14:creationId xmlns:p14="http://schemas.microsoft.com/office/powerpoint/2010/main" val="3137391167"/>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78280"/>
            <a:ext cx="8229600" cy="6126163"/>
          </a:xfrm>
        </p:spPr>
        <p:txBody>
          <a:bodyPr anchor="ctr">
            <a:normAutofit/>
          </a:bodyPr>
          <a:lstStyle/>
          <a:p>
            <a:pPr marL="0" indent="0">
              <a:buNone/>
            </a:pPr>
            <a:r>
              <a:rPr lang="en-US" sz="2800" b="1" dirty="0" smtClean="0"/>
              <a:t>Matthew 24:35</a:t>
            </a:r>
          </a:p>
          <a:p>
            <a:pPr marL="0" indent="0">
              <a:buNone/>
            </a:pPr>
            <a:r>
              <a:rPr lang="en-US" sz="2800" dirty="0" smtClean="0"/>
              <a:t>“Heaven and earth will pass away, but </a:t>
            </a:r>
            <a:r>
              <a:rPr lang="en-US" sz="2800" b="1" u="sng" dirty="0" smtClean="0">
                <a:solidFill>
                  <a:srgbClr val="FFFF00"/>
                </a:solidFill>
              </a:rPr>
              <a:t>my words will not pass away</a:t>
            </a:r>
            <a:r>
              <a:rPr lang="en-US" sz="2800" dirty="0" smtClean="0"/>
              <a:t>.”</a:t>
            </a:r>
            <a:endParaRPr lang="en-US" sz="3000" dirty="0"/>
          </a:p>
        </p:txBody>
      </p:sp>
    </p:spTree>
    <p:extLst>
      <p:ext uri="{BB962C8B-B14F-4D97-AF65-F5344CB8AC3E}">
        <p14:creationId xmlns:p14="http://schemas.microsoft.com/office/powerpoint/2010/main" val="1678254230"/>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13401</TotalTime>
  <Words>1073</Words>
  <Application>Microsoft Macintosh PowerPoint</Application>
  <PresentationFormat>On-screen Show (4:3)</PresentationFormat>
  <Paragraphs>46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Auburn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Joshua Carter</dc:creator>
  <cp:lastModifiedBy>David Maxson</cp:lastModifiedBy>
  <cp:revision>163</cp:revision>
  <dcterms:created xsi:type="dcterms:W3CDTF">2015-10-29T03:17:02Z</dcterms:created>
  <dcterms:modified xsi:type="dcterms:W3CDTF">2017-10-22T12:23:57Z</dcterms:modified>
</cp:coreProperties>
</file>