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67" r:id="rId2"/>
    <p:sldId id="554" r:id="rId3"/>
    <p:sldId id="582" r:id="rId4"/>
    <p:sldId id="458" r:id="rId5"/>
    <p:sldId id="583" r:id="rId6"/>
    <p:sldId id="574" r:id="rId7"/>
    <p:sldId id="584" r:id="rId8"/>
    <p:sldId id="585" r:id="rId9"/>
    <p:sldId id="586" r:id="rId10"/>
    <p:sldId id="587" r:id="rId11"/>
    <p:sldId id="588" r:id="rId12"/>
    <p:sldId id="58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85" d="100"/>
          <a:sy n="85" d="100"/>
        </p:scale>
        <p:origin x="-568" y="-584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ining Church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FF00"/>
                </a:solidFill>
              </a:rPr>
              <a:t>The Priesthood of Every Believer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679127"/>
            <a:ext cx="6339338" cy="2622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/>
              <a:t>When you come together, </a:t>
            </a:r>
            <a:r>
              <a:rPr lang="en-US" sz="3200" b="1" u="sng" dirty="0" smtClean="0">
                <a:solidFill>
                  <a:srgbClr val="FFFF00"/>
                </a:solidFill>
              </a:rPr>
              <a:t>each one</a:t>
            </a:r>
            <a:r>
              <a:rPr lang="en-US" sz="3200" dirty="0" smtClean="0"/>
              <a:t> has a hymn, a lesson, a revelation, a tongue, or an interpretation. Let all things be done for building up.           1 </a:t>
            </a:r>
            <a:r>
              <a:rPr lang="en-US" sz="3200" dirty="0" err="1" smtClean="0"/>
              <a:t>Cor</a:t>
            </a:r>
            <a:r>
              <a:rPr lang="en-US" sz="3200" dirty="0" smtClean="0"/>
              <a:t> 14:26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764" y="472243"/>
            <a:ext cx="4422588" cy="59674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Instrumental music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Divided classes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Head covering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Dress in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Wine for Lord’s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One cup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“Second”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Lord’s Supper as full meal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Informal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Expanded women’s roles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8141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764" y="472243"/>
            <a:ext cx="4422588" cy="59674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Instrumental music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Divided classes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Head covering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Dress in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Wine for Lord’s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One cup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“Second”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Lord’s Supper as full meal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Informal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 smtClean="0"/>
              <a:t>Expanded women’s roles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4620636" y="639477"/>
            <a:ext cx="4523360" cy="56015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08000" indent="-5080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/>
              <a:t>Determine whether the disagreement is a matter of </a:t>
            </a:r>
            <a:r>
              <a:rPr lang="en-US" sz="3600" b="1" u="sng" dirty="0" smtClean="0">
                <a:solidFill>
                  <a:srgbClr val="FFFF00"/>
                </a:solidFill>
              </a:rPr>
              <a:t>faith or opinion</a:t>
            </a:r>
            <a:r>
              <a:rPr lang="en-US" sz="3600" dirty="0" smtClean="0"/>
              <a:t>.</a:t>
            </a:r>
          </a:p>
          <a:p>
            <a:pPr marL="508000" indent="-5080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Sacrifice </a:t>
            </a:r>
            <a:r>
              <a:rPr lang="en-US" sz="3600" b="1" u="sng" dirty="0">
                <a:solidFill>
                  <a:srgbClr val="FFFF00"/>
                </a:solidFill>
              </a:rPr>
              <a:t>preferences</a:t>
            </a:r>
            <a:r>
              <a:rPr lang="en-US" sz="3600" dirty="0"/>
              <a:t> for love’s sake.</a:t>
            </a:r>
          </a:p>
          <a:p>
            <a:pPr marL="508000" indent="-5080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Don’t divide when </a:t>
            </a:r>
            <a:r>
              <a:rPr lang="en-US" sz="3600" b="1" u="sng" dirty="0">
                <a:solidFill>
                  <a:srgbClr val="FFFF00"/>
                </a:solidFill>
              </a:rPr>
              <a:t>personal practice</a:t>
            </a:r>
            <a:r>
              <a:rPr lang="en-US" sz="3600" dirty="0"/>
              <a:t> has no effect on corporate worship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899642" y="343647"/>
            <a:ext cx="29883" cy="6096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9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31424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949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949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949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098" y="698574"/>
            <a:ext cx="8183993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spc="600" dirty="0" smtClean="0">
                <a:latin typeface="Century Gothic"/>
                <a:cs typeface="Century Gothic"/>
              </a:rPr>
              <a:t>OCT 15 – DESCRIPTIONS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latin typeface="Century Gothic"/>
                <a:cs typeface="Century Gothic"/>
              </a:rPr>
              <a:t>OCT 22 – ASSEMBLIES 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latin typeface="Century Gothic"/>
                <a:cs typeface="Century Gothic"/>
              </a:rPr>
              <a:t>NOV 5 – WOMEN’S ROLES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latin typeface="Century Gothic"/>
                <a:cs typeface="Century Gothic"/>
              </a:rPr>
              <a:t>NOV 19 – MISSION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latin typeface="Century Gothic"/>
                <a:cs typeface="Century Gothic"/>
              </a:rPr>
              <a:t>NOV 26 – LEADERSHIP </a:t>
            </a:r>
          </a:p>
          <a:p>
            <a:pPr algn="ctr">
              <a:lnSpc>
                <a:spcPct val="200000"/>
              </a:lnSpc>
            </a:pPr>
            <a:r>
              <a:rPr lang="en-US" sz="2800" spc="600" dirty="0" smtClean="0">
                <a:latin typeface="Century Gothic"/>
                <a:cs typeface="Century Gothic"/>
              </a:rPr>
              <a:t>DEC 3 – FELLOWSHIP  </a:t>
            </a:r>
          </a:p>
        </p:txBody>
      </p:sp>
    </p:spTree>
    <p:extLst>
      <p:ext uri="{BB962C8B-B14F-4D97-AF65-F5344CB8AC3E}">
        <p14:creationId xmlns:p14="http://schemas.microsoft.com/office/powerpoint/2010/main" val="92640066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89" y="401080"/>
            <a:ext cx="7279066" cy="6233406"/>
          </a:xfrm>
        </p:spPr>
        <p:txBody>
          <a:bodyPr>
            <a:normAutofit/>
          </a:bodyPr>
          <a:lstStyle/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Teaching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Fellowship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Breaking of bread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Prayers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Scriptures read (1 Tim 4:13; 1 </a:t>
            </a:r>
            <a:r>
              <a:rPr lang="en-US" sz="2800" dirty="0" err="1" smtClean="0"/>
              <a:t>Cor</a:t>
            </a:r>
            <a:r>
              <a:rPr lang="en-US" sz="2800" dirty="0" smtClean="0"/>
              <a:t> 14:26)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Collection (Acts 2:45; 4:35; 1 </a:t>
            </a:r>
            <a:r>
              <a:rPr lang="en-US" sz="2800" dirty="0" err="1" smtClean="0"/>
              <a:t>Cor</a:t>
            </a:r>
            <a:r>
              <a:rPr lang="en-US" sz="2800" dirty="0" smtClean="0"/>
              <a:t> 16:1-2)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Singing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14:26; 11:28)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Miraculous gifts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14:26; 11:28)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Discipline (Mt 18:17; 1 </a:t>
            </a:r>
            <a:r>
              <a:rPr lang="en-US" sz="2800" dirty="0" err="1" smtClean="0"/>
              <a:t>Cor</a:t>
            </a:r>
            <a:r>
              <a:rPr lang="en-US" sz="2800" dirty="0" smtClean="0"/>
              <a:t> 5:4)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Report of work (Acts 14:25-28)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110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And </a:t>
            </a:r>
            <a:r>
              <a:rPr lang="en-US" sz="2800" b="1" u="sng" dirty="0">
                <a:solidFill>
                  <a:srgbClr val="FFFF00"/>
                </a:solidFill>
              </a:rPr>
              <a:t>day by day</a:t>
            </a:r>
            <a:r>
              <a:rPr lang="en-US" sz="2800" dirty="0"/>
              <a:t>, attending the temple together and breaking bread in their homes… </a:t>
            </a:r>
            <a:r>
              <a:rPr lang="en-US" sz="2800" dirty="0" smtClean="0"/>
              <a:t> Acts </a:t>
            </a:r>
            <a:r>
              <a:rPr lang="en-US" sz="2800" dirty="0"/>
              <a:t>2:46</a:t>
            </a:r>
          </a:p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…he went to the </a:t>
            </a:r>
            <a:r>
              <a:rPr lang="en-US" sz="2800" b="1" u="sng" dirty="0">
                <a:solidFill>
                  <a:srgbClr val="FFFF00"/>
                </a:solidFill>
              </a:rPr>
              <a:t>house of Mary</a:t>
            </a:r>
            <a:r>
              <a:rPr lang="en-US" sz="2800" dirty="0"/>
              <a:t>… where many were gathered together and were praying. </a:t>
            </a:r>
            <a:r>
              <a:rPr lang="en-US" sz="2800" dirty="0" smtClean="0"/>
              <a:t> Acts </a:t>
            </a:r>
            <a:r>
              <a:rPr lang="en-US" sz="2800" dirty="0"/>
              <a:t>12:12</a:t>
            </a:r>
          </a:p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But when some became stubborn and continued in unbelief, speaking evil of the Way before the congregation, he withdrew from them and took the disciples with him, </a:t>
            </a:r>
            <a:r>
              <a:rPr lang="en-US" sz="2800" b="1" u="sng" dirty="0">
                <a:solidFill>
                  <a:srgbClr val="FFFF00"/>
                </a:solidFill>
              </a:rPr>
              <a:t>reasoning daily</a:t>
            </a:r>
            <a:r>
              <a:rPr lang="en-US" sz="2800" dirty="0"/>
              <a:t> in the hall of </a:t>
            </a:r>
            <a:r>
              <a:rPr lang="en-US" sz="2800" dirty="0" err="1"/>
              <a:t>Tyrannus</a:t>
            </a:r>
            <a:r>
              <a:rPr lang="en-US" sz="2800" dirty="0"/>
              <a:t>. </a:t>
            </a:r>
            <a:r>
              <a:rPr lang="en-US" sz="2800" dirty="0" smtClean="0"/>
              <a:t> Acts </a:t>
            </a:r>
            <a:r>
              <a:rPr lang="en-US" sz="2800" dirty="0"/>
              <a:t>19:9</a:t>
            </a:r>
          </a:p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…teaching you in public and from </a:t>
            </a:r>
            <a:r>
              <a:rPr lang="en-US" sz="2800" b="1" u="sng" dirty="0">
                <a:solidFill>
                  <a:srgbClr val="FFFF00"/>
                </a:solidFill>
              </a:rPr>
              <a:t>house to house</a:t>
            </a:r>
            <a:r>
              <a:rPr lang="en-US" sz="2800" dirty="0"/>
              <a:t> </a:t>
            </a:r>
            <a:r>
              <a:rPr lang="en-US" sz="2800" dirty="0" smtClean="0"/>
              <a:t> Acts </a:t>
            </a:r>
            <a:r>
              <a:rPr lang="en-US" sz="2800" dirty="0"/>
              <a:t>2:20</a:t>
            </a:r>
          </a:p>
        </p:txBody>
      </p:sp>
    </p:spTree>
    <p:extLst>
      <p:ext uri="{BB962C8B-B14F-4D97-AF65-F5344CB8AC3E}">
        <p14:creationId xmlns:p14="http://schemas.microsoft.com/office/powerpoint/2010/main" val="3000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977900" lvl="4" indent="-290513">
              <a:spcBef>
                <a:spcPts val="1200"/>
              </a:spcBef>
            </a:pPr>
            <a:r>
              <a:rPr lang="en-US" sz="2800" dirty="0"/>
              <a:t>On the </a:t>
            </a:r>
            <a:r>
              <a:rPr lang="en-US" sz="2800" b="1" u="sng" dirty="0">
                <a:solidFill>
                  <a:srgbClr val="FFFF00"/>
                </a:solidFill>
              </a:rPr>
              <a:t>first day of the week</a:t>
            </a:r>
            <a:r>
              <a:rPr lang="en-US" sz="2800" dirty="0"/>
              <a:t>, when we were gathered together to break bread… Acts 20:7</a:t>
            </a:r>
          </a:p>
          <a:p>
            <a:pPr marL="977900" lvl="4" indent="-290513">
              <a:spcBef>
                <a:spcPts val="1200"/>
              </a:spcBef>
            </a:pPr>
            <a:r>
              <a:rPr lang="en-US" sz="2800" dirty="0"/>
              <a:t>Now concerning the collection for the saints: as I directed the churches of Galatia, so you also are to do. On the </a:t>
            </a:r>
            <a:r>
              <a:rPr lang="en-US" sz="2800" b="1" u="sng" dirty="0">
                <a:solidFill>
                  <a:srgbClr val="FFFF00"/>
                </a:solidFill>
              </a:rPr>
              <a:t>first day of the week</a:t>
            </a:r>
            <a:r>
              <a:rPr lang="en-US" sz="2800" dirty="0"/>
              <a:t>, each of you is to put something aside and store it up, as he may prosper, so that there will be no collecting when I come. 1 </a:t>
            </a:r>
            <a:r>
              <a:rPr lang="en-US" sz="2800" dirty="0" err="1"/>
              <a:t>Cor</a:t>
            </a:r>
            <a:r>
              <a:rPr lang="en-US" sz="2800" dirty="0"/>
              <a:t> 16:1-2</a:t>
            </a:r>
          </a:p>
          <a:p>
            <a:pPr marL="977900" lvl="4" indent="-290513">
              <a:spcBef>
                <a:spcPts val="1200"/>
              </a:spcBef>
            </a:pPr>
            <a:r>
              <a:rPr lang="en-US" sz="2800" dirty="0"/>
              <a:t>Now after the Sabbath, toward the dawn of the </a:t>
            </a:r>
            <a:r>
              <a:rPr lang="en-US" sz="2800" b="1" u="sng" dirty="0">
                <a:solidFill>
                  <a:srgbClr val="FFFF00"/>
                </a:solidFill>
              </a:rPr>
              <a:t>first day of the week</a:t>
            </a:r>
            <a:r>
              <a:rPr lang="en-US" sz="2800" dirty="0"/>
              <a:t>, Mary Magdalene and the other Mary went to the tomb. Mt 28:1</a:t>
            </a:r>
          </a:p>
        </p:txBody>
      </p:sp>
    </p:spTree>
    <p:extLst>
      <p:ext uri="{BB962C8B-B14F-4D97-AF65-F5344CB8AC3E}">
        <p14:creationId xmlns:p14="http://schemas.microsoft.com/office/powerpoint/2010/main" val="11631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FF00"/>
                </a:solidFill>
              </a:rPr>
              <a:t>The Resurrection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893001"/>
            <a:ext cx="5878035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 smtClean="0"/>
              <a:t>For as often as you eat this bread and drink the cup, you proclaim the Lord’s death </a:t>
            </a:r>
            <a:r>
              <a:rPr lang="en-US" sz="3400" b="1" u="sng" dirty="0" smtClean="0">
                <a:solidFill>
                  <a:srgbClr val="FFFF00"/>
                </a:solidFill>
              </a:rPr>
              <a:t>until he comes</a:t>
            </a:r>
            <a:r>
              <a:rPr lang="en-US" sz="3400" dirty="0" smtClean="0"/>
              <a:t>.  1 </a:t>
            </a:r>
            <a:r>
              <a:rPr lang="en-US" sz="3400" dirty="0" err="1" smtClean="0"/>
              <a:t>Cor</a:t>
            </a:r>
            <a:r>
              <a:rPr lang="en-US" sz="3400" dirty="0" smtClean="0"/>
              <a:t> 11:26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FF00"/>
                </a:solidFill>
              </a:rPr>
              <a:t>The Headship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631391"/>
            <a:ext cx="5878035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 smtClean="0"/>
              <a:t>But I want you to know that the </a:t>
            </a:r>
            <a:r>
              <a:rPr lang="en-US" sz="3400" b="1" u="sng" dirty="0" smtClean="0">
                <a:solidFill>
                  <a:srgbClr val="FFFF00"/>
                </a:solidFill>
              </a:rPr>
              <a:t>head of every man is Christ</a:t>
            </a:r>
            <a:r>
              <a:rPr lang="en-US" sz="3400" dirty="0" smtClean="0"/>
              <a:t>, the head of woman is man, and the head of Christ is God.                  1 </a:t>
            </a:r>
            <a:r>
              <a:rPr lang="en-US" sz="3400" dirty="0" err="1" smtClean="0"/>
              <a:t>Cor</a:t>
            </a:r>
            <a:r>
              <a:rPr lang="en-US" sz="3400" dirty="0" smtClean="0"/>
              <a:t> 11:3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FF00"/>
                </a:solidFill>
              </a:rPr>
              <a:t>The Centrality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631391"/>
            <a:ext cx="5878035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 smtClean="0"/>
              <a:t>When you come together, it is </a:t>
            </a:r>
            <a:r>
              <a:rPr lang="en-US" sz="3400" b="1" u="sng" dirty="0" smtClean="0">
                <a:solidFill>
                  <a:srgbClr val="FFFF00"/>
                </a:solidFill>
              </a:rPr>
              <a:t>not the Lord’s supper</a:t>
            </a:r>
            <a:r>
              <a:rPr lang="en-US" sz="3400" dirty="0" smtClean="0"/>
              <a:t> that you eat. For in eating, each one goes ahead with his own meal.           1 </a:t>
            </a:r>
            <a:r>
              <a:rPr lang="en-US" sz="3400" dirty="0" err="1" smtClean="0"/>
              <a:t>Cor</a:t>
            </a:r>
            <a:r>
              <a:rPr lang="en-US" sz="3400" dirty="0" smtClean="0"/>
              <a:t> 11:20-21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675776"/>
            <a:ext cx="587803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FF00"/>
                </a:solidFill>
              </a:rPr>
              <a:t>The Body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893001"/>
            <a:ext cx="5878035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 smtClean="0"/>
              <a:t>Because there is one bread, we who are many are </a:t>
            </a:r>
            <a:r>
              <a:rPr lang="en-US" sz="3400" b="1" u="sng" dirty="0" smtClean="0">
                <a:solidFill>
                  <a:srgbClr val="FFFF00"/>
                </a:solidFill>
              </a:rPr>
              <a:t>one bread</a:t>
            </a:r>
            <a:r>
              <a:rPr lang="en-US" sz="3400" dirty="0" smtClean="0"/>
              <a:t>, for we all partake of the one bread.  1 </a:t>
            </a:r>
            <a:r>
              <a:rPr lang="en-US" sz="3400" dirty="0" err="1" smtClean="0"/>
              <a:t>Cor</a:t>
            </a:r>
            <a:r>
              <a:rPr lang="en-US" sz="3400" dirty="0" smtClean="0"/>
              <a:t> 10:17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17298</TotalTime>
  <Words>627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186</cp:revision>
  <dcterms:created xsi:type="dcterms:W3CDTF">2015-10-29T03:17:02Z</dcterms:created>
  <dcterms:modified xsi:type="dcterms:W3CDTF">2017-10-22T12:27:03Z</dcterms:modified>
</cp:coreProperties>
</file>