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525" r:id="rId2"/>
    <p:sldId id="547" r:id="rId3"/>
    <p:sldId id="548" r:id="rId4"/>
    <p:sldId id="534" r:id="rId5"/>
    <p:sldId id="542" r:id="rId6"/>
    <p:sldId id="543" r:id="rId7"/>
    <p:sldId id="535" r:id="rId8"/>
    <p:sldId id="544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491" autoAdjust="0"/>
    <p:restoredTop sz="99012" autoAdjust="0"/>
  </p:normalViewPr>
  <p:slideViewPr>
    <p:cSldViewPr snapToGrid="0" snapToObjects="1">
      <p:cViewPr>
        <p:scale>
          <a:sx n="63" d="100"/>
          <a:sy n="63" d="100"/>
        </p:scale>
        <p:origin x="-104" y="-1032"/>
      </p:cViewPr>
      <p:guideLst>
        <p:guide orient="horz" pos="2156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vice Theme website image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223"/>
            <a:ext cx="9150904" cy="40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9:21-22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Jesus asked his father, “</a:t>
            </a:r>
            <a:r>
              <a:rPr lang="en-US" sz="3600" b="1" u="sng" dirty="0">
                <a:solidFill>
                  <a:srgbClr val="FFFF00"/>
                </a:solidFill>
              </a:rPr>
              <a:t>How long has this been happening to him?</a:t>
            </a:r>
            <a:r>
              <a:rPr lang="en-US" sz="3600" dirty="0"/>
              <a:t>” And he said, “From childhood. And it has often cast him into fire and into water, to destroy him.”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845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14:48-49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“Have you come out as against a </a:t>
            </a:r>
            <a:r>
              <a:rPr lang="en-US" sz="3600" b="1" u="sng" dirty="0">
                <a:solidFill>
                  <a:srgbClr val="FFFF00"/>
                </a:solidFill>
              </a:rPr>
              <a:t>robber</a:t>
            </a:r>
            <a:r>
              <a:rPr lang="en-US" sz="3600" dirty="0"/>
              <a:t>, with swords and clubs to capture me? Day after day I was with you in the temple teaching, and you did not seize me.”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2541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14:37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he came and found them sleeping, and he said to Peter, “Simon, are you asleep? </a:t>
            </a:r>
            <a:r>
              <a:rPr lang="en-US" sz="3600" b="1" u="sng" dirty="0">
                <a:solidFill>
                  <a:srgbClr val="FFFF00"/>
                </a:solidFill>
              </a:rPr>
              <a:t>Could you not watch one hour</a:t>
            </a:r>
            <a:r>
              <a:rPr lang="en-US" sz="3600" dirty="0"/>
              <a:t>?”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11907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2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650311"/>
            <a:ext cx="914400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 smtClean="0">
                <a:latin typeface="Century Gothic"/>
                <a:cs typeface="Century Gothic"/>
              </a:rPr>
              <a:t>Jesus’ threefold call to      deny self &amp; serve others.</a:t>
            </a:r>
            <a:endParaRPr lang="en-US" sz="5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086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8:34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calling the crowd to him with his disciples, he said to them, “If anyone would come after me, let him </a:t>
            </a:r>
            <a:r>
              <a:rPr lang="en-US" sz="3600" b="1" u="sng" dirty="0">
                <a:solidFill>
                  <a:srgbClr val="FFFF00"/>
                </a:solidFill>
              </a:rPr>
              <a:t>deny himself</a:t>
            </a:r>
            <a:r>
              <a:rPr lang="en-US" sz="3600" dirty="0"/>
              <a:t> and take up his cross and follow me.”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598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9:35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he sat down and called the twelve. And he said to them, “If anyone would be first, he must be last of all and </a:t>
            </a:r>
            <a:r>
              <a:rPr lang="en-US" sz="3600" b="1" u="sng" dirty="0">
                <a:solidFill>
                  <a:srgbClr val="FFFF00"/>
                </a:solidFill>
              </a:rPr>
              <a:t>servant of all</a:t>
            </a:r>
            <a:r>
              <a:rPr lang="en-US" sz="3600" dirty="0"/>
              <a:t>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7113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10:43-45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But whoever would be great among you must be </a:t>
            </a:r>
            <a:r>
              <a:rPr lang="en-US" sz="3600" b="1" u="sng" dirty="0">
                <a:solidFill>
                  <a:srgbClr val="FFFF00"/>
                </a:solidFill>
              </a:rPr>
              <a:t>your servant</a:t>
            </a:r>
            <a:r>
              <a:rPr lang="en-US" sz="3600" dirty="0"/>
              <a:t>,</a:t>
            </a:r>
            <a:r>
              <a:rPr lang="en-US" sz="3600" b="1" baseline="30000" dirty="0"/>
              <a:t> </a:t>
            </a:r>
            <a:r>
              <a:rPr lang="en-US" sz="3600" dirty="0"/>
              <a:t>and whoever would be first among you must be </a:t>
            </a:r>
            <a:r>
              <a:rPr lang="en-US" sz="3600" b="1" u="sng" dirty="0">
                <a:solidFill>
                  <a:srgbClr val="FFFF00"/>
                </a:solidFill>
              </a:rPr>
              <a:t>slave of all</a:t>
            </a:r>
            <a:r>
              <a:rPr lang="en-US" sz="3600" dirty="0"/>
              <a:t>. For even the Son of Man came not to be served but to serve, and to give his life as a ransom for many.”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694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2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670467"/>
            <a:ext cx="914400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200" dirty="0" smtClean="0">
                <a:latin typeface="Century Gothic"/>
                <a:cs typeface="Century Gothic"/>
              </a:rPr>
              <a:t>Peter’s double admonition               to service.</a:t>
            </a:r>
            <a:endParaRPr lang="en-US" sz="5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2733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1 Peter 4:7-9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 smtClean="0"/>
              <a:t>Above </a:t>
            </a:r>
            <a:r>
              <a:rPr lang="en-US" sz="3600" dirty="0"/>
              <a:t>all, keep loving one another earnestly, since love covers a multitude of sins. </a:t>
            </a:r>
            <a:r>
              <a:rPr lang="en-US" sz="3600" b="1" u="sng" dirty="0">
                <a:solidFill>
                  <a:srgbClr val="FFFF00"/>
                </a:solidFill>
              </a:rPr>
              <a:t>Show hospitality</a:t>
            </a:r>
            <a:r>
              <a:rPr lang="en-US" sz="3600" dirty="0"/>
              <a:t> to one another</a:t>
            </a:r>
            <a:r>
              <a:rPr lang="en-US" sz="3600" b="1" u="sng" dirty="0">
                <a:solidFill>
                  <a:srgbClr val="FFFF00"/>
                </a:solidFill>
              </a:rPr>
              <a:t> without grumbling</a:t>
            </a:r>
            <a:r>
              <a:rPr lang="en-US" sz="3600" dirty="0"/>
              <a:t>. 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37766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1 Peter 5:1-2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So I exhort the elders among you, as a fellow elder and a witness of the sufferings of Christ, as well as a partaker in the glory that is going to be revealed: </a:t>
            </a:r>
            <a:r>
              <a:rPr lang="en-US" sz="3600" b="1" u="sng" dirty="0">
                <a:solidFill>
                  <a:srgbClr val="FFFF00"/>
                </a:solidFill>
              </a:rPr>
              <a:t>shepherd the flock of God</a:t>
            </a:r>
            <a:r>
              <a:rPr lang="en-US" sz="3600" dirty="0"/>
              <a:t> that is among you…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15647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2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58739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-150" dirty="0" smtClean="0">
                <a:latin typeface="Century Gothic"/>
                <a:cs typeface="Century Gothic"/>
              </a:rPr>
              <a:t>Patience &amp; Service</a:t>
            </a:r>
            <a:endParaRPr lang="en-US" sz="6000" b="1" spc="-150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80504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spc="-150" dirty="0" smtClean="0">
                <a:latin typeface="Century Gothic"/>
                <a:cs typeface="Century Gothic"/>
              </a:rPr>
              <a:t>THE GOSPEL OF MARK (&amp; PETER)</a:t>
            </a:r>
            <a:endParaRPr lang="en-US" sz="3800" spc="-150" dirty="0">
              <a:latin typeface="Century Gothic"/>
              <a:cs typeface="Century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28853" y="3458147"/>
            <a:ext cx="685542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7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1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2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267347"/>
            <a:ext cx="9144000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 smtClean="0">
                <a:latin typeface="Century Gothic"/>
                <a:cs typeface="Century Gothic"/>
              </a:rPr>
              <a:t>The emotional                          (and very human)                     side of Jesus.</a:t>
            </a:r>
            <a:endParaRPr lang="en-US" sz="5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1994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1:41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b="1" u="sng" dirty="0">
                <a:solidFill>
                  <a:srgbClr val="FFFF00"/>
                </a:solidFill>
              </a:rPr>
              <a:t>Moved with pity</a:t>
            </a:r>
            <a:r>
              <a:rPr lang="en-US" sz="3600" dirty="0"/>
              <a:t>, he stretched out his hand and touched him and said to him, “I will; be clean.”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30776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10:14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But when Jesus saw it, he was </a:t>
            </a:r>
            <a:r>
              <a:rPr lang="en-US" sz="3600" b="1" u="sng" dirty="0">
                <a:solidFill>
                  <a:srgbClr val="FFFF00"/>
                </a:solidFill>
              </a:rPr>
              <a:t>indignant</a:t>
            </a:r>
            <a:r>
              <a:rPr lang="en-US" sz="3600" dirty="0"/>
              <a:t> and said to them, “Let the children come to me…” 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1106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9:36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he took a child and put him in the midst of them, and </a:t>
            </a:r>
            <a:r>
              <a:rPr lang="en-US" sz="3600" b="1" u="sng" dirty="0">
                <a:solidFill>
                  <a:srgbClr val="FFFF00"/>
                </a:solidFill>
              </a:rPr>
              <a:t>taking him in his arms</a:t>
            </a:r>
            <a:r>
              <a:rPr lang="en-US" sz="3600" dirty="0"/>
              <a:t>, he said to them… 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5584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4:39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he awoke and </a:t>
            </a:r>
            <a:r>
              <a:rPr lang="en-US" sz="3600" b="1" u="sng" dirty="0">
                <a:solidFill>
                  <a:srgbClr val="FFFF00"/>
                </a:solidFill>
              </a:rPr>
              <a:t>rebuked the wind</a:t>
            </a:r>
            <a:r>
              <a:rPr lang="en-US" sz="3600" dirty="0"/>
              <a:t> and said to the sea, “Peace! Be still!”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18718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4:40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He said to them, “Why are you so afraid? </a:t>
            </a:r>
            <a:r>
              <a:rPr lang="en-US" sz="3600" b="1" u="sng" dirty="0">
                <a:solidFill>
                  <a:srgbClr val="FFFF00"/>
                </a:solidFill>
              </a:rPr>
              <a:t>Have you still no faith</a:t>
            </a:r>
            <a:r>
              <a:rPr lang="en-US" sz="3600" dirty="0"/>
              <a:t>?”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12326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4088"/>
            <a:ext cx="8229600" cy="64051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Mark 7:34</a:t>
            </a:r>
            <a:endParaRPr lang="en-US" sz="3400" b="1" dirty="0" smtClean="0"/>
          </a:p>
          <a:p>
            <a:pPr marL="0" indent="0">
              <a:buNone/>
            </a:pPr>
            <a:r>
              <a:rPr lang="en-US" sz="3600" dirty="0"/>
              <a:t>And looking up to heaven, he </a:t>
            </a:r>
            <a:r>
              <a:rPr lang="en-US" sz="3600" b="1" u="sng" dirty="0">
                <a:solidFill>
                  <a:srgbClr val="FFFF00"/>
                </a:solidFill>
              </a:rPr>
              <a:t>sighed</a:t>
            </a:r>
            <a:r>
              <a:rPr lang="en-US" sz="3600" dirty="0"/>
              <a:t> and said to him, “</a:t>
            </a:r>
            <a:r>
              <a:rPr lang="en-US" sz="3600" dirty="0" err="1"/>
              <a:t>Ephphatha</a:t>
            </a:r>
            <a:r>
              <a:rPr lang="en-US" sz="3600" dirty="0"/>
              <a:t>”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3216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9515</TotalTime>
  <Words>498</Words>
  <Application>Microsoft Macintosh PowerPoint</Application>
  <PresentationFormat>On-screen Show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145</cp:revision>
  <dcterms:created xsi:type="dcterms:W3CDTF">2015-10-29T03:17:02Z</dcterms:created>
  <dcterms:modified xsi:type="dcterms:W3CDTF">2017-11-12T13:14:12Z</dcterms:modified>
</cp:coreProperties>
</file>