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632" r:id="rId2"/>
    <p:sldId id="633" r:id="rId3"/>
    <p:sldId id="568" r:id="rId4"/>
    <p:sldId id="648" r:id="rId5"/>
    <p:sldId id="649" r:id="rId6"/>
    <p:sldId id="637" r:id="rId7"/>
    <p:sldId id="638" r:id="rId8"/>
    <p:sldId id="639" r:id="rId9"/>
    <p:sldId id="634" r:id="rId10"/>
    <p:sldId id="640" r:id="rId11"/>
    <p:sldId id="641" r:id="rId12"/>
    <p:sldId id="642" r:id="rId13"/>
    <p:sldId id="643" r:id="rId14"/>
    <p:sldId id="635" r:id="rId15"/>
    <p:sldId id="644" r:id="rId16"/>
    <p:sldId id="645" r:id="rId17"/>
    <p:sldId id="636" r:id="rId18"/>
    <p:sldId id="646" r:id="rId19"/>
    <p:sldId id="64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F2519"/>
    <a:srgbClr val="523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5491" autoAdjust="0"/>
    <p:restoredTop sz="99012" autoAdjust="0"/>
  </p:normalViewPr>
  <p:slideViewPr>
    <p:cSldViewPr snapToGrid="0" snapToObjects="1">
      <p:cViewPr>
        <p:scale>
          <a:sx n="63" d="100"/>
          <a:sy n="63" d="100"/>
        </p:scale>
        <p:origin x="-856" y="-968"/>
      </p:cViewPr>
      <p:guideLst>
        <p:guide orient="horz" pos="2162"/>
        <p:guide pos="28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E1AC-C9C9-6E4B-B312-86B4310CBFEA}" type="datetimeFigureOut">
              <a:rPr lang="en-US" smtClean="0"/>
              <a:t>12/23/17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444454"/>
            <a:ext cx="9143999" cy="256196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" y="3504923"/>
            <a:ext cx="914399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9600" kern="1000" spc="600" dirty="0" smtClean="0">
                <a:latin typeface="Century Gothic"/>
                <a:cs typeface="Century Gothic"/>
              </a:rPr>
              <a:t>THE </a:t>
            </a:r>
            <a:r>
              <a:rPr lang="en-US" sz="9600" kern="1000" spc="600" dirty="0" smtClean="0">
                <a:latin typeface="Century Gothic"/>
                <a:cs typeface="Century Gothic"/>
              </a:rPr>
              <a:t>KINSMAN </a:t>
            </a:r>
            <a:endParaRPr lang="en-US" sz="9600" kern="1000" spc="600" dirty="0" smtClean="0">
              <a:latin typeface="Century Gothic"/>
              <a:cs typeface="Century Gothic"/>
            </a:endParaRPr>
          </a:p>
          <a:p>
            <a:pPr algn="ctr">
              <a:lnSpc>
                <a:spcPct val="75000"/>
              </a:lnSpc>
            </a:pPr>
            <a:r>
              <a:rPr lang="en-US" sz="12200" b="1" kern="1000" spc="600" dirty="0" smtClean="0">
                <a:latin typeface="Century Gothic"/>
                <a:cs typeface="Century Gothic"/>
              </a:rPr>
              <a:t>REDEEMER</a:t>
            </a:r>
            <a:endParaRPr lang="en-US" sz="12200" b="1" kern="1000" spc="600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142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78280"/>
            <a:ext cx="8229600" cy="61261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Ruth 2:3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So she set out and went and gleaned in the field after the reapers, and she </a:t>
            </a:r>
            <a:r>
              <a:rPr lang="en-US" b="1" u="sng" dirty="0">
                <a:solidFill>
                  <a:srgbClr val="FFFF00"/>
                </a:solidFill>
              </a:rPr>
              <a:t>happened to come</a:t>
            </a:r>
            <a:r>
              <a:rPr lang="en-US" dirty="0"/>
              <a:t> to the part of the field belonging to Boaz, who was of the clan of </a:t>
            </a:r>
            <a:r>
              <a:rPr lang="en-US" dirty="0" err="1"/>
              <a:t>Elimelech</a:t>
            </a:r>
            <a:r>
              <a:rPr lang="en-US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58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78280"/>
            <a:ext cx="8229600" cy="61261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Ruth 2:8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Then Boaz said to Ruth, “Now, listen, </a:t>
            </a:r>
            <a:r>
              <a:rPr lang="en-US" b="1" u="sng" dirty="0">
                <a:solidFill>
                  <a:srgbClr val="FFFF00"/>
                </a:solidFill>
              </a:rPr>
              <a:t>my daughter</a:t>
            </a:r>
            <a:r>
              <a:rPr lang="en-US" dirty="0"/>
              <a:t>, do not go to glean in another field or leave this one, but keep close to my young women.”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19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78280"/>
            <a:ext cx="8049315" cy="61261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Ruth 2:10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Then she fell on her face, bowing to the ground, and said to him, “Why have I found favor in your eyes, that you should take notice of me, since </a:t>
            </a:r>
            <a:r>
              <a:rPr lang="en-US" b="1" u="sng" dirty="0">
                <a:solidFill>
                  <a:srgbClr val="FFFF00"/>
                </a:solidFill>
              </a:rPr>
              <a:t>I am a foreigner</a:t>
            </a:r>
            <a:r>
              <a:rPr lang="en-US" dirty="0"/>
              <a:t>?”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84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78280"/>
            <a:ext cx="8229600" cy="61261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Ruth 2:12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“The </a:t>
            </a:r>
            <a:r>
              <a:rPr lang="en-US" b="1" u="sng" dirty="0">
                <a:solidFill>
                  <a:srgbClr val="FFFF00"/>
                </a:solidFill>
              </a:rPr>
              <a:t>LORD</a:t>
            </a:r>
            <a:r>
              <a:rPr lang="en-US" dirty="0"/>
              <a:t> repay you for what you have done, and a full reward be given you by the </a:t>
            </a:r>
            <a:r>
              <a:rPr lang="en-US" b="1" u="sng" dirty="0">
                <a:solidFill>
                  <a:srgbClr val="FFFF00"/>
                </a:solidFill>
              </a:rPr>
              <a:t>LORD</a:t>
            </a:r>
            <a:r>
              <a:rPr lang="en-US" dirty="0"/>
              <a:t>, the God of Israel, under whose wings you have come to take refuge!”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6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0"/>
            <a:ext cx="9143998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6350" y="3642922"/>
            <a:ext cx="91439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tabLst>
                <a:tab pos="6632575" algn="l"/>
              </a:tabLst>
            </a:pPr>
            <a:r>
              <a:rPr lang="en-US" sz="8000" kern="1000" dirty="0" smtClean="0">
                <a:latin typeface="Century Gothic"/>
                <a:cs typeface="Century Gothic"/>
              </a:rPr>
              <a:t>A bold (&amp; risky) proposal. </a:t>
            </a:r>
            <a:endParaRPr lang="en-US" sz="8000" kern="1000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4477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78280"/>
            <a:ext cx="8229600" cy="61261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Ruth 3:9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And she answered, “I am Ruth, your servant. Spread your wings over your servant, </a:t>
            </a:r>
            <a:r>
              <a:rPr lang="en-US" b="1" u="sng" dirty="0">
                <a:solidFill>
                  <a:srgbClr val="FFFF00"/>
                </a:solidFill>
              </a:rPr>
              <a:t>for you are a redeemer</a:t>
            </a:r>
            <a:r>
              <a:rPr lang="en-US" dirty="0"/>
              <a:t>.”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50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78280"/>
            <a:ext cx="8229600" cy="61261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Ruth 3:11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“And now, my daughter, do not fear. I will do for you all that you ask, for all my fellow townsmen know that you are a </a:t>
            </a:r>
            <a:r>
              <a:rPr lang="en-US" b="1" u="sng" dirty="0">
                <a:solidFill>
                  <a:srgbClr val="FFFF00"/>
                </a:solidFill>
              </a:rPr>
              <a:t>worthy woman</a:t>
            </a:r>
            <a:r>
              <a:rPr lang="en-US" dirty="0"/>
              <a:t>.”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71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0"/>
            <a:ext cx="9143998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" y="3642922"/>
            <a:ext cx="91439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tabLst>
                <a:tab pos="6632575" algn="l"/>
              </a:tabLst>
            </a:pPr>
            <a:r>
              <a:rPr lang="en-US" sz="8000" kern="1000" dirty="0" smtClean="0">
                <a:latin typeface="Century Gothic"/>
                <a:cs typeface="Century Gothic"/>
              </a:rPr>
              <a:t>The immigrant’s inheritance.</a:t>
            </a:r>
            <a:endParaRPr lang="en-US" sz="8000" kern="1000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268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78280"/>
            <a:ext cx="8229600" cy="61261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Ruth 4:11-12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Then all the people who were at the gate and the elders said, “We are witnesses. </a:t>
            </a:r>
            <a:r>
              <a:rPr lang="en-US" b="1" u="sng" dirty="0">
                <a:solidFill>
                  <a:srgbClr val="FFFF00"/>
                </a:solidFill>
              </a:rPr>
              <a:t>May the LORD make this woman</a:t>
            </a:r>
            <a:r>
              <a:rPr lang="en-US" dirty="0"/>
              <a:t>, who is coming into your house, like Rachel and Leah, who together built up the house of Israel. May you act worthily in </a:t>
            </a:r>
            <a:r>
              <a:rPr lang="en-US" dirty="0" err="1"/>
              <a:t>Ephrathah</a:t>
            </a:r>
            <a:r>
              <a:rPr lang="en-US" dirty="0"/>
              <a:t> and be renowned in Bethlehem, and may your house be like the house of Perez, whom Tamar bore to Judah, because of the offspring that </a:t>
            </a:r>
            <a:r>
              <a:rPr lang="en-US" b="1" u="sng" dirty="0">
                <a:solidFill>
                  <a:srgbClr val="FFFF00"/>
                </a:solidFill>
              </a:rPr>
              <a:t>the LORD will give you by this young woman</a:t>
            </a:r>
            <a:r>
              <a:rPr lang="en-US" dirty="0"/>
              <a:t>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68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78280"/>
            <a:ext cx="8229600" cy="61261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Ruth 4:17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And the women of the neighborhood gave him a name, saying, “A son has been born to Naomi.” They named him </a:t>
            </a:r>
            <a:r>
              <a:rPr lang="en-US" dirty="0" err="1"/>
              <a:t>Obed</a:t>
            </a:r>
            <a:r>
              <a:rPr lang="en-US" dirty="0"/>
              <a:t>. He was the father of Jesse, </a:t>
            </a:r>
            <a:r>
              <a:rPr lang="en-US" b="1" u="sng" dirty="0">
                <a:solidFill>
                  <a:srgbClr val="FFFF00"/>
                </a:solidFill>
              </a:rPr>
              <a:t>the father of David</a:t>
            </a:r>
            <a:r>
              <a:rPr lang="en-US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69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0"/>
            <a:ext cx="9143998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" y="3663075"/>
            <a:ext cx="91439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8000" kern="1000" dirty="0" smtClean="0">
                <a:latin typeface="Century Gothic"/>
                <a:cs typeface="Century Gothic"/>
              </a:rPr>
              <a:t>Desperate immigrants.</a:t>
            </a:r>
            <a:endParaRPr lang="en-US" sz="8000" kern="1000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374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78280"/>
            <a:ext cx="8229600" cy="61261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Ruth 1:1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In the days when the </a:t>
            </a:r>
            <a:r>
              <a:rPr lang="en-US" b="1" u="sng" dirty="0">
                <a:solidFill>
                  <a:srgbClr val="FFFF00"/>
                </a:solidFill>
              </a:rPr>
              <a:t>judges</a:t>
            </a:r>
            <a:r>
              <a:rPr lang="en-US" dirty="0"/>
              <a:t> ruled there was a famine in the land, and a man of Bethlehem in Judah went to sojourn in the country of Moab, he and his wife and his two sons.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86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78280"/>
            <a:ext cx="8229600" cy="61261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Ruth 1:1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In the days when the </a:t>
            </a:r>
            <a:r>
              <a:rPr lang="en-US" b="1" u="sng" dirty="0">
                <a:solidFill>
                  <a:srgbClr val="FFFF00"/>
                </a:solidFill>
              </a:rPr>
              <a:t>judges</a:t>
            </a:r>
            <a:r>
              <a:rPr lang="en-US" dirty="0"/>
              <a:t> ruled there was a famine in the land, and a </a:t>
            </a:r>
            <a:r>
              <a:rPr lang="en-US" b="1" u="sng" dirty="0">
                <a:solidFill>
                  <a:srgbClr val="FFFF00"/>
                </a:solidFill>
              </a:rPr>
              <a:t>man of Bethlehem</a:t>
            </a:r>
            <a:r>
              <a:rPr lang="en-US" dirty="0"/>
              <a:t> in Judah went to sojourn in the country of Moab, he and his wife and his two sons.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95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78280"/>
            <a:ext cx="8229600" cy="61261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Ruth 1:1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In the days when the </a:t>
            </a:r>
            <a:r>
              <a:rPr lang="en-US" b="1" u="sng" dirty="0">
                <a:solidFill>
                  <a:srgbClr val="FFFF00"/>
                </a:solidFill>
              </a:rPr>
              <a:t>judges</a:t>
            </a:r>
            <a:r>
              <a:rPr lang="en-US" dirty="0"/>
              <a:t> ruled there was a famine in the land, and a </a:t>
            </a:r>
            <a:r>
              <a:rPr lang="en-US" b="1" u="sng" dirty="0">
                <a:solidFill>
                  <a:srgbClr val="FFFF00"/>
                </a:solidFill>
              </a:rPr>
              <a:t>man of Bethlehem</a:t>
            </a:r>
            <a:r>
              <a:rPr lang="en-US" dirty="0"/>
              <a:t> in Judah went to sojourn in the </a:t>
            </a:r>
            <a:r>
              <a:rPr lang="en-US" b="1" u="sng" dirty="0">
                <a:solidFill>
                  <a:srgbClr val="FFFF00"/>
                </a:solidFill>
              </a:rPr>
              <a:t>country of Moab</a:t>
            </a:r>
            <a:r>
              <a:rPr lang="en-US" dirty="0"/>
              <a:t>, he and his wife and his two sons.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60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78280"/>
            <a:ext cx="8229600" cy="61261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Ruth 1:13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“No, my daughters, for it is exceedingly bitter for me for your sake that the </a:t>
            </a:r>
            <a:r>
              <a:rPr lang="en-US" b="1" u="sng" dirty="0">
                <a:solidFill>
                  <a:srgbClr val="FFFF00"/>
                </a:solidFill>
              </a:rPr>
              <a:t>hand of the LORD</a:t>
            </a:r>
            <a:r>
              <a:rPr lang="en-US" dirty="0"/>
              <a:t> has gone out against me.”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00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78280"/>
            <a:ext cx="8229600" cy="61261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Ruth 1:16-17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But Ruth said, “Do not urge me to leave you or to return from following you. For where you go I will go, and where you lodge I will lodge. your people shall be my people, and your God my God. Where you die I will die, and there will I be buried. </a:t>
            </a:r>
            <a:r>
              <a:rPr lang="en-US" b="1" u="sng" dirty="0">
                <a:solidFill>
                  <a:srgbClr val="FFFF00"/>
                </a:solidFill>
              </a:rPr>
              <a:t>May the LORD do so to me and more also</a:t>
            </a:r>
            <a:r>
              <a:rPr lang="en-US" dirty="0"/>
              <a:t> if anything but death parts me from you.”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78280"/>
            <a:ext cx="8229600" cy="61261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Ruth 1:20-21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She said to them, “Do not call me Naomi; call me Mara, for the </a:t>
            </a:r>
            <a:r>
              <a:rPr lang="en-US" b="1" u="sng" dirty="0">
                <a:solidFill>
                  <a:srgbClr val="FFFF00"/>
                </a:solidFill>
              </a:rPr>
              <a:t>Almighty</a:t>
            </a:r>
            <a:r>
              <a:rPr lang="en-US" dirty="0"/>
              <a:t> has dealt very bitterly with me. I went away full, and the </a:t>
            </a:r>
            <a:r>
              <a:rPr lang="en-US" b="1" u="sng" dirty="0">
                <a:solidFill>
                  <a:srgbClr val="FFFF00"/>
                </a:solidFill>
              </a:rPr>
              <a:t>LORD</a:t>
            </a:r>
            <a:r>
              <a:rPr lang="en-US" dirty="0"/>
              <a:t> has brought me back empty. Why call me Naomi, when the </a:t>
            </a:r>
            <a:r>
              <a:rPr lang="en-US" b="1" u="sng" dirty="0">
                <a:solidFill>
                  <a:srgbClr val="FFFF00"/>
                </a:solidFill>
              </a:rPr>
              <a:t>LORD</a:t>
            </a:r>
            <a:r>
              <a:rPr lang="en-US" dirty="0"/>
              <a:t> has testified against me and the </a:t>
            </a:r>
            <a:r>
              <a:rPr lang="en-US" b="1" u="sng" dirty="0">
                <a:solidFill>
                  <a:srgbClr val="FFFF00"/>
                </a:solidFill>
              </a:rPr>
              <a:t>Almighty</a:t>
            </a:r>
            <a:r>
              <a:rPr lang="en-US" dirty="0"/>
              <a:t> has brought calamity upon me?”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41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0"/>
            <a:ext cx="9143998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6350" y="3703389"/>
            <a:ext cx="91439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8000" kern="1000" dirty="0" smtClean="0">
                <a:latin typeface="Century Gothic"/>
                <a:cs typeface="Century Gothic"/>
              </a:rPr>
              <a:t>God provides for the immigrant.</a:t>
            </a:r>
            <a:endParaRPr lang="en-US" sz="8000" kern="1000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2561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17942</TotalTime>
  <Words>726</Words>
  <Application>Microsoft Macintosh PowerPoint</Application>
  <PresentationFormat>On-screen Show (4:3)</PresentationFormat>
  <Paragraphs>34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Joshua Carter</dc:creator>
  <cp:lastModifiedBy>David Maxson</cp:lastModifiedBy>
  <cp:revision>219</cp:revision>
  <dcterms:created xsi:type="dcterms:W3CDTF">2015-10-29T03:17:02Z</dcterms:created>
  <dcterms:modified xsi:type="dcterms:W3CDTF">2017-12-24T13:29:44Z</dcterms:modified>
</cp:coreProperties>
</file>