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567" r:id="rId2"/>
    <p:sldId id="554" r:id="rId3"/>
    <p:sldId id="590" r:id="rId4"/>
    <p:sldId id="601" r:id="rId5"/>
    <p:sldId id="602" r:id="rId6"/>
    <p:sldId id="603" r:id="rId7"/>
    <p:sldId id="604" r:id="rId8"/>
    <p:sldId id="606" r:id="rId9"/>
    <p:sldId id="607" r:id="rId10"/>
    <p:sldId id="608" r:id="rId11"/>
    <p:sldId id="609" r:id="rId12"/>
    <p:sldId id="610" r:id="rId13"/>
    <p:sldId id="611" r:id="rId14"/>
    <p:sldId id="612" r:id="rId15"/>
    <p:sldId id="613" r:id="rId16"/>
    <p:sldId id="614" r:id="rId17"/>
    <p:sldId id="615" r:id="rId18"/>
    <p:sldId id="616" r:id="rId19"/>
    <p:sldId id="617" r:id="rId20"/>
    <p:sldId id="618" r:id="rId21"/>
    <p:sldId id="620" r:id="rId22"/>
    <p:sldId id="619" r:id="rId23"/>
    <p:sldId id="621" r:id="rId24"/>
    <p:sldId id="622" r:id="rId25"/>
    <p:sldId id="623" r:id="rId26"/>
    <p:sldId id="629" r:id="rId27"/>
    <p:sldId id="624" r:id="rId28"/>
    <p:sldId id="625" r:id="rId29"/>
    <p:sldId id="626" r:id="rId30"/>
    <p:sldId id="627" r:id="rId31"/>
    <p:sldId id="628" r:id="rId32"/>
    <p:sldId id="630" r:id="rId33"/>
    <p:sldId id="631" r:id="rId34"/>
    <p:sldId id="632" r:id="rId35"/>
    <p:sldId id="633" r:id="rId36"/>
    <p:sldId id="634" r:id="rId37"/>
    <p:sldId id="635" r:id="rId3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F2519"/>
    <a:srgbClr val="523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491" autoAdjust="0"/>
    <p:restoredTop sz="99012" autoAdjust="0"/>
  </p:normalViewPr>
  <p:slideViewPr>
    <p:cSldViewPr snapToGrid="0" snapToObjects="1">
      <p:cViewPr>
        <p:scale>
          <a:sx n="68" d="100"/>
          <a:sy n="68" d="100"/>
        </p:scale>
        <p:origin x="-968" y="-928"/>
      </p:cViewPr>
      <p:guideLst>
        <p:guide orient="horz" pos="2154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3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73052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EE1AC-C9C9-6E4B-B312-86B4310CBFEA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EE1AC-C9C9-6E4B-B312-86B4310CBFEA}" type="datetimeFigureOut">
              <a:rPr lang="en-US" smtClean="0"/>
              <a:t>11/30/17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BFD01-1AD5-E745-9704-EED3D1138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efining Church Title 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61"/>
            <a:ext cx="9144000" cy="6855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458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93905" y="1217099"/>
            <a:ext cx="7604914" cy="4834598"/>
          </a:xfrm>
        </p:spPr>
        <p:txBody>
          <a:bodyPr anchor="ctr">
            <a:normAutofit/>
          </a:bodyPr>
          <a:lstStyle/>
          <a:p>
            <a:pPr marL="457200" lvl="2" indent="-457200">
              <a:lnSpc>
                <a:spcPct val="130000"/>
              </a:lnSpc>
              <a:spcAft>
                <a:spcPts val="600"/>
              </a:spcAft>
            </a:pPr>
            <a:r>
              <a:rPr lang="en-US" sz="3800" dirty="0" smtClean="0">
                <a:solidFill>
                  <a:srgbClr val="595959"/>
                </a:solidFill>
              </a:rPr>
              <a:t>Who defines fellowship?</a:t>
            </a:r>
          </a:p>
          <a:p>
            <a:pPr marL="457200" lvl="2" indent="-457200">
              <a:lnSpc>
                <a:spcPct val="130000"/>
              </a:lnSpc>
              <a:spcAft>
                <a:spcPts val="600"/>
              </a:spcAft>
            </a:pPr>
            <a:r>
              <a:rPr lang="en-US" sz="3800" dirty="0" smtClean="0"/>
              <a:t>Is the church inclusive or exclusive?</a:t>
            </a:r>
          </a:p>
          <a:p>
            <a:pPr marL="457200" lvl="2" indent="-457200">
              <a:lnSpc>
                <a:spcPct val="130000"/>
              </a:lnSpc>
              <a:spcAft>
                <a:spcPts val="600"/>
              </a:spcAft>
            </a:pPr>
            <a:r>
              <a:rPr lang="en-US" sz="3800" dirty="0" smtClean="0">
                <a:solidFill>
                  <a:srgbClr val="595959"/>
                </a:solidFill>
              </a:rPr>
              <a:t>The church as family</a:t>
            </a:r>
          </a:p>
          <a:p>
            <a:pPr marL="457200" lvl="2" indent="-457200">
              <a:lnSpc>
                <a:spcPct val="130000"/>
              </a:lnSpc>
              <a:spcAft>
                <a:spcPts val="600"/>
              </a:spcAft>
            </a:pPr>
            <a:r>
              <a:rPr lang="en-US" sz="3800" dirty="0" smtClean="0">
                <a:solidFill>
                  <a:srgbClr val="595959"/>
                </a:solidFill>
              </a:rPr>
              <a:t>The purpose of discipline</a:t>
            </a:r>
            <a:endParaRPr lang="en-US" sz="3800" dirty="0" smtClean="0">
              <a:solidFill>
                <a:srgbClr val="595959"/>
              </a:solidFill>
            </a:endParaRPr>
          </a:p>
          <a:p>
            <a:pPr marL="457200" lvl="2" indent="-457200">
              <a:lnSpc>
                <a:spcPct val="105000"/>
              </a:lnSpc>
              <a:spcAft>
                <a:spcPts val="600"/>
              </a:spcAft>
            </a:pPr>
            <a:endParaRPr lang="en-US" sz="2500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047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1 Corinthians 1:2</a:t>
            </a:r>
          </a:p>
          <a:p>
            <a:pPr marL="0" indent="0">
              <a:buNone/>
            </a:pPr>
            <a:r>
              <a:rPr lang="en-US" dirty="0"/>
              <a:t>To the church of God that is in Corinth, to those sanctified in Christ Jesus, </a:t>
            </a:r>
            <a:r>
              <a:rPr lang="en-US" b="1" u="sng" dirty="0">
                <a:solidFill>
                  <a:srgbClr val="FFFF00"/>
                </a:solidFill>
              </a:rPr>
              <a:t>called to be saints</a:t>
            </a:r>
            <a:r>
              <a:rPr lang="en-US" dirty="0"/>
              <a:t> together with all those who in every place call upon the name of our Lord Jesus Christ, both their Lord and ours…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791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1 Thessalonians 1:4</a:t>
            </a:r>
          </a:p>
          <a:p>
            <a:pPr marL="0" indent="0">
              <a:buNone/>
            </a:pPr>
            <a:r>
              <a:rPr lang="en-US" dirty="0"/>
              <a:t>For we know, brothers loved by God, that he has </a:t>
            </a:r>
            <a:r>
              <a:rPr lang="en-US" b="1" u="sng" dirty="0">
                <a:solidFill>
                  <a:srgbClr val="FFFF00"/>
                </a:solidFill>
              </a:rPr>
              <a:t>chosen you</a:t>
            </a:r>
            <a:r>
              <a:rPr lang="en-US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3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1 Corinthians 5:12</a:t>
            </a:r>
          </a:p>
          <a:p>
            <a:pPr marL="0" indent="0">
              <a:buNone/>
            </a:pPr>
            <a:r>
              <a:rPr lang="en-US" dirty="0"/>
              <a:t>For what have I to do with judging </a:t>
            </a:r>
            <a:r>
              <a:rPr lang="en-US" b="1" u="sng" dirty="0">
                <a:solidFill>
                  <a:srgbClr val="FFFF00"/>
                </a:solidFill>
              </a:rPr>
              <a:t>outsiders</a:t>
            </a:r>
            <a:r>
              <a:rPr lang="en-US" dirty="0"/>
              <a:t>? Is it not those inside the church whom you are to judge?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169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1 Thessalonians 4:5</a:t>
            </a:r>
          </a:p>
          <a:p>
            <a:pPr marL="0" indent="0">
              <a:buNone/>
            </a:pPr>
            <a:r>
              <a:rPr lang="en-US" dirty="0"/>
              <a:t>…not in passion of lust like the Gentiles who </a:t>
            </a:r>
            <a:r>
              <a:rPr lang="en-US" b="1" u="sng" dirty="0">
                <a:solidFill>
                  <a:srgbClr val="FFFF00"/>
                </a:solidFill>
              </a:rPr>
              <a:t>do not know God</a:t>
            </a:r>
            <a:r>
              <a:rPr lang="en-US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876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Galatians 3:27</a:t>
            </a:r>
          </a:p>
          <a:p>
            <a:pPr marL="0" indent="0">
              <a:buNone/>
            </a:pPr>
            <a:r>
              <a:rPr lang="en-US" dirty="0"/>
              <a:t>For as many of you as were </a:t>
            </a:r>
            <a:r>
              <a:rPr lang="en-US" b="1" u="sng" dirty="0">
                <a:solidFill>
                  <a:srgbClr val="FFFF00"/>
                </a:solidFill>
              </a:rPr>
              <a:t>baptized into Christ </a:t>
            </a:r>
            <a:r>
              <a:rPr lang="en-US" dirty="0"/>
              <a:t>have put on Christ…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321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1 Corinthians 10:17</a:t>
            </a:r>
          </a:p>
          <a:p>
            <a:pPr marL="0" indent="0">
              <a:buNone/>
            </a:pPr>
            <a:r>
              <a:rPr lang="en-US" dirty="0"/>
              <a:t>Because there is one bread, we who are many are </a:t>
            </a:r>
            <a:r>
              <a:rPr lang="en-US" b="1" u="sng" dirty="0">
                <a:solidFill>
                  <a:srgbClr val="FFFF00"/>
                </a:solidFill>
              </a:rPr>
              <a:t>one body</a:t>
            </a:r>
            <a:r>
              <a:rPr lang="en-US" dirty="0"/>
              <a:t>, for we all partake of the one bread.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459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93905" y="1217099"/>
            <a:ext cx="7604914" cy="4834598"/>
          </a:xfrm>
        </p:spPr>
        <p:txBody>
          <a:bodyPr anchor="ctr">
            <a:normAutofit/>
          </a:bodyPr>
          <a:lstStyle/>
          <a:p>
            <a:pPr marL="457200" lvl="2" indent="-457200">
              <a:lnSpc>
                <a:spcPct val="130000"/>
              </a:lnSpc>
              <a:spcAft>
                <a:spcPts val="600"/>
              </a:spcAft>
            </a:pPr>
            <a:r>
              <a:rPr lang="en-US" sz="3800" dirty="0" smtClean="0">
                <a:solidFill>
                  <a:srgbClr val="595959"/>
                </a:solidFill>
              </a:rPr>
              <a:t>Who defines fellowship?</a:t>
            </a:r>
          </a:p>
          <a:p>
            <a:pPr marL="457200" lvl="2" indent="-457200">
              <a:lnSpc>
                <a:spcPct val="130000"/>
              </a:lnSpc>
              <a:spcAft>
                <a:spcPts val="600"/>
              </a:spcAft>
            </a:pPr>
            <a:r>
              <a:rPr lang="en-US" sz="3800" dirty="0" smtClean="0">
                <a:solidFill>
                  <a:srgbClr val="595959"/>
                </a:solidFill>
              </a:rPr>
              <a:t>Is the church inclusive or exclusive?</a:t>
            </a:r>
          </a:p>
          <a:p>
            <a:pPr marL="457200" lvl="2" indent="-457200">
              <a:lnSpc>
                <a:spcPct val="130000"/>
              </a:lnSpc>
              <a:spcAft>
                <a:spcPts val="600"/>
              </a:spcAft>
            </a:pPr>
            <a:r>
              <a:rPr lang="en-US" sz="3800" dirty="0" smtClean="0"/>
              <a:t>The church as family</a:t>
            </a:r>
          </a:p>
          <a:p>
            <a:pPr marL="457200" lvl="2" indent="-457200">
              <a:lnSpc>
                <a:spcPct val="130000"/>
              </a:lnSpc>
              <a:spcAft>
                <a:spcPts val="600"/>
              </a:spcAft>
            </a:pPr>
            <a:r>
              <a:rPr lang="en-US" sz="3800" dirty="0" smtClean="0">
                <a:solidFill>
                  <a:srgbClr val="595959"/>
                </a:solidFill>
              </a:rPr>
              <a:t>The purpose of discipline</a:t>
            </a:r>
            <a:endParaRPr lang="en-US" sz="3800" dirty="0" smtClean="0">
              <a:solidFill>
                <a:srgbClr val="595959"/>
              </a:solidFill>
            </a:endParaRPr>
          </a:p>
          <a:p>
            <a:pPr marL="457200" lvl="2" indent="-457200">
              <a:lnSpc>
                <a:spcPct val="105000"/>
              </a:lnSpc>
              <a:spcAft>
                <a:spcPts val="600"/>
              </a:spcAft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627706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1 Corinthians 16:12</a:t>
            </a:r>
          </a:p>
          <a:p>
            <a:pPr marL="0" indent="0">
              <a:buNone/>
            </a:pPr>
            <a:r>
              <a:rPr lang="en-US" dirty="0"/>
              <a:t>Now concerning our </a:t>
            </a:r>
            <a:r>
              <a:rPr lang="en-US" b="1" u="sng" dirty="0">
                <a:solidFill>
                  <a:srgbClr val="FFFF00"/>
                </a:solidFill>
              </a:rPr>
              <a:t>brother </a:t>
            </a:r>
            <a:r>
              <a:rPr lang="en-US" b="1" u="sng" dirty="0" err="1">
                <a:solidFill>
                  <a:srgbClr val="FFFF00"/>
                </a:solidFill>
              </a:rPr>
              <a:t>Apollos</a:t>
            </a:r>
            <a:r>
              <a:rPr lang="en-US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202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1 Corinthians 16:20</a:t>
            </a:r>
          </a:p>
          <a:p>
            <a:pPr marL="0" indent="0">
              <a:buNone/>
            </a:pPr>
            <a:r>
              <a:rPr lang="en-US" dirty="0"/>
              <a:t>All the </a:t>
            </a:r>
            <a:r>
              <a:rPr lang="en-US" b="1" u="sng" dirty="0">
                <a:solidFill>
                  <a:srgbClr val="FFFF00"/>
                </a:solidFill>
              </a:rPr>
              <a:t>brothers</a:t>
            </a:r>
            <a:r>
              <a:rPr lang="en-US" dirty="0"/>
              <a:t> send you greetings.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495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24098" y="698574"/>
            <a:ext cx="8183993" cy="5191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2800" spc="600" dirty="0" smtClean="0">
                <a:latin typeface="Century Gothic"/>
                <a:cs typeface="Century Gothic"/>
              </a:rPr>
              <a:t>OCT 15 – DESCRIPTIONS</a:t>
            </a:r>
          </a:p>
          <a:p>
            <a:pPr algn="ctr">
              <a:lnSpc>
                <a:spcPct val="200000"/>
              </a:lnSpc>
            </a:pPr>
            <a:r>
              <a:rPr lang="en-US" sz="2800" spc="600" dirty="0" smtClean="0">
                <a:latin typeface="Century Gothic"/>
                <a:cs typeface="Century Gothic"/>
              </a:rPr>
              <a:t>OCT 22 – ASSEMBLIES </a:t>
            </a:r>
          </a:p>
          <a:p>
            <a:pPr algn="ctr">
              <a:lnSpc>
                <a:spcPct val="200000"/>
              </a:lnSpc>
            </a:pPr>
            <a:r>
              <a:rPr lang="en-US" sz="2800" spc="600" dirty="0" smtClean="0">
                <a:latin typeface="Century Gothic"/>
                <a:cs typeface="Century Gothic"/>
              </a:rPr>
              <a:t>NOV 5 – WOMEN’S ROLES</a:t>
            </a:r>
          </a:p>
          <a:p>
            <a:pPr algn="ctr">
              <a:lnSpc>
                <a:spcPct val="200000"/>
              </a:lnSpc>
            </a:pPr>
            <a:r>
              <a:rPr lang="en-US" sz="2800" spc="600" dirty="0" smtClean="0">
                <a:latin typeface="Century Gothic"/>
                <a:cs typeface="Century Gothic"/>
              </a:rPr>
              <a:t>NOV 19 – MISSION</a:t>
            </a:r>
          </a:p>
          <a:p>
            <a:pPr algn="ctr">
              <a:lnSpc>
                <a:spcPct val="200000"/>
              </a:lnSpc>
            </a:pPr>
            <a:r>
              <a:rPr lang="en-US" sz="2800" spc="600" dirty="0" smtClean="0">
                <a:latin typeface="Century Gothic"/>
                <a:cs typeface="Century Gothic"/>
              </a:rPr>
              <a:t>NOV 26 – LEADERSHIP </a:t>
            </a:r>
          </a:p>
          <a:p>
            <a:pPr algn="ctr">
              <a:lnSpc>
                <a:spcPct val="200000"/>
              </a:lnSpc>
            </a:pPr>
            <a:r>
              <a:rPr lang="en-US" sz="2800" spc="600" dirty="0" smtClean="0">
                <a:latin typeface="Century Gothic"/>
                <a:cs typeface="Century Gothic"/>
              </a:rPr>
              <a:t>DEC 3 – FELLOWSHIP  </a:t>
            </a:r>
          </a:p>
        </p:txBody>
      </p:sp>
    </p:spTree>
    <p:extLst>
      <p:ext uri="{BB962C8B-B14F-4D97-AF65-F5344CB8AC3E}">
        <p14:creationId xmlns:p14="http://schemas.microsoft.com/office/powerpoint/2010/main" val="92640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Romans 16:1</a:t>
            </a:r>
          </a:p>
          <a:p>
            <a:pPr marL="0" indent="0">
              <a:buNone/>
            </a:pPr>
            <a:r>
              <a:rPr lang="en-US" dirty="0"/>
              <a:t>I commend to you our </a:t>
            </a:r>
            <a:r>
              <a:rPr lang="en-US" b="1" u="sng" dirty="0">
                <a:solidFill>
                  <a:srgbClr val="FFFF00"/>
                </a:solidFill>
              </a:rPr>
              <a:t>sister Phoebe</a:t>
            </a:r>
            <a:r>
              <a:rPr lang="en-US" dirty="0">
                <a:solidFill>
                  <a:schemeClr val="bg1"/>
                </a:solidFill>
              </a:rPr>
              <a:t>, a servant of the church at </a:t>
            </a:r>
            <a:r>
              <a:rPr lang="en-US" dirty="0" err="1">
                <a:solidFill>
                  <a:schemeClr val="bg1"/>
                </a:solidFill>
              </a:rPr>
              <a:t>Cenchreae</a:t>
            </a:r>
            <a:r>
              <a:rPr lang="en-US" dirty="0">
                <a:solidFill>
                  <a:schemeClr val="bg1"/>
                </a:solidFill>
              </a:rPr>
              <a:t>, that you may welcome her in the Lord in a way worthy of the saints…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61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Romans 16:1</a:t>
            </a:r>
          </a:p>
          <a:p>
            <a:pPr marL="0" indent="0">
              <a:buNone/>
            </a:pPr>
            <a:r>
              <a:rPr lang="en-US" dirty="0"/>
              <a:t>I commend to you our </a:t>
            </a:r>
            <a:r>
              <a:rPr lang="en-US" b="1" u="sng" dirty="0">
                <a:solidFill>
                  <a:srgbClr val="FFFF00"/>
                </a:solidFill>
              </a:rPr>
              <a:t>sister Phoebe</a:t>
            </a:r>
            <a:r>
              <a:rPr lang="en-US" dirty="0"/>
              <a:t>, a servant of the church at </a:t>
            </a:r>
            <a:r>
              <a:rPr lang="en-US" dirty="0" err="1"/>
              <a:t>Cenchreae</a:t>
            </a:r>
            <a:r>
              <a:rPr lang="en-US" dirty="0"/>
              <a:t>, that you may </a:t>
            </a:r>
            <a:r>
              <a:rPr lang="en-US" b="1" u="sng" dirty="0">
                <a:solidFill>
                  <a:srgbClr val="FFFF00"/>
                </a:solidFill>
              </a:rPr>
              <a:t>welcome her in the Lord</a:t>
            </a:r>
            <a:r>
              <a:rPr lang="en-US" dirty="0"/>
              <a:t> in a way worthy of the saints…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179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3 John 10</a:t>
            </a:r>
          </a:p>
          <a:p>
            <a:pPr marL="0" indent="0">
              <a:buNone/>
            </a:pPr>
            <a:r>
              <a:rPr lang="en-US" dirty="0"/>
              <a:t>And not content with that, he refuses to </a:t>
            </a:r>
            <a:r>
              <a:rPr lang="en-US" b="1" u="sng" dirty="0">
                <a:solidFill>
                  <a:srgbClr val="FFFF00"/>
                </a:solidFill>
              </a:rPr>
              <a:t>welcome the brothers</a:t>
            </a:r>
            <a:r>
              <a:rPr lang="en-US" dirty="0"/>
              <a:t> and also stops those who want to and puts them out of the church.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419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1 Corinthians 5:11</a:t>
            </a:r>
          </a:p>
          <a:p>
            <a:pPr marL="0" indent="0">
              <a:buNone/>
            </a:pPr>
            <a:r>
              <a:rPr lang="en-US" dirty="0"/>
              <a:t>But now I am writing to you not to associate with anyone who bears the </a:t>
            </a:r>
            <a:r>
              <a:rPr lang="en-US" b="1" u="sng" dirty="0">
                <a:solidFill>
                  <a:srgbClr val="FFFF00"/>
                </a:solidFill>
              </a:rPr>
              <a:t>name of brother</a:t>
            </a:r>
            <a:r>
              <a:rPr lang="en-US" dirty="0"/>
              <a:t> if he is guilty of sexual immorality or greed…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02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2 Thessalonians 3:6</a:t>
            </a:r>
          </a:p>
          <a:p>
            <a:pPr marL="0" indent="0">
              <a:buNone/>
            </a:pPr>
            <a:r>
              <a:rPr lang="en-US" dirty="0"/>
              <a:t>Now we command you, brothers, in the name of our Lord Jesus Christ, that you keep away from any </a:t>
            </a:r>
            <a:r>
              <a:rPr lang="en-US" b="1" u="sng" dirty="0">
                <a:solidFill>
                  <a:srgbClr val="FFFF00"/>
                </a:solidFill>
              </a:rPr>
              <a:t>brother</a:t>
            </a:r>
            <a:r>
              <a:rPr lang="en-US" dirty="0"/>
              <a:t> who is walking in idleness and not in accord with the tradition that you received from 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424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2 Thessalonians 3:15</a:t>
            </a:r>
          </a:p>
          <a:p>
            <a:pPr marL="0" indent="0">
              <a:buNone/>
            </a:pPr>
            <a:r>
              <a:rPr lang="en-US" dirty="0"/>
              <a:t>Do not regard him as an enemy, but warn him as a </a:t>
            </a:r>
            <a:r>
              <a:rPr lang="en-US" b="1" u="sng" dirty="0">
                <a:solidFill>
                  <a:srgbClr val="FFFF00"/>
                </a:solidFill>
              </a:rPr>
              <a:t>brother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214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93905" y="1217099"/>
            <a:ext cx="7604914" cy="4834598"/>
          </a:xfrm>
        </p:spPr>
        <p:txBody>
          <a:bodyPr anchor="ctr">
            <a:normAutofit/>
          </a:bodyPr>
          <a:lstStyle/>
          <a:p>
            <a:pPr marL="457200" lvl="2" indent="-457200">
              <a:lnSpc>
                <a:spcPct val="130000"/>
              </a:lnSpc>
              <a:spcAft>
                <a:spcPts val="600"/>
              </a:spcAft>
            </a:pPr>
            <a:r>
              <a:rPr lang="en-US" sz="38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Who defines fellowship?</a:t>
            </a:r>
          </a:p>
          <a:p>
            <a:pPr marL="457200" lvl="2" indent="-457200">
              <a:lnSpc>
                <a:spcPct val="130000"/>
              </a:lnSpc>
              <a:spcAft>
                <a:spcPts val="600"/>
              </a:spcAft>
            </a:pPr>
            <a:r>
              <a:rPr lang="en-US" sz="38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Is the church inclusive or exclusive?</a:t>
            </a:r>
          </a:p>
          <a:p>
            <a:pPr marL="457200" lvl="2" indent="-457200">
              <a:lnSpc>
                <a:spcPct val="130000"/>
              </a:lnSpc>
              <a:spcAft>
                <a:spcPts val="600"/>
              </a:spcAft>
            </a:pPr>
            <a:r>
              <a:rPr lang="en-US" sz="38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The church as family</a:t>
            </a:r>
          </a:p>
          <a:p>
            <a:pPr marL="457200" lvl="2" indent="-457200">
              <a:lnSpc>
                <a:spcPct val="130000"/>
              </a:lnSpc>
              <a:spcAft>
                <a:spcPts val="600"/>
              </a:spcAft>
            </a:pPr>
            <a:r>
              <a:rPr lang="en-US" sz="3800" dirty="0" smtClean="0"/>
              <a:t>The purpose of discipline</a:t>
            </a:r>
            <a:endParaRPr lang="en-US" sz="3800" dirty="0" smtClean="0"/>
          </a:p>
          <a:p>
            <a:pPr marL="457200" lvl="2" indent="-457200">
              <a:lnSpc>
                <a:spcPct val="105000"/>
              </a:lnSpc>
              <a:spcAft>
                <a:spcPts val="600"/>
              </a:spcAft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208812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2 Thessalonians 3:6</a:t>
            </a:r>
          </a:p>
          <a:p>
            <a:pPr marL="0" indent="0">
              <a:buNone/>
            </a:pPr>
            <a:r>
              <a:rPr lang="en-US" dirty="0"/>
              <a:t>Now we command you, brothers, in the </a:t>
            </a:r>
            <a:r>
              <a:rPr lang="en-US" b="1" u="sng" dirty="0">
                <a:solidFill>
                  <a:srgbClr val="FFFF00"/>
                </a:solidFill>
              </a:rPr>
              <a:t>name of our Lord Jesus Christ</a:t>
            </a:r>
            <a:r>
              <a:rPr lang="en-US" dirty="0"/>
              <a:t>, that you keep away from any brother who is walking in idleness and not in accord with the tradition that you received from 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677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1 Corinthians 5:4-5</a:t>
            </a:r>
          </a:p>
          <a:p>
            <a:pPr marL="0" indent="0">
              <a:buNone/>
            </a:pPr>
            <a:r>
              <a:rPr lang="en-US" dirty="0"/>
              <a:t>When you are assembled in the </a:t>
            </a:r>
            <a:r>
              <a:rPr lang="en-US" b="1" u="sng" dirty="0">
                <a:solidFill>
                  <a:srgbClr val="FFFF00"/>
                </a:solidFill>
              </a:rPr>
              <a:t>name of the Lord Jesus</a:t>
            </a:r>
            <a:r>
              <a:rPr lang="en-US" dirty="0"/>
              <a:t> and my spirit is present, with the power of our Lord Jesus, you are to deliver this man to Satan…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677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Acts 5:11</a:t>
            </a:r>
          </a:p>
          <a:p>
            <a:pPr marL="0" indent="0">
              <a:buNone/>
            </a:pPr>
            <a:r>
              <a:rPr lang="en-US" dirty="0"/>
              <a:t>And </a:t>
            </a:r>
            <a:r>
              <a:rPr lang="en-US" b="1" u="sng" dirty="0">
                <a:solidFill>
                  <a:srgbClr val="FFFF00"/>
                </a:solidFill>
              </a:rPr>
              <a:t>great fear</a:t>
            </a:r>
            <a:r>
              <a:rPr lang="en-US" dirty="0"/>
              <a:t> came upon the whole church and upon all who heard of these things.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551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93905" y="1217099"/>
            <a:ext cx="7604914" cy="4834598"/>
          </a:xfrm>
        </p:spPr>
        <p:txBody>
          <a:bodyPr anchor="ctr">
            <a:normAutofit/>
          </a:bodyPr>
          <a:lstStyle/>
          <a:p>
            <a:pPr marL="457200" lvl="2" indent="-457200">
              <a:lnSpc>
                <a:spcPct val="130000"/>
              </a:lnSpc>
              <a:spcAft>
                <a:spcPts val="600"/>
              </a:spcAft>
            </a:pPr>
            <a:r>
              <a:rPr lang="en-US" sz="3800" dirty="0" smtClean="0"/>
              <a:t>Who defines fellowship?</a:t>
            </a:r>
          </a:p>
          <a:p>
            <a:pPr marL="457200" lvl="2" indent="-457200">
              <a:lnSpc>
                <a:spcPct val="130000"/>
              </a:lnSpc>
              <a:spcAft>
                <a:spcPts val="600"/>
              </a:spcAft>
            </a:pPr>
            <a:r>
              <a:rPr lang="en-US" sz="3800" dirty="0" smtClean="0"/>
              <a:t>Is the church inclusive or exclusive?</a:t>
            </a:r>
          </a:p>
          <a:p>
            <a:pPr marL="457200" lvl="2" indent="-457200">
              <a:lnSpc>
                <a:spcPct val="130000"/>
              </a:lnSpc>
              <a:spcAft>
                <a:spcPts val="600"/>
              </a:spcAft>
            </a:pPr>
            <a:r>
              <a:rPr lang="en-US" sz="3800" dirty="0" smtClean="0"/>
              <a:t>The church as family</a:t>
            </a:r>
          </a:p>
          <a:p>
            <a:pPr marL="457200" lvl="2" indent="-457200">
              <a:lnSpc>
                <a:spcPct val="130000"/>
              </a:lnSpc>
              <a:spcAft>
                <a:spcPts val="600"/>
              </a:spcAft>
            </a:pPr>
            <a:r>
              <a:rPr lang="en-US" sz="3800" dirty="0" smtClean="0"/>
              <a:t>The purpose of discipline</a:t>
            </a:r>
            <a:endParaRPr lang="en-US" sz="3800" dirty="0" smtClean="0"/>
          </a:p>
          <a:p>
            <a:pPr marL="457200" lvl="2" indent="-457200">
              <a:lnSpc>
                <a:spcPct val="105000"/>
              </a:lnSpc>
              <a:spcAft>
                <a:spcPts val="600"/>
              </a:spcAft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704218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1 Timothy 5:20-21</a:t>
            </a:r>
          </a:p>
          <a:p>
            <a:pPr marL="0" indent="0">
              <a:buNone/>
            </a:pPr>
            <a:r>
              <a:rPr lang="en-US" dirty="0"/>
              <a:t>As for those who persist in sin, rebuke them in the presence of all, so that the rest may </a:t>
            </a:r>
            <a:r>
              <a:rPr lang="en-US" b="1" u="sng" dirty="0">
                <a:solidFill>
                  <a:srgbClr val="FFFF00"/>
                </a:solidFill>
              </a:rPr>
              <a:t>stand in fear</a:t>
            </a:r>
            <a:r>
              <a:rPr lang="en-US" dirty="0"/>
              <a:t>. In the presence of God and of Christ Jesus and of the elect angels I charge you to keep these rules without prejudging, doing nothing from partiality.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35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Hebrews 12:10-11</a:t>
            </a:r>
          </a:p>
          <a:p>
            <a:pPr marL="0" indent="0">
              <a:buNone/>
            </a:pPr>
            <a:r>
              <a:rPr lang="en-US" dirty="0"/>
              <a:t>For they disciplined us for a short time as it seemed best to them, but he disciplines us for our good, that we may </a:t>
            </a:r>
            <a:r>
              <a:rPr lang="en-US" b="1" u="sng" dirty="0">
                <a:solidFill>
                  <a:srgbClr val="FFFF00"/>
                </a:solidFill>
              </a:rPr>
              <a:t>share his holiness</a:t>
            </a:r>
            <a:r>
              <a:rPr lang="en-US" dirty="0"/>
              <a:t>. For the moment all discipline seems painful rather than pleasant, but later it yields the peaceful fruit of righteousness to those who have been trained by 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7493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1 Corinthians 5:5</a:t>
            </a:r>
          </a:p>
          <a:p>
            <a:pPr marL="0" indent="0">
              <a:buNone/>
            </a:pPr>
            <a:r>
              <a:rPr lang="en-US" dirty="0"/>
              <a:t>…you are to deliver this man to Satan for the destruction of the flesh, so that his </a:t>
            </a:r>
            <a:r>
              <a:rPr lang="en-US" b="1" u="sng" dirty="0">
                <a:solidFill>
                  <a:srgbClr val="FFFF00"/>
                </a:solidFill>
              </a:rPr>
              <a:t>spirit may be saved</a:t>
            </a:r>
            <a:r>
              <a:rPr lang="en-US" dirty="0"/>
              <a:t> in the day of the Lord.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750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2 Timothy 2:16-17</a:t>
            </a:r>
          </a:p>
          <a:p>
            <a:pPr marL="0" indent="0">
              <a:buNone/>
            </a:pPr>
            <a:r>
              <a:rPr lang="en-US" dirty="0"/>
              <a:t>But avoid irreverent babble, for it will lead people into more and more ungodliness, and their talk will </a:t>
            </a:r>
            <a:r>
              <a:rPr lang="en-US" b="1" u="sng" dirty="0">
                <a:solidFill>
                  <a:srgbClr val="FFFF00"/>
                </a:solidFill>
              </a:rPr>
              <a:t>spread like gangrene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372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Hebrews 12:15</a:t>
            </a:r>
          </a:p>
          <a:p>
            <a:pPr marL="0" indent="0">
              <a:buNone/>
            </a:pPr>
            <a:r>
              <a:rPr lang="en-US" dirty="0"/>
              <a:t>See to it that no one fails to obtain the grace of God; that no “root of bitterness” springs up and causes trouble, and by it many become </a:t>
            </a:r>
            <a:r>
              <a:rPr lang="en-US" b="1" u="sng" dirty="0">
                <a:solidFill>
                  <a:srgbClr val="FFFF00"/>
                </a:solidFill>
              </a:rPr>
              <a:t>defiled</a:t>
            </a:r>
            <a:r>
              <a:rPr lang="en-US" dirty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809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1 Corinthians 5:7</a:t>
            </a:r>
            <a:endParaRPr lang="en-US" b="1" dirty="0" smtClean="0"/>
          </a:p>
          <a:p>
            <a:pPr marL="0" indent="0">
              <a:buNone/>
            </a:pPr>
            <a:r>
              <a:rPr lang="en-US" dirty="0"/>
              <a:t>Cleanse out the </a:t>
            </a:r>
            <a:r>
              <a:rPr lang="en-US" b="1" u="sng" dirty="0">
                <a:solidFill>
                  <a:srgbClr val="FFFF00"/>
                </a:solidFill>
              </a:rPr>
              <a:t>old leaven</a:t>
            </a:r>
            <a:r>
              <a:rPr lang="en-US" dirty="0"/>
              <a:t> that you may be a new lump, as you really are unleavened.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995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Discipline in the New Testament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/>
              <a:t>Within Local Church</a:t>
            </a:r>
            <a:endParaRPr lang="en-US" sz="2800" u="sng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30897"/>
            <a:ext cx="4040188" cy="3951288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dirty="0" smtClean="0"/>
              <a:t>Matthew 18:15-20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Romans 16:17-18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1 Corinthians 5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2 Corinthians 2:5-11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Galatians 6:1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2 Thessalonians 3:6-15</a:t>
            </a:r>
          </a:p>
          <a:p>
            <a:pPr>
              <a:lnSpc>
                <a:spcPct val="110000"/>
              </a:lnSpc>
            </a:pPr>
            <a:r>
              <a:rPr lang="en-US" dirty="0" smtClean="0"/>
              <a:t>2 John 9-10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/>
              <a:t>Church to Church</a:t>
            </a:r>
            <a:endParaRPr lang="en-US" sz="28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5098414" y="2801091"/>
            <a:ext cx="158741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sz="30000" b="1" dirty="0" smtClean="0">
                <a:solidFill>
                  <a:srgbClr val="FFFF00"/>
                </a:solidFill>
              </a:rPr>
              <a:t>?</a:t>
            </a:r>
            <a:endParaRPr lang="en-US" sz="30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1139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10826"/>
            <a:ext cx="4040188" cy="6447174"/>
          </a:xfrm>
        </p:spPr>
        <p:txBody>
          <a:bodyPr>
            <a:normAutofit/>
          </a:bodyPr>
          <a:lstStyle/>
          <a:p>
            <a:r>
              <a:rPr lang="en-US" sz="2200" dirty="0" smtClean="0"/>
              <a:t>Love </a:t>
            </a:r>
            <a:r>
              <a:rPr lang="en-US" sz="2200" dirty="0"/>
              <a:t>one another (</a:t>
            </a:r>
            <a:r>
              <a:rPr lang="en-US" sz="2200" dirty="0" err="1" smtClean="0"/>
              <a:t>Jn</a:t>
            </a:r>
            <a:r>
              <a:rPr lang="en-US" sz="2200" dirty="0" smtClean="0"/>
              <a:t> </a:t>
            </a:r>
            <a:r>
              <a:rPr lang="en-US" sz="2200" dirty="0"/>
              <a:t>13:34</a:t>
            </a:r>
            <a:r>
              <a:rPr lang="en-US" sz="2200" dirty="0" smtClean="0"/>
              <a:t>)</a:t>
            </a:r>
            <a:endParaRPr lang="en-US" sz="2200" dirty="0"/>
          </a:p>
          <a:p>
            <a:r>
              <a:rPr lang="en-US" sz="2200" dirty="0" smtClean="0"/>
              <a:t>Be </a:t>
            </a:r>
            <a:r>
              <a:rPr lang="en-US" sz="2200" dirty="0"/>
              <a:t>devoted to and honor one another (</a:t>
            </a:r>
            <a:r>
              <a:rPr lang="en-US" sz="2200" dirty="0" smtClean="0"/>
              <a:t>Rom </a:t>
            </a:r>
            <a:r>
              <a:rPr lang="en-US" sz="2200" dirty="0"/>
              <a:t>12:10</a:t>
            </a:r>
            <a:r>
              <a:rPr lang="en-US" sz="2200" dirty="0" smtClean="0"/>
              <a:t>)</a:t>
            </a:r>
          </a:p>
          <a:p>
            <a:r>
              <a:rPr lang="en-US" sz="2200" dirty="0" smtClean="0"/>
              <a:t>Live in harmony with one another (Rom 12:16)</a:t>
            </a:r>
            <a:endParaRPr lang="en-US" sz="2200" dirty="0"/>
          </a:p>
          <a:p>
            <a:r>
              <a:rPr lang="en-US" sz="2200" dirty="0" smtClean="0"/>
              <a:t>Not </a:t>
            </a:r>
            <a:r>
              <a:rPr lang="en-US" sz="2200" dirty="0"/>
              <a:t>judge one another (</a:t>
            </a:r>
            <a:r>
              <a:rPr lang="en-US" sz="2200" dirty="0" smtClean="0"/>
              <a:t>Rom </a:t>
            </a:r>
            <a:r>
              <a:rPr lang="en-US" sz="2200" dirty="0"/>
              <a:t>14:13</a:t>
            </a:r>
            <a:r>
              <a:rPr lang="en-US" sz="2200" dirty="0" smtClean="0"/>
              <a:t>)</a:t>
            </a:r>
            <a:endParaRPr lang="en-US" sz="2200" dirty="0"/>
          </a:p>
          <a:p>
            <a:r>
              <a:rPr lang="en-US" sz="2200" dirty="0" smtClean="0"/>
              <a:t>Welcome </a:t>
            </a:r>
            <a:r>
              <a:rPr lang="en-US" sz="2200" dirty="0"/>
              <a:t>one another (</a:t>
            </a:r>
            <a:r>
              <a:rPr lang="en-US" sz="2200" dirty="0" smtClean="0"/>
              <a:t>Rom </a:t>
            </a:r>
            <a:r>
              <a:rPr lang="en-US" sz="2200" dirty="0"/>
              <a:t>15</a:t>
            </a:r>
            <a:r>
              <a:rPr lang="en-US" sz="2200" dirty="0" smtClean="0"/>
              <a:t>:7)</a:t>
            </a:r>
            <a:endParaRPr lang="en-US" sz="2200" dirty="0"/>
          </a:p>
          <a:p>
            <a:r>
              <a:rPr lang="en-US" sz="2200" dirty="0" smtClean="0"/>
              <a:t>Admonish </a:t>
            </a:r>
            <a:r>
              <a:rPr lang="en-US" sz="2200" dirty="0"/>
              <a:t>one another (</a:t>
            </a:r>
            <a:r>
              <a:rPr lang="en-US" sz="2200" dirty="0" smtClean="0"/>
              <a:t>Rom </a:t>
            </a:r>
            <a:r>
              <a:rPr lang="en-US" sz="2200" dirty="0"/>
              <a:t>15:14</a:t>
            </a:r>
            <a:r>
              <a:rPr lang="en-US" sz="2200" dirty="0" smtClean="0"/>
              <a:t>)</a:t>
            </a:r>
          </a:p>
          <a:p>
            <a:r>
              <a:rPr lang="en-US" sz="2200" dirty="0" smtClean="0"/>
              <a:t>Greet one another (Rom 16:16)</a:t>
            </a:r>
            <a:endParaRPr lang="en-US" sz="2200" dirty="0"/>
          </a:p>
          <a:p>
            <a:r>
              <a:rPr lang="en-US" sz="2200" dirty="0" smtClean="0"/>
              <a:t>Serve </a:t>
            </a:r>
            <a:r>
              <a:rPr lang="en-US" sz="2200" dirty="0"/>
              <a:t>one another (</a:t>
            </a:r>
            <a:r>
              <a:rPr lang="en-US" sz="2200" dirty="0" smtClean="0"/>
              <a:t>Gal </a:t>
            </a:r>
            <a:r>
              <a:rPr lang="en-US" sz="2200" dirty="0"/>
              <a:t>5:13</a:t>
            </a:r>
            <a:r>
              <a:rPr lang="en-US" sz="2200" dirty="0" smtClean="0"/>
              <a:t>)</a:t>
            </a:r>
          </a:p>
          <a:p>
            <a:r>
              <a:rPr lang="en-US" sz="2200" dirty="0"/>
              <a:t>Bear one another's burdens (Gal 6:2</a:t>
            </a:r>
            <a:r>
              <a:rPr lang="en-US" sz="2200" dirty="0" smtClean="0"/>
              <a:t>)</a:t>
            </a:r>
            <a:endParaRPr lang="en-US" sz="2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410826"/>
            <a:ext cx="4041775" cy="6447174"/>
          </a:xfrm>
        </p:spPr>
        <p:txBody>
          <a:bodyPr>
            <a:normAutofit/>
          </a:bodyPr>
          <a:lstStyle/>
          <a:p>
            <a:r>
              <a:rPr lang="en-US" sz="2200" dirty="0" smtClean="0"/>
              <a:t>Forgive </a:t>
            </a:r>
            <a:r>
              <a:rPr lang="en-US" sz="2200" dirty="0"/>
              <a:t>each other (</a:t>
            </a:r>
            <a:r>
              <a:rPr lang="en-US" sz="2200" dirty="0" err="1"/>
              <a:t>Eph</a:t>
            </a:r>
            <a:r>
              <a:rPr lang="en-US" sz="2200" dirty="0"/>
              <a:t> 4:32)</a:t>
            </a:r>
          </a:p>
          <a:p>
            <a:r>
              <a:rPr lang="en-US" sz="2200" dirty="0" smtClean="0"/>
              <a:t>Regard </a:t>
            </a:r>
            <a:r>
              <a:rPr lang="en-US" sz="2200" dirty="0"/>
              <a:t>each other more important than self (</a:t>
            </a:r>
            <a:r>
              <a:rPr lang="en-US" sz="2200" dirty="0" smtClean="0"/>
              <a:t>Phil </a:t>
            </a:r>
            <a:r>
              <a:rPr lang="en-US" sz="2200" dirty="0"/>
              <a:t>2:3</a:t>
            </a:r>
            <a:r>
              <a:rPr lang="en-US" sz="2200" dirty="0" smtClean="0"/>
              <a:t>)</a:t>
            </a:r>
            <a:endParaRPr lang="en-US" sz="2200" dirty="0"/>
          </a:p>
          <a:p>
            <a:r>
              <a:rPr lang="en-US" sz="2200" dirty="0" smtClean="0"/>
              <a:t>Be </a:t>
            </a:r>
            <a:r>
              <a:rPr lang="en-US" sz="2200" dirty="0"/>
              <a:t>honest with each other (</a:t>
            </a:r>
            <a:r>
              <a:rPr lang="en-US" sz="2200" dirty="0" smtClean="0"/>
              <a:t>Col </a:t>
            </a:r>
            <a:r>
              <a:rPr lang="en-US" sz="2200" dirty="0"/>
              <a:t>3:9</a:t>
            </a:r>
            <a:r>
              <a:rPr lang="en-US" sz="2200" dirty="0" smtClean="0"/>
              <a:t>)</a:t>
            </a:r>
            <a:endParaRPr lang="en-US" sz="2200" dirty="0"/>
          </a:p>
          <a:p>
            <a:r>
              <a:rPr lang="en-US" sz="2200" dirty="0" smtClean="0"/>
              <a:t>Encourage </a:t>
            </a:r>
            <a:r>
              <a:rPr lang="en-US" sz="2200" dirty="0"/>
              <a:t>one another (1 </a:t>
            </a:r>
            <a:r>
              <a:rPr lang="en-US" sz="2200" dirty="0" err="1" smtClean="0"/>
              <a:t>Thess</a:t>
            </a:r>
            <a:r>
              <a:rPr lang="en-US" sz="2200" dirty="0" smtClean="0"/>
              <a:t> </a:t>
            </a:r>
            <a:r>
              <a:rPr lang="en-US" sz="2200" dirty="0"/>
              <a:t>5:11</a:t>
            </a:r>
            <a:r>
              <a:rPr lang="en-US" sz="2200" dirty="0" smtClean="0"/>
              <a:t>)</a:t>
            </a:r>
            <a:endParaRPr lang="en-US" sz="2200" dirty="0"/>
          </a:p>
          <a:p>
            <a:r>
              <a:rPr lang="en-US" sz="2200" dirty="0" smtClean="0"/>
              <a:t>Exhort </a:t>
            </a:r>
            <a:r>
              <a:rPr lang="en-US" sz="2200" dirty="0"/>
              <a:t>one another (</a:t>
            </a:r>
            <a:r>
              <a:rPr lang="en-US" sz="2200" dirty="0" err="1" smtClean="0"/>
              <a:t>Heb</a:t>
            </a:r>
            <a:r>
              <a:rPr lang="en-US" sz="2200" dirty="0" smtClean="0"/>
              <a:t> </a:t>
            </a:r>
            <a:r>
              <a:rPr lang="en-US" sz="2200" dirty="0"/>
              <a:t>10:25</a:t>
            </a:r>
            <a:r>
              <a:rPr lang="en-US" sz="2200" dirty="0" smtClean="0"/>
              <a:t>)</a:t>
            </a:r>
            <a:endParaRPr lang="en-US" sz="2200" dirty="0"/>
          </a:p>
          <a:p>
            <a:r>
              <a:rPr lang="en-US" sz="2200" dirty="0" smtClean="0"/>
              <a:t>Confess </a:t>
            </a:r>
            <a:r>
              <a:rPr lang="en-US" sz="2200" dirty="0"/>
              <a:t>our sins to each other (</a:t>
            </a:r>
            <a:r>
              <a:rPr lang="en-US" sz="2200" dirty="0" smtClean="0"/>
              <a:t>Jas </a:t>
            </a:r>
            <a:r>
              <a:rPr lang="en-US" sz="2200" dirty="0"/>
              <a:t>5:16</a:t>
            </a:r>
            <a:r>
              <a:rPr lang="en-US" sz="2200" dirty="0" smtClean="0"/>
              <a:t>)</a:t>
            </a:r>
          </a:p>
          <a:p>
            <a:r>
              <a:rPr lang="en-US" sz="2200" dirty="0" smtClean="0"/>
              <a:t>Pray for one another (Jas 5:16)</a:t>
            </a:r>
            <a:endParaRPr lang="en-US" sz="2200" dirty="0"/>
          </a:p>
          <a:p>
            <a:r>
              <a:rPr lang="en-US" sz="2200" dirty="0" smtClean="0"/>
              <a:t>Be </a:t>
            </a:r>
            <a:r>
              <a:rPr lang="en-US" sz="2200" dirty="0"/>
              <a:t>hospitable to one another (1 Peter 4:9</a:t>
            </a:r>
            <a:r>
              <a:rPr lang="en-US" sz="2200" dirty="0" smtClean="0"/>
              <a:t>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79043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4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2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8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6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8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4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2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8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6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4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8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12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2800"/>
                            </p:stCondLst>
                            <p:childTnLst>
                              <p:par>
                                <p:cTn id="6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4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93905" y="1217099"/>
            <a:ext cx="7604914" cy="4834598"/>
          </a:xfrm>
        </p:spPr>
        <p:txBody>
          <a:bodyPr anchor="ctr">
            <a:normAutofit/>
          </a:bodyPr>
          <a:lstStyle/>
          <a:p>
            <a:pPr marL="457200" lvl="2" indent="-457200">
              <a:lnSpc>
                <a:spcPct val="130000"/>
              </a:lnSpc>
              <a:spcAft>
                <a:spcPts val="600"/>
              </a:spcAft>
            </a:pPr>
            <a:r>
              <a:rPr lang="en-US" sz="3800" dirty="0" smtClean="0"/>
              <a:t>Who defines fellowship?</a:t>
            </a:r>
          </a:p>
          <a:p>
            <a:pPr marL="457200" lvl="2" indent="-457200">
              <a:lnSpc>
                <a:spcPct val="130000"/>
              </a:lnSpc>
              <a:spcAft>
                <a:spcPts val="600"/>
              </a:spcAft>
            </a:pPr>
            <a:r>
              <a:rPr lang="en-US" sz="38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Is the church inclusive or exclusive?</a:t>
            </a:r>
          </a:p>
          <a:p>
            <a:pPr marL="457200" lvl="2" indent="-457200">
              <a:lnSpc>
                <a:spcPct val="130000"/>
              </a:lnSpc>
              <a:spcAft>
                <a:spcPts val="600"/>
              </a:spcAft>
            </a:pPr>
            <a:r>
              <a:rPr lang="en-US" sz="38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The church as family</a:t>
            </a:r>
          </a:p>
          <a:p>
            <a:pPr marL="457200" lvl="2" indent="-457200">
              <a:lnSpc>
                <a:spcPct val="130000"/>
              </a:lnSpc>
              <a:spcAft>
                <a:spcPts val="600"/>
              </a:spcAft>
            </a:pPr>
            <a:r>
              <a:rPr lang="en-US" sz="38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The purpose of discipline</a:t>
            </a:r>
            <a:endParaRPr lang="en-US" sz="3800" dirty="0" smtClean="0">
              <a:solidFill>
                <a:schemeClr val="bg1">
                  <a:lumMod val="65000"/>
                  <a:lumOff val="35000"/>
                </a:schemeClr>
              </a:solidFill>
            </a:endParaRPr>
          </a:p>
          <a:p>
            <a:pPr marL="457200" lvl="2" indent="-457200">
              <a:lnSpc>
                <a:spcPct val="105000"/>
              </a:lnSpc>
              <a:spcAft>
                <a:spcPts val="600"/>
              </a:spcAft>
            </a:pP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450305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Acts 2:47</a:t>
            </a:r>
          </a:p>
          <a:p>
            <a:pPr marL="0" indent="0">
              <a:buNone/>
            </a:pPr>
            <a:r>
              <a:rPr lang="en-US" dirty="0" smtClean="0"/>
              <a:t>And the </a:t>
            </a:r>
            <a:r>
              <a:rPr lang="en-US" b="1" u="sng" dirty="0" smtClean="0">
                <a:solidFill>
                  <a:srgbClr val="FFFF00"/>
                </a:solidFill>
              </a:rPr>
              <a:t>Lord added</a:t>
            </a:r>
            <a:r>
              <a:rPr lang="en-US" dirty="0" smtClean="0"/>
              <a:t> to their number day by day those who were being saved.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27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2 Timothy 2:17-19</a:t>
            </a:r>
          </a:p>
          <a:p>
            <a:pPr marL="0" indent="0">
              <a:buNone/>
            </a:pPr>
            <a:r>
              <a:rPr lang="en-US" dirty="0" smtClean="0"/>
              <a:t>Among them are </a:t>
            </a:r>
            <a:r>
              <a:rPr lang="en-US" dirty="0" err="1" smtClean="0"/>
              <a:t>Hymenaeus</a:t>
            </a:r>
            <a:r>
              <a:rPr lang="en-US" dirty="0" smtClean="0"/>
              <a:t> and </a:t>
            </a:r>
            <a:r>
              <a:rPr lang="en-US" dirty="0" err="1" smtClean="0"/>
              <a:t>Philetus</a:t>
            </a:r>
            <a:r>
              <a:rPr lang="en-US" dirty="0" smtClean="0"/>
              <a:t>, who have swerved from the truth, saying that the resurrection has already happened. They are upsetting the faith of some. But God’s firm foundation stands, bearing this seal: “</a:t>
            </a:r>
            <a:r>
              <a:rPr lang="en-US" b="1" u="sng" dirty="0" smtClean="0">
                <a:solidFill>
                  <a:srgbClr val="FFFF00"/>
                </a:solidFill>
              </a:rPr>
              <a:t>The Lord knows those who are his</a:t>
            </a:r>
            <a:r>
              <a:rPr lang="en-US" dirty="0" smtClean="0"/>
              <a:t>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75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Acts 9:26</a:t>
            </a:r>
          </a:p>
          <a:p>
            <a:pPr marL="0" indent="0">
              <a:buNone/>
            </a:pPr>
            <a:r>
              <a:rPr lang="en-US" dirty="0"/>
              <a:t>And when he had come to Jerusalem, he attempted to </a:t>
            </a:r>
            <a:r>
              <a:rPr lang="en-US" b="1" u="sng" dirty="0">
                <a:solidFill>
                  <a:srgbClr val="FFFF00"/>
                </a:solidFill>
              </a:rPr>
              <a:t>join the disciples</a:t>
            </a:r>
            <a:r>
              <a:rPr lang="en-US" dirty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06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3 John 10</a:t>
            </a:r>
          </a:p>
          <a:p>
            <a:pPr marL="0" indent="0">
              <a:buNone/>
            </a:pPr>
            <a:r>
              <a:rPr lang="en-US" dirty="0"/>
              <a:t>And not content with that, [</a:t>
            </a:r>
            <a:r>
              <a:rPr lang="en-US" dirty="0" err="1"/>
              <a:t>Diotrephes</a:t>
            </a:r>
            <a:r>
              <a:rPr lang="en-US" dirty="0"/>
              <a:t>] </a:t>
            </a:r>
            <a:r>
              <a:rPr lang="en-US" b="1" u="sng" dirty="0">
                <a:solidFill>
                  <a:srgbClr val="FFFF00"/>
                </a:solidFill>
              </a:rPr>
              <a:t>refuses to welcome the brothers</a:t>
            </a:r>
            <a:r>
              <a:rPr lang="en-US" dirty="0"/>
              <a:t>, and also stops those who want to and puts them out of the church.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453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78280"/>
            <a:ext cx="8229600" cy="612616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1 Corinthians 5:1</a:t>
            </a:r>
          </a:p>
          <a:p>
            <a:pPr marL="0" indent="0">
              <a:buNone/>
            </a:pPr>
            <a:r>
              <a:rPr lang="en-US" dirty="0"/>
              <a:t>It is actually reported that there is </a:t>
            </a:r>
            <a:r>
              <a:rPr lang="en-US" b="1" u="sng" dirty="0">
                <a:solidFill>
                  <a:srgbClr val="FFFF00"/>
                </a:solidFill>
              </a:rPr>
              <a:t>sexual immorality among you</a:t>
            </a:r>
            <a:r>
              <a:rPr lang="en-US" dirty="0"/>
              <a:t>, and of a kind that is not tolerated even among pagans, for a man has his father’s wife.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0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21876</TotalTime>
  <Words>1262</Words>
  <Application>Microsoft Macintosh PowerPoint</Application>
  <PresentationFormat>On-screen Show (4:3)</PresentationFormat>
  <Paragraphs>110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Black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Discipline in the New Testament</vt:lpstr>
      <vt:lpstr>PowerPoint Presentation</vt:lpstr>
    </vt:vector>
  </TitlesOfParts>
  <Company>Auburn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Joshua Carter</dc:creator>
  <cp:lastModifiedBy>David Maxson</cp:lastModifiedBy>
  <cp:revision>223</cp:revision>
  <dcterms:created xsi:type="dcterms:W3CDTF">2015-10-29T03:17:02Z</dcterms:created>
  <dcterms:modified xsi:type="dcterms:W3CDTF">2017-12-03T14:05:55Z</dcterms:modified>
</cp:coreProperties>
</file>