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30"/>
  </p:handoutMasterIdLst>
  <p:sldIdLst>
    <p:sldId id="256" r:id="rId2"/>
    <p:sldId id="279" r:id="rId3"/>
    <p:sldId id="280" r:id="rId4"/>
    <p:sldId id="281" r:id="rId5"/>
    <p:sldId id="277" r:id="rId6"/>
    <p:sldId id="278" r:id="rId7"/>
    <p:sldId id="265" r:id="rId8"/>
    <p:sldId id="258" r:id="rId9"/>
    <p:sldId id="259" r:id="rId10"/>
    <p:sldId id="276" r:id="rId11"/>
    <p:sldId id="260" r:id="rId12"/>
    <p:sldId id="275" r:id="rId13"/>
    <p:sldId id="282" r:id="rId14"/>
    <p:sldId id="266" r:id="rId15"/>
    <p:sldId id="283" r:id="rId16"/>
    <p:sldId id="261" r:id="rId17"/>
    <p:sldId id="262" r:id="rId18"/>
    <p:sldId id="263" r:id="rId19"/>
    <p:sldId id="267" r:id="rId20"/>
    <p:sldId id="268" r:id="rId21"/>
    <p:sldId id="284" r:id="rId22"/>
    <p:sldId id="269" r:id="rId23"/>
    <p:sldId id="270" r:id="rId24"/>
    <p:sldId id="271" r:id="rId25"/>
    <p:sldId id="264" r:id="rId26"/>
    <p:sldId id="272" r:id="rId27"/>
    <p:sldId id="273" r:id="rId28"/>
    <p:sldId id="285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1CDF15-9729-4147-8565-D0317D07306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51339B-3FDF-4F59-B156-DB58722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1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4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7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4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7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8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7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8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8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59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FC22E5-50DB-4523-932E-B1B61CC5F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5" b="35126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73827"/>
            <a:ext cx="12191980" cy="1964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 dirty="0"/>
              <a:t>Telling Others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516211"/>
            <a:ext cx="8676222" cy="72224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God’s desire for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5862"/>
            <a:ext cx="12192000" cy="618213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Ezekiel 33:11 </a:t>
            </a:r>
            <a:r>
              <a:rPr lang="en-US" sz="4800" dirty="0"/>
              <a:t>"</a:t>
            </a:r>
            <a:r>
              <a:rPr lang="en-US" sz="4800" i="1" dirty="0"/>
              <a:t>Say to them: 'As I live,' says the Lord GOD, 'I </a:t>
            </a:r>
            <a:r>
              <a:rPr lang="en-US" sz="4800" b="1" i="1" dirty="0"/>
              <a:t>have no pleasure in the death of the wicked</a:t>
            </a:r>
            <a:r>
              <a:rPr lang="en-US" sz="4800" i="1" dirty="0"/>
              <a:t>, but that</a:t>
            </a:r>
            <a:r>
              <a:rPr lang="en-US" sz="4800" b="1" i="1" dirty="0"/>
              <a:t> the wicked turn from his way </a:t>
            </a:r>
            <a:r>
              <a:rPr lang="en-US" sz="4800" i="1" dirty="0"/>
              <a:t>and live. Turn, turn from your evil ways! For why should you die, O house of Israel?'</a:t>
            </a:r>
          </a:p>
        </p:txBody>
      </p:sp>
    </p:spTree>
    <p:extLst>
      <p:ext uri="{BB962C8B-B14F-4D97-AF65-F5344CB8AC3E}">
        <p14:creationId xmlns:p14="http://schemas.microsoft.com/office/powerpoint/2010/main" val="35920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How do we fit into god’s desire?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583"/>
            <a:ext cx="12192000" cy="6354417"/>
          </a:xfrm>
        </p:spPr>
        <p:txBody>
          <a:bodyPr>
            <a:normAutofit/>
          </a:bodyPr>
          <a:lstStyle/>
          <a:p>
            <a:r>
              <a:rPr lang="en-US" sz="4800" dirty="0"/>
              <a:t>We are to be the ones who proclaim god’s desire!!!</a:t>
            </a:r>
          </a:p>
          <a:p>
            <a:r>
              <a:rPr lang="en-US" sz="4800" dirty="0"/>
              <a:t>God is depending on us!!!</a:t>
            </a:r>
          </a:p>
          <a:p>
            <a:r>
              <a:rPr lang="en-US" sz="4800" b="1" dirty="0">
                <a:solidFill>
                  <a:srgbClr val="00B0F0"/>
                </a:solidFill>
              </a:rPr>
              <a:t>John 19                                                          </a:t>
            </a:r>
            <a:r>
              <a:rPr lang="en-US" sz="4800" dirty="0"/>
              <a:t>(Joseph of Arimathea/Nicodemus)</a:t>
            </a:r>
          </a:p>
        </p:txBody>
      </p:sp>
    </p:spTree>
    <p:extLst>
      <p:ext uri="{BB962C8B-B14F-4D97-AF65-F5344CB8AC3E}">
        <p14:creationId xmlns:p14="http://schemas.microsoft.com/office/powerpoint/2010/main" val="27953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How do we fit into god’s desire?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583"/>
            <a:ext cx="12192000" cy="6354417"/>
          </a:xfrm>
        </p:spPr>
        <p:txBody>
          <a:bodyPr>
            <a:normAutofit/>
          </a:bodyPr>
          <a:lstStyle/>
          <a:p>
            <a:r>
              <a:rPr lang="en-US" sz="5400" dirty="0"/>
              <a:t>But what does god need us to do?</a:t>
            </a:r>
          </a:p>
          <a:p>
            <a:r>
              <a:rPr lang="en-US" sz="5400" dirty="0"/>
              <a:t>Follow the example and teachings of His Son!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6607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How do we fit into god’s desire?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583"/>
            <a:ext cx="12192000" cy="6354417"/>
          </a:xfrm>
        </p:spPr>
        <p:txBody>
          <a:bodyPr>
            <a:normAutofit/>
          </a:bodyPr>
          <a:lstStyle/>
          <a:p>
            <a:r>
              <a:rPr lang="en-US" sz="4800" dirty="0"/>
              <a:t>Jesus taught and demonstrated the need to tell others about his Father. </a:t>
            </a:r>
          </a:p>
          <a:p>
            <a:r>
              <a:rPr lang="en-US" sz="4800" b="1" dirty="0">
                <a:solidFill>
                  <a:srgbClr val="00B0F0"/>
                </a:solidFill>
              </a:rPr>
              <a:t>Mark 16:15-16 </a:t>
            </a:r>
            <a:r>
              <a:rPr lang="en-US" sz="4800" i="1" dirty="0"/>
              <a:t>And He said to them, "Go into all the world and preach the gospel to every creature. 16 "He who believes and is baptized will be saved; but he who does not believe will be condemned.</a:t>
            </a:r>
          </a:p>
        </p:txBody>
      </p:sp>
    </p:spTree>
    <p:extLst>
      <p:ext uri="{BB962C8B-B14F-4D97-AF65-F5344CB8AC3E}">
        <p14:creationId xmlns:p14="http://schemas.microsoft.com/office/powerpoint/2010/main" val="807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How do we fit into god’s desire?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12192000" cy="521141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Romans 10:13-15</a:t>
            </a:r>
          </a:p>
          <a:p>
            <a:pPr lvl="1"/>
            <a:r>
              <a:rPr lang="en-US" sz="4800" dirty="0"/>
              <a:t>Preachers of the Gospel</a:t>
            </a:r>
          </a:p>
          <a:p>
            <a:pPr lvl="1"/>
            <a:r>
              <a:rPr lang="en-US" sz="4800" dirty="0"/>
              <a:t>Messengers of the word</a:t>
            </a:r>
          </a:p>
          <a:p>
            <a:pPr lvl="1"/>
            <a:r>
              <a:rPr lang="en-US" sz="4800" dirty="0"/>
              <a:t>Ambassadors of the faith</a:t>
            </a:r>
          </a:p>
          <a:p>
            <a:pPr lvl="1"/>
            <a:r>
              <a:rPr lang="en-US" sz="4800" dirty="0"/>
              <a:t>Laborers in god’s vineyard</a:t>
            </a:r>
          </a:p>
        </p:txBody>
      </p:sp>
    </p:spTree>
    <p:extLst>
      <p:ext uri="{BB962C8B-B14F-4D97-AF65-F5344CB8AC3E}">
        <p14:creationId xmlns:p14="http://schemas.microsoft.com/office/powerpoint/2010/main" val="37174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How do we fit into god’s desire?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12192000" cy="5211416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2Cor 2:14-17</a:t>
            </a:r>
          </a:p>
          <a:p>
            <a:r>
              <a:rPr lang="en-US" sz="5400" b="1" dirty="0">
                <a:solidFill>
                  <a:srgbClr val="00B0F0"/>
                </a:solidFill>
              </a:rPr>
              <a:t>2Cor 5:20</a:t>
            </a:r>
            <a:r>
              <a:rPr lang="en-US" sz="5400" dirty="0"/>
              <a:t>, </a:t>
            </a:r>
            <a:r>
              <a:rPr lang="en-US" sz="5400" i="1" dirty="0"/>
              <a:t>“… we are ambassadors for Christ, as though God were pleading through us; we implore you on Christ’s behalf, be reconciled to God”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8469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99000"/>
          </a:xfrm>
        </p:spPr>
        <p:txBody>
          <a:bodyPr>
            <a:normAutofit/>
          </a:bodyPr>
          <a:lstStyle/>
          <a:p>
            <a:pPr algn="ctr"/>
            <a:r>
              <a:rPr lang="en-US" sz="5100" b="1" dirty="0"/>
              <a:t>If you don’t tell ______… who will?</a:t>
            </a:r>
          </a:p>
        </p:txBody>
      </p:sp>
    </p:spTree>
    <p:extLst>
      <p:ext uri="{BB962C8B-B14F-4D97-AF65-F5344CB8AC3E}">
        <p14:creationId xmlns:p14="http://schemas.microsoft.com/office/powerpoint/2010/main" val="70841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Here is the good news…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399"/>
          </a:xfrm>
        </p:spPr>
        <p:txBody>
          <a:bodyPr>
            <a:noAutofit/>
          </a:bodyPr>
          <a:lstStyle/>
          <a:p>
            <a:r>
              <a:rPr lang="en-US" sz="5200" dirty="0"/>
              <a:t>It’s </a:t>
            </a:r>
            <a:r>
              <a:rPr lang="en-US" sz="5200" u="sng" dirty="0"/>
              <a:t>not our </a:t>
            </a:r>
            <a:r>
              <a:rPr lang="en-US" sz="5200" dirty="0"/>
              <a:t>thoughts/ideas</a:t>
            </a:r>
          </a:p>
          <a:p>
            <a:r>
              <a:rPr lang="en-US" sz="5200" dirty="0"/>
              <a:t>It’s </a:t>
            </a:r>
            <a:r>
              <a:rPr lang="en-US" sz="5200" u="sng" dirty="0"/>
              <a:t>not our </a:t>
            </a:r>
            <a:r>
              <a:rPr lang="en-US" sz="5200" dirty="0"/>
              <a:t>words</a:t>
            </a:r>
          </a:p>
          <a:p>
            <a:r>
              <a:rPr lang="en-US" sz="5200" dirty="0"/>
              <a:t>It’s </a:t>
            </a:r>
            <a:r>
              <a:rPr lang="en-US" sz="5200" u="sng" dirty="0"/>
              <a:t>not our </a:t>
            </a:r>
            <a:r>
              <a:rPr lang="en-US" sz="5200" dirty="0"/>
              <a:t>reasoning.</a:t>
            </a:r>
          </a:p>
          <a:p>
            <a:r>
              <a:rPr lang="en-US" sz="5200" dirty="0"/>
              <a:t>It’s </a:t>
            </a:r>
            <a:r>
              <a:rPr lang="en-US" sz="5200" b="1" dirty="0"/>
              <a:t>god’s</a:t>
            </a:r>
            <a:r>
              <a:rPr lang="en-US" sz="5200" dirty="0"/>
              <a:t> thoughts/words/reasoning.  </a:t>
            </a:r>
          </a:p>
          <a:p>
            <a:r>
              <a:rPr lang="en-US" sz="5200" dirty="0"/>
              <a:t>This is what we take to man.  </a:t>
            </a:r>
          </a:p>
        </p:txBody>
      </p:sp>
    </p:spTree>
    <p:extLst>
      <p:ext uri="{BB962C8B-B14F-4D97-AF65-F5344CB8AC3E}">
        <p14:creationId xmlns:p14="http://schemas.microsoft.com/office/powerpoint/2010/main" val="42504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Jeremiah 36:4-10.  Baruch complies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1396133" cy="1667933"/>
          </a:xfrm>
        </p:spPr>
        <p:txBody>
          <a:bodyPr>
            <a:normAutofit/>
          </a:bodyPr>
          <a:lstStyle/>
          <a:p>
            <a:r>
              <a:rPr lang="en-US" sz="4800" dirty="0"/>
              <a:t>Note vs </a:t>
            </a:r>
            <a:r>
              <a:rPr lang="en-US" sz="4800" b="1" dirty="0">
                <a:solidFill>
                  <a:srgbClr val="00B0F0"/>
                </a:solidFill>
              </a:rPr>
              <a:t>8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12" y="3649133"/>
            <a:ext cx="4278488" cy="32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3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The only two responses to 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391"/>
            <a:ext cx="12192000" cy="5996608"/>
          </a:xfrm>
        </p:spPr>
        <p:txBody>
          <a:bodyPr>
            <a:normAutofit/>
          </a:bodyPr>
          <a:lstStyle/>
          <a:p>
            <a:r>
              <a:rPr lang="en-US" sz="4400" dirty="0"/>
              <a:t>First response: Vs </a:t>
            </a:r>
            <a:r>
              <a:rPr lang="en-US" sz="4400" b="1" dirty="0">
                <a:solidFill>
                  <a:srgbClr val="00B0F0"/>
                </a:solidFill>
              </a:rPr>
              <a:t>11-19</a:t>
            </a:r>
          </a:p>
          <a:p>
            <a:r>
              <a:rPr lang="en-US" sz="4400" dirty="0"/>
              <a:t>Fear… accompanied with action</a:t>
            </a:r>
          </a:p>
          <a:p>
            <a:r>
              <a:rPr lang="en-US" sz="4400" dirty="0"/>
              <a:t>The right/intended/needed reaction!</a:t>
            </a:r>
          </a:p>
          <a:p>
            <a:r>
              <a:rPr lang="en-US" sz="4400" dirty="0"/>
              <a:t>The message of the gospel; especially for those that are not right with him is </a:t>
            </a:r>
            <a:r>
              <a:rPr lang="en-US" sz="4400" b="1" dirty="0"/>
              <a:t>intended</a:t>
            </a:r>
            <a:r>
              <a:rPr lang="en-US" sz="4400" dirty="0"/>
              <a:t> to </a:t>
            </a:r>
            <a:r>
              <a:rPr lang="en-US" sz="4400" b="1" dirty="0">
                <a:solidFill>
                  <a:srgbClr val="FF3F3F"/>
                </a:solidFill>
              </a:rPr>
              <a:t>cut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/>
              <a:t>them to the heart </a:t>
            </a:r>
            <a:r>
              <a:rPr lang="en-US" sz="4400" u="sng" dirty="0"/>
              <a:t>when properly preached!!!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88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2E5A6-1F42-4106-99EF-9137F3A9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7757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This Weekend: </a:t>
            </a:r>
            <a:br>
              <a:rPr lang="en-US" sz="5400" b="1" dirty="0"/>
            </a:br>
            <a:r>
              <a:rPr lang="en-US" sz="5400" b="1" dirty="0"/>
              <a:t>Lessons in Following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50C86-48F0-4689-86ED-1C6F875D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0834"/>
            <a:ext cx="12192000" cy="4817165"/>
          </a:xfrm>
        </p:spPr>
        <p:txBody>
          <a:bodyPr>
            <a:normAutofit/>
          </a:bodyPr>
          <a:lstStyle/>
          <a:p>
            <a:r>
              <a:rPr lang="en-US" sz="4800" b="1" dirty="0"/>
              <a:t>Last Night: </a:t>
            </a:r>
          </a:p>
          <a:p>
            <a:r>
              <a:rPr lang="en-US" sz="4800" b="1" dirty="0"/>
              <a:t>Understanding God’s Great Desire.</a:t>
            </a:r>
          </a:p>
          <a:p>
            <a:r>
              <a:rPr lang="en-US" sz="4400" dirty="0"/>
              <a:t>God wants to be with His people.  </a:t>
            </a:r>
          </a:p>
          <a:p>
            <a:r>
              <a:rPr lang="en-US" sz="4400" dirty="0"/>
              <a:t>He sent His son to die for us &amp; Show us the way to be in a relationship with the Father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14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When properly preached…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1934"/>
            <a:ext cx="12192000" cy="620606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Acts 2:37 </a:t>
            </a:r>
            <a:r>
              <a:rPr lang="en-US" sz="5400" i="1" dirty="0"/>
              <a:t>Now when they heard this, they were </a:t>
            </a:r>
            <a:r>
              <a:rPr lang="en-US" sz="5400" i="1" u="sng" dirty="0"/>
              <a:t>cut to the heart</a:t>
            </a:r>
            <a:r>
              <a:rPr lang="en-US" sz="5400" i="1" dirty="0"/>
              <a:t>, and said to Peter and the rest of the apostles, "Men and brethren, what shall we do</a:t>
            </a:r>
            <a:r>
              <a:rPr lang="en-US" sz="5400" dirty="0"/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19913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When properly preached…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1934"/>
            <a:ext cx="12192000" cy="620606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Hebrews 4:12 </a:t>
            </a:r>
            <a:r>
              <a:rPr lang="en-US" sz="4800" i="1" dirty="0"/>
              <a:t>For the word of God is living and powerful, and sharper than any two-edged sword, piercing even to the division of soul and spirit, and of joints and marrow, and is a discerner of the thoughts and intents of the heart.</a:t>
            </a:r>
          </a:p>
        </p:txBody>
      </p:sp>
    </p:spTree>
    <p:extLst>
      <p:ext uri="{BB962C8B-B14F-4D97-AF65-F5344CB8AC3E}">
        <p14:creationId xmlns:p14="http://schemas.microsoft.com/office/powerpoint/2010/main" val="42434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The only other reaction to 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39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Vs 20-26</a:t>
            </a:r>
          </a:p>
          <a:p>
            <a:r>
              <a:rPr lang="en-US" sz="4400" dirty="0"/>
              <a:t>What a sad reaction to god’s word.  </a:t>
            </a:r>
          </a:p>
          <a:p>
            <a:r>
              <a:rPr lang="en-US" sz="4400" dirty="0"/>
              <a:t>It didn’t have to be this way!!!</a:t>
            </a:r>
          </a:p>
          <a:p>
            <a:r>
              <a:rPr lang="en-US" sz="4400" b="1" dirty="0">
                <a:solidFill>
                  <a:srgbClr val="00B0F0"/>
                </a:solidFill>
              </a:rPr>
              <a:t>2 kings 22/23</a:t>
            </a:r>
            <a:r>
              <a:rPr lang="en-US" sz="4400" dirty="0"/>
              <a:t>. </a:t>
            </a:r>
          </a:p>
          <a:p>
            <a:r>
              <a:rPr lang="en-US" sz="4400" dirty="0"/>
              <a:t>Who is king Josiah?</a:t>
            </a:r>
          </a:p>
          <a:p>
            <a:r>
              <a:rPr lang="en-US" sz="4400" dirty="0"/>
              <a:t>Jehoiakim own father!!! (</a:t>
            </a:r>
            <a:r>
              <a:rPr lang="en-US" sz="4400" b="1" dirty="0" err="1">
                <a:solidFill>
                  <a:srgbClr val="00B0F0"/>
                </a:solidFill>
              </a:rPr>
              <a:t>Jer</a:t>
            </a:r>
            <a:r>
              <a:rPr lang="en-US" sz="4400" b="1" dirty="0">
                <a:solidFill>
                  <a:srgbClr val="00B0F0"/>
                </a:solidFill>
              </a:rPr>
              <a:t> 36:1</a:t>
            </a:r>
            <a:r>
              <a:rPr lang="en-US" sz="44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1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What about our reaction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7322"/>
            <a:ext cx="12192000" cy="6420677"/>
          </a:xfrm>
        </p:spPr>
        <p:txBody>
          <a:bodyPr>
            <a:normAutofit/>
          </a:bodyPr>
          <a:lstStyle/>
          <a:p>
            <a:r>
              <a:rPr lang="en-US" sz="4800" dirty="0">
                <a:effectLst/>
              </a:rPr>
              <a:t>How easy it is for us to cut God’s word and burn the scroll today:</a:t>
            </a:r>
          </a:p>
          <a:p>
            <a:r>
              <a:rPr lang="en-US" sz="4800" dirty="0">
                <a:effectLst/>
              </a:rPr>
              <a:t>when we never open God’s word and read it.</a:t>
            </a:r>
          </a:p>
          <a:p>
            <a:r>
              <a:rPr lang="en-US" sz="4800" dirty="0">
                <a:effectLst/>
              </a:rPr>
              <a:t>when we refuse to listen to God’s word.</a:t>
            </a:r>
          </a:p>
          <a:p>
            <a:r>
              <a:rPr lang="en-US" sz="4800" dirty="0">
                <a:effectLst/>
              </a:rPr>
              <a:t>when we come, hear the message, and then do not change our hearts.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88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The truth of god’s word.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9844"/>
            <a:ext cx="12192000" cy="6288156"/>
          </a:xfrm>
        </p:spPr>
        <p:txBody>
          <a:bodyPr>
            <a:normAutofit/>
          </a:bodyPr>
          <a:lstStyle/>
          <a:p>
            <a:r>
              <a:rPr lang="en-US" sz="4800" dirty="0"/>
              <a:t>Vs </a:t>
            </a:r>
            <a:r>
              <a:rPr lang="en-US" sz="4800" b="1" dirty="0">
                <a:solidFill>
                  <a:srgbClr val="00B0F0"/>
                </a:solidFill>
              </a:rPr>
              <a:t>27-32</a:t>
            </a:r>
          </a:p>
          <a:p>
            <a:r>
              <a:rPr lang="en-US" sz="4800" dirty="0"/>
              <a:t>Jeremiah is instructed to write another scroll. </a:t>
            </a:r>
          </a:p>
          <a:p>
            <a:r>
              <a:rPr lang="en-US" sz="4800" dirty="0"/>
              <a:t>Our response to the gospel doesn’t change god’s truth!</a:t>
            </a:r>
          </a:p>
        </p:txBody>
      </p:sp>
    </p:spTree>
    <p:extLst>
      <p:ext uri="{BB962C8B-B14F-4D97-AF65-F5344CB8AC3E}">
        <p14:creationId xmlns:p14="http://schemas.microsoft.com/office/powerpoint/2010/main" val="41133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endParaRPr lang="en-US" sz="4400" b="1" dirty="0"/>
          </a:p>
        </p:txBody>
      </p:sp>
      <p:pic>
        <p:nvPicPr>
          <p:cNvPr id="1026" name="Picture 2" descr="Image result for cutting a passage out of the bi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61" y="1366814"/>
            <a:ext cx="7239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7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7868"/>
            <a:ext cx="12192000" cy="6570132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John 12:48 </a:t>
            </a:r>
            <a:r>
              <a:rPr lang="en-US" sz="6000" dirty="0"/>
              <a:t>"</a:t>
            </a:r>
            <a:r>
              <a:rPr lang="en-US" sz="6000" i="1" dirty="0"/>
              <a:t>He who rejects Me, and does not receive My words, has that which judges him--the word that I have spoken will judge him in the last day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25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Conclusion/invitation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fontAlgn="base"/>
            <a:r>
              <a:rPr lang="en-US" sz="4400" dirty="0">
                <a:effectLst/>
              </a:rPr>
              <a:t>God’s word is given so our </a:t>
            </a:r>
            <a:r>
              <a:rPr lang="en-US" sz="4400" b="1" dirty="0">
                <a:effectLst/>
              </a:rPr>
              <a:t>sin can be exposed</a:t>
            </a:r>
            <a:r>
              <a:rPr lang="en-US" sz="4400" dirty="0">
                <a:effectLst/>
              </a:rPr>
              <a:t>, so we can </a:t>
            </a:r>
            <a:r>
              <a:rPr lang="en-US" sz="4400" b="1" dirty="0">
                <a:effectLst/>
              </a:rPr>
              <a:t>turn from our evil ways</a:t>
            </a:r>
            <a:r>
              <a:rPr lang="en-US" sz="4400" dirty="0">
                <a:effectLst/>
              </a:rPr>
              <a:t>, in order to be </a:t>
            </a:r>
            <a:r>
              <a:rPr lang="en-US" sz="4400" b="1" dirty="0">
                <a:effectLst/>
              </a:rPr>
              <a:t>forgiven by God</a:t>
            </a:r>
            <a:r>
              <a:rPr lang="en-US" sz="4400" dirty="0">
                <a:effectLst/>
              </a:rPr>
              <a:t>. </a:t>
            </a:r>
          </a:p>
          <a:p>
            <a:pPr fontAlgn="base"/>
            <a:r>
              <a:rPr lang="en-US" sz="4400" dirty="0">
                <a:effectLst/>
              </a:rPr>
              <a:t>we must earnestly desire to hear the word of the Lord so that our hearts will be transformed and our lives will be changed when it is proclaimed.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95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Conclusion/invitation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>
                <a:effectLst/>
              </a:rPr>
              <a:t>Will we Follow Jesus.  </a:t>
            </a:r>
          </a:p>
          <a:p>
            <a:pPr fontAlgn="base"/>
            <a:r>
              <a:rPr lang="en-US" sz="4000" dirty="0">
                <a:effectLst/>
              </a:rPr>
              <a:t>Jesus told others about His Father</a:t>
            </a:r>
          </a:p>
          <a:p>
            <a:pPr fontAlgn="base"/>
            <a:r>
              <a:rPr lang="en-US" sz="4000" dirty="0">
                <a:effectLst/>
              </a:rPr>
              <a:t>Jesus Commanded for His Disciples to tell others about His Father. </a:t>
            </a:r>
          </a:p>
          <a:p>
            <a:pPr fontAlgn="base"/>
            <a:r>
              <a:rPr lang="en-US" sz="4000" dirty="0">
                <a:effectLst/>
              </a:rPr>
              <a:t>Jesus’ Disciples went everywhere telling others about the Father. </a:t>
            </a:r>
          </a:p>
          <a:p>
            <a:pPr fontAlgn="base"/>
            <a:r>
              <a:rPr lang="en-US" sz="4000" dirty="0">
                <a:effectLst/>
              </a:rPr>
              <a:t>Do we?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36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2E5A6-1F42-4106-99EF-9137F3A9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93481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This Weekend: </a:t>
            </a:r>
            <a:br>
              <a:rPr lang="en-US" sz="5400" b="1" dirty="0"/>
            </a:br>
            <a:r>
              <a:rPr lang="en-US" sz="5400" b="1" dirty="0"/>
              <a:t>Lessons in Following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50C86-48F0-4689-86ED-1C6F875D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9444"/>
            <a:ext cx="12192000" cy="5678556"/>
          </a:xfrm>
        </p:spPr>
        <p:txBody>
          <a:bodyPr>
            <a:normAutofit/>
          </a:bodyPr>
          <a:lstStyle/>
          <a:p>
            <a:r>
              <a:rPr lang="en-US" sz="4800" b="1" dirty="0"/>
              <a:t>Today:</a:t>
            </a:r>
          </a:p>
          <a:p>
            <a:r>
              <a:rPr lang="en-US" sz="4800" b="1" dirty="0"/>
              <a:t>Telling Others</a:t>
            </a:r>
          </a:p>
          <a:p>
            <a:r>
              <a:rPr lang="en-US" sz="4800" b="1" dirty="0"/>
              <a:t>Serving others</a:t>
            </a:r>
          </a:p>
          <a:p>
            <a:r>
              <a:rPr lang="en-US" sz="4800" b="1" dirty="0"/>
              <a:t>Forgiving Others</a:t>
            </a:r>
          </a:p>
          <a:p>
            <a:r>
              <a:rPr lang="en-US" sz="4800" b="1" dirty="0"/>
              <a:t>Application/Case Study</a:t>
            </a:r>
          </a:p>
        </p:txBody>
      </p:sp>
    </p:spTree>
    <p:extLst>
      <p:ext uri="{BB962C8B-B14F-4D97-AF65-F5344CB8AC3E}">
        <p14:creationId xmlns:p14="http://schemas.microsoft.com/office/powerpoint/2010/main" val="27412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2E5A6-1F42-4106-99EF-9137F3A9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93481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This Weekend: </a:t>
            </a:r>
            <a:br>
              <a:rPr lang="en-US" sz="5400" b="1" dirty="0"/>
            </a:br>
            <a:r>
              <a:rPr lang="en-US" sz="5400" b="1" dirty="0"/>
              <a:t>Lessons in Following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50C86-48F0-4689-86ED-1C6F875D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9444"/>
            <a:ext cx="12192000" cy="5678556"/>
          </a:xfrm>
        </p:spPr>
        <p:txBody>
          <a:bodyPr>
            <a:normAutofit/>
          </a:bodyPr>
          <a:lstStyle/>
          <a:p>
            <a:r>
              <a:rPr lang="en-US" sz="5400" b="1" dirty="0"/>
              <a:t>Sunday:</a:t>
            </a:r>
          </a:p>
          <a:p>
            <a:r>
              <a:rPr lang="en-US" sz="5400" b="1" dirty="0" smtClean="0"/>
              <a:t>Ritual </a:t>
            </a:r>
            <a:r>
              <a:rPr lang="en-US" sz="5400" b="1" dirty="0"/>
              <a:t>or Religion</a:t>
            </a:r>
          </a:p>
          <a:p>
            <a:r>
              <a:rPr lang="en-US" sz="5400" b="1" dirty="0"/>
              <a:t>Following Jesus Home</a:t>
            </a:r>
          </a:p>
        </p:txBody>
      </p:sp>
    </p:spTree>
    <p:extLst>
      <p:ext uri="{BB962C8B-B14F-4D97-AF65-F5344CB8AC3E}">
        <p14:creationId xmlns:p14="http://schemas.microsoft.com/office/powerpoint/2010/main" val="39052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67933"/>
          </a:xfrm>
        </p:spPr>
        <p:txBody>
          <a:bodyPr/>
          <a:lstStyle/>
          <a:p>
            <a:r>
              <a:rPr lang="en-US" dirty="0"/>
              <a:t>Jeremiah 36: </a:t>
            </a:r>
            <a:br>
              <a:rPr lang="en-US" dirty="0"/>
            </a:br>
            <a:r>
              <a:rPr lang="en-US" dirty="0"/>
              <a:t>Cutting out the word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jehoiakim burns jeremiah's sc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27" y="1845862"/>
            <a:ext cx="6124839" cy="40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6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1800"/>
            <a:ext cx="7467600" cy="6426199"/>
          </a:xfrm>
        </p:spPr>
        <p:txBody>
          <a:bodyPr>
            <a:normAutofit/>
          </a:bodyPr>
          <a:lstStyle/>
          <a:p>
            <a:r>
              <a:rPr lang="en-US" sz="4800" dirty="0"/>
              <a:t>Year is 605 B.C. </a:t>
            </a:r>
          </a:p>
          <a:p>
            <a:r>
              <a:rPr lang="en-US" sz="4800" dirty="0"/>
              <a:t>Year of the Babylonian invasion by Nebuchadnezzar into Judah. </a:t>
            </a:r>
          </a:p>
          <a:p>
            <a:r>
              <a:rPr lang="en-US" sz="4800" dirty="0"/>
              <a:t>First of three invasions.</a:t>
            </a:r>
          </a:p>
        </p:txBody>
      </p:sp>
      <p:pic>
        <p:nvPicPr>
          <p:cNvPr id="2050" name="Picture 2" descr="Image result for king nebuchadnez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91" y="2514600"/>
            <a:ext cx="3696509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1800"/>
            <a:ext cx="7467600" cy="6426199"/>
          </a:xfrm>
        </p:spPr>
        <p:txBody>
          <a:bodyPr>
            <a:normAutofit/>
          </a:bodyPr>
          <a:lstStyle/>
          <a:p>
            <a:r>
              <a:rPr lang="en-US" sz="4800" dirty="0" err="1"/>
              <a:t>Jehoiakim</a:t>
            </a:r>
            <a:r>
              <a:rPr lang="en-US" sz="4800" dirty="0"/>
              <a:t> is king of Judah.  </a:t>
            </a:r>
          </a:p>
          <a:p>
            <a:r>
              <a:rPr lang="en-US" sz="4800" dirty="0"/>
              <a:t>God is going to give his message one more time to warn his people.</a:t>
            </a:r>
          </a:p>
        </p:txBody>
      </p:sp>
      <p:pic>
        <p:nvPicPr>
          <p:cNvPr id="3074" name="Picture 2" descr="Image result for jehoiak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33" y="1977623"/>
            <a:ext cx="3412067" cy="48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4448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Jeremiah 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399"/>
          </a:xfrm>
        </p:spPr>
        <p:txBody>
          <a:bodyPr>
            <a:normAutofit/>
          </a:bodyPr>
          <a:lstStyle/>
          <a:p>
            <a:r>
              <a:rPr lang="en-US" sz="4500" dirty="0"/>
              <a:t>Vs </a:t>
            </a:r>
            <a:r>
              <a:rPr lang="en-US" sz="4500" b="1" dirty="0">
                <a:solidFill>
                  <a:srgbClr val="00B0F0"/>
                </a:solidFill>
              </a:rPr>
              <a:t>1-8</a:t>
            </a:r>
          </a:p>
          <a:p>
            <a:r>
              <a:rPr lang="en-US" sz="4500" dirty="0"/>
              <a:t>What is the purpose of god’s word?</a:t>
            </a:r>
          </a:p>
          <a:p>
            <a:r>
              <a:rPr lang="en-US" sz="4500" dirty="0"/>
              <a:t>To bring man (in his current state) to god.</a:t>
            </a:r>
          </a:p>
          <a:p>
            <a:r>
              <a:rPr lang="en-US" sz="4500" dirty="0"/>
              <a:t>Why?</a:t>
            </a:r>
          </a:p>
          <a:p>
            <a:r>
              <a:rPr lang="en-US" sz="4500" dirty="0"/>
              <a:t>Because god’s desire is for man to be saved.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1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God’s desire for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5862"/>
            <a:ext cx="12192000" cy="618213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2 Peter 3:9 </a:t>
            </a:r>
            <a:r>
              <a:rPr lang="en-US" sz="4800" i="1" dirty="0"/>
              <a:t>The Lord is not slack concerning </a:t>
            </a:r>
            <a:r>
              <a:rPr lang="en-US" sz="4800" b="1" i="1" dirty="0"/>
              <a:t>His promise</a:t>
            </a:r>
            <a:r>
              <a:rPr lang="en-US" sz="4800" i="1" dirty="0"/>
              <a:t>, as some count slackness, but is longsuffering toward us, </a:t>
            </a:r>
            <a:r>
              <a:rPr lang="en-US" sz="4800" b="1" i="1" dirty="0"/>
              <a:t>not willing that any should perish but that all should come to repentance</a:t>
            </a:r>
            <a:r>
              <a:rPr lang="en-US" sz="4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0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292</TotalTime>
  <Words>882</Words>
  <Application>Microsoft Office PowerPoint</Application>
  <PresentationFormat>Widescreen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Mesh</vt:lpstr>
      <vt:lpstr>Telling Others</vt:lpstr>
      <vt:lpstr>This Weekend:  Lessons in Following Jesus</vt:lpstr>
      <vt:lpstr>This Weekend:  Lessons in Following Jesus</vt:lpstr>
      <vt:lpstr>This Weekend:  Lessons in Following Jesus</vt:lpstr>
      <vt:lpstr>Jeremiah 36:  Cutting out the word of god</vt:lpstr>
      <vt:lpstr>Background</vt:lpstr>
      <vt:lpstr>Background</vt:lpstr>
      <vt:lpstr>Jeremiah 36</vt:lpstr>
      <vt:lpstr>God’s desire for man</vt:lpstr>
      <vt:lpstr>God’s desire for man</vt:lpstr>
      <vt:lpstr>How do we fit into god’s desire?</vt:lpstr>
      <vt:lpstr>How do we fit into god’s desire?</vt:lpstr>
      <vt:lpstr>How do we fit into god’s desire?</vt:lpstr>
      <vt:lpstr>How do we fit into god’s desire?</vt:lpstr>
      <vt:lpstr>How do we fit into god’s desire?</vt:lpstr>
      <vt:lpstr>If you don’t tell ______… who will?</vt:lpstr>
      <vt:lpstr>Here is the good news…</vt:lpstr>
      <vt:lpstr>Jeremiah 36:4-10.  Baruch complies</vt:lpstr>
      <vt:lpstr>The only two responses to the word</vt:lpstr>
      <vt:lpstr>When properly preached…</vt:lpstr>
      <vt:lpstr>When properly preached…</vt:lpstr>
      <vt:lpstr>The only other reaction to the word</vt:lpstr>
      <vt:lpstr>What about our reaction today?</vt:lpstr>
      <vt:lpstr>The truth of god’s word. </vt:lpstr>
      <vt:lpstr>PowerPoint Presentation</vt:lpstr>
      <vt:lpstr>PowerPoint Presentation</vt:lpstr>
      <vt:lpstr>Conclusion/invitation</vt:lpstr>
      <vt:lpstr>Conclusion/invitation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 36:  Cutting out the word of god</dc:title>
  <dc:creator>Adam M. Andrews</dc:creator>
  <cp:lastModifiedBy>Adam M. Andrews</cp:lastModifiedBy>
  <cp:revision>31</cp:revision>
  <cp:lastPrinted>2017-08-25T18:57:51Z</cp:lastPrinted>
  <dcterms:created xsi:type="dcterms:W3CDTF">2017-08-24T21:02:18Z</dcterms:created>
  <dcterms:modified xsi:type="dcterms:W3CDTF">2018-02-26T19:09:54Z</dcterms:modified>
</cp:coreProperties>
</file>