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652" r:id="rId2"/>
    <p:sldId id="653" r:id="rId3"/>
    <p:sldId id="677" r:id="rId4"/>
    <p:sldId id="670" r:id="rId5"/>
    <p:sldId id="568" r:id="rId6"/>
    <p:sldId id="657" r:id="rId7"/>
    <p:sldId id="674" r:id="rId8"/>
    <p:sldId id="675" r:id="rId9"/>
    <p:sldId id="676" r:id="rId10"/>
    <p:sldId id="678" r:id="rId11"/>
    <p:sldId id="679" r:id="rId12"/>
    <p:sldId id="602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FFCC33"/>
    <a:srgbClr val="FFFF66"/>
    <a:srgbClr val="3F2519"/>
    <a:srgbClr val="523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>
    <p:restoredLeft sz="15491" autoAdjust="0"/>
    <p:restoredTop sz="99012" autoAdjust="0"/>
  </p:normalViewPr>
  <p:slideViewPr>
    <p:cSldViewPr snapToGrid="0" snapToObjects="1">
      <p:cViewPr>
        <p:scale>
          <a:sx n="59" d="100"/>
          <a:sy n="59" d="100"/>
        </p:scale>
        <p:origin x="-1296" y="-1088"/>
      </p:cViewPr>
      <p:guideLst>
        <p:guide orient="horz" pos="2164"/>
        <p:guide pos="287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EE1AC-C9C9-6E4B-B312-86B4310CBFEA}" type="datetimeFigureOut">
              <a:rPr lang="en-US" smtClean="0"/>
              <a:t>7/8/18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BFD01-1AD5-E745-9704-EED3D1138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EE1AC-C9C9-6E4B-B312-86B4310CBFEA}" type="datetimeFigureOut">
              <a:rPr lang="en-US" smtClean="0"/>
              <a:t>7/8/18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BFD01-1AD5-E745-9704-EED3D1138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EE1AC-C9C9-6E4B-B312-86B4310CBFEA}" type="datetimeFigureOut">
              <a:rPr lang="en-US" smtClean="0"/>
              <a:t>7/8/18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BFD01-1AD5-E745-9704-EED3D1138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EE1AC-C9C9-6E4B-B312-86B4310CBFEA}" type="datetimeFigureOut">
              <a:rPr lang="en-US" smtClean="0"/>
              <a:t>7/8/18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BFD01-1AD5-E745-9704-EED3D1138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EE1AC-C9C9-6E4B-B312-86B4310CBFEA}" type="datetimeFigureOut">
              <a:rPr lang="en-US" smtClean="0"/>
              <a:t>7/8/18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BFD01-1AD5-E745-9704-EED3D1138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EE1AC-C9C9-6E4B-B312-86B4310CBFEA}" type="datetimeFigureOut">
              <a:rPr lang="en-US" smtClean="0"/>
              <a:t>7/8/18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BFD01-1AD5-E745-9704-EED3D1138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6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6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EE1AC-C9C9-6E4B-B312-86B4310CBFEA}" type="datetimeFigureOut">
              <a:rPr lang="en-US" smtClean="0"/>
              <a:t>7/8/18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BFD01-1AD5-E745-9704-EED3D1138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EE1AC-C9C9-6E4B-B312-86B4310CBFEA}" type="datetimeFigureOut">
              <a:rPr lang="en-US" smtClean="0"/>
              <a:t>7/8/18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BFD01-1AD5-E745-9704-EED3D1138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EE1AC-C9C9-6E4B-B312-86B4310CBFEA}" type="datetimeFigureOut">
              <a:rPr lang="en-US" smtClean="0"/>
              <a:t>7/8/18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BFD01-1AD5-E745-9704-EED3D1138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8" y="273052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8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EE1AC-C9C9-6E4B-B312-86B4310CBFEA}" type="datetimeFigureOut">
              <a:rPr lang="en-US" smtClean="0"/>
              <a:t>7/8/18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BFD01-1AD5-E745-9704-EED3D1138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EE1AC-C9C9-6E4B-B312-86B4310CBFEA}" type="datetimeFigureOut">
              <a:rPr lang="en-US" smtClean="0"/>
              <a:t>7/8/18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BFD01-1AD5-E745-9704-EED3D1138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1EE1AC-C9C9-6E4B-B312-86B4310CBFEA}" type="datetimeFigureOut">
              <a:rPr lang="en-US" smtClean="0"/>
              <a:t>7/8/18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7BFD01-1AD5-E745-9704-EED3D1138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43000"/>
            <a:ext cx="9144000" cy="4572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485583" y="2819765"/>
            <a:ext cx="7115372" cy="1732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65000"/>
              </a:lnSpc>
            </a:pPr>
            <a:r>
              <a:rPr lang="en-US" sz="14000" kern="21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"/>
                <a:cs typeface="Times"/>
              </a:rPr>
              <a:t>DAVID</a:t>
            </a:r>
          </a:p>
          <a:p>
            <a:pPr algn="ctr">
              <a:lnSpc>
                <a:spcPct val="65000"/>
              </a:lnSpc>
            </a:pPr>
            <a:r>
              <a:rPr lang="en-US" sz="2200" kern="2100" spc="4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/>
                <a:cs typeface="Century Gothic"/>
              </a:rPr>
              <a:t>A MAN AFTER GOD’S OWN </a:t>
            </a:r>
            <a:r>
              <a:rPr lang="en-US" sz="2200" kern="2100" spc="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/>
                <a:cs typeface="Century Gothic"/>
              </a:rPr>
              <a:t>HEART</a:t>
            </a:r>
            <a:endParaRPr lang="en-US" sz="2200" kern="2100" spc="4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028003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653586"/>
            <a:ext cx="8229600" cy="6148391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3100" b="1" dirty="0" smtClean="0">
                <a:solidFill>
                  <a:srgbClr val="FFFF00"/>
                </a:solidFill>
              </a:rPr>
              <a:t>1 Samuel 24:16-17</a:t>
            </a:r>
            <a:endParaRPr lang="en-US" sz="3100" dirty="0" smtClean="0"/>
          </a:p>
          <a:p>
            <a:pPr marL="0" indent="0">
              <a:buNone/>
            </a:pPr>
            <a:r>
              <a:rPr lang="en-US" sz="2800" dirty="0"/>
              <a:t>As soon as David had finished speaking these words to Saul, Saul said, “Is that your voice, </a:t>
            </a:r>
            <a:r>
              <a:rPr lang="en-US" sz="2800" b="1" dirty="0">
                <a:solidFill>
                  <a:srgbClr val="FFFF00"/>
                </a:solidFill>
              </a:rPr>
              <a:t>my </a:t>
            </a:r>
            <a:r>
              <a:rPr lang="en-US" sz="2800" b="1" dirty="0" smtClean="0">
                <a:solidFill>
                  <a:srgbClr val="FFFF00"/>
                </a:solidFill>
              </a:rPr>
              <a:t>son </a:t>
            </a:r>
            <a:r>
              <a:rPr lang="en-US" sz="2800" b="1" dirty="0">
                <a:solidFill>
                  <a:srgbClr val="FFFF00"/>
                </a:solidFill>
              </a:rPr>
              <a:t>David</a:t>
            </a:r>
            <a:r>
              <a:rPr lang="en-US" sz="2800" dirty="0"/>
              <a:t>?” And Saul </a:t>
            </a:r>
            <a:r>
              <a:rPr lang="en-US" sz="2800" b="1" dirty="0">
                <a:solidFill>
                  <a:srgbClr val="FFFF00"/>
                </a:solidFill>
              </a:rPr>
              <a:t>lifted up his voice and </a:t>
            </a:r>
            <a:r>
              <a:rPr lang="en-US" sz="2800" b="1" dirty="0" smtClean="0">
                <a:solidFill>
                  <a:srgbClr val="FFFF00"/>
                </a:solidFill>
              </a:rPr>
              <a:t>wept</a:t>
            </a:r>
            <a:r>
              <a:rPr lang="en-US" sz="28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60724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653586"/>
            <a:ext cx="8229600" cy="6148391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3100" b="1" dirty="0" smtClean="0">
                <a:solidFill>
                  <a:srgbClr val="FFFF00"/>
                </a:solidFill>
              </a:rPr>
              <a:t>1 Samuel 24:22</a:t>
            </a:r>
            <a:endParaRPr lang="en-US" sz="3100" dirty="0" smtClean="0"/>
          </a:p>
          <a:p>
            <a:pPr marL="0" indent="0">
              <a:buNone/>
            </a:pPr>
            <a:r>
              <a:rPr lang="en-US" sz="2800" dirty="0" smtClean="0"/>
              <a:t>Then Saul went home, but David and his men </a:t>
            </a:r>
            <a:r>
              <a:rPr lang="en-US" sz="2800" b="1" dirty="0" smtClean="0">
                <a:solidFill>
                  <a:srgbClr val="FFFF00"/>
                </a:solidFill>
              </a:rPr>
              <a:t>went up to the stronghold</a:t>
            </a:r>
            <a:r>
              <a:rPr lang="en-US" sz="2800" dirty="0" smtClean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113001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t="49610" b="-1667"/>
          <a:stretch/>
        </p:blipFill>
        <p:spPr>
          <a:xfrm>
            <a:off x="-7937" y="0"/>
            <a:ext cx="9144000" cy="277977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31308" y="3088960"/>
            <a:ext cx="7707652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41300" lvl="2" algn="ctr" defTabSz="168275">
              <a:spcBef>
                <a:spcPts val="600"/>
              </a:spcBef>
              <a:spcAft>
                <a:spcPts val="600"/>
              </a:spcAft>
            </a:pPr>
            <a:r>
              <a:rPr lang="en-US" sz="4000" i="1" kern="1000" dirty="0" smtClean="0">
                <a:latin typeface="Century Gothic"/>
                <a:cs typeface="Century Gothic"/>
              </a:rPr>
              <a:t>Do not be overcome by evil, but overcome evil with good. </a:t>
            </a:r>
          </a:p>
          <a:p>
            <a:pPr marL="241300" lvl="2" algn="ctr" defTabSz="168275">
              <a:spcBef>
                <a:spcPts val="600"/>
              </a:spcBef>
              <a:spcAft>
                <a:spcPts val="600"/>
              </a:spcAft>
            </a:pPr>
            <a:r>
              <a:rPr lang="en-US" sz="4000" i="1" kern="1000" dirty="0" smtClean="0">
                <a:latin typeface="Century Gothic"/>
                <a:cs typeface="Century Gothic"/>
              </a:rPr>
              <a:t>Romans 12:21</a:t>
            </a:r>
          </a:p>
        </p:txBody>
      </p:sp>
    </p:spTree>
    <p:extLst>
      <p:ext uri="{BB962C8B-B14F-4D97-AF65-F5344CB8AC3E}">
        <p14:creationId xmlns:p14="http://schemas.microsoft.com/office/powerpoint/2010/main" val="815036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7886" r="25735"/>
          <a:stretch/>
        </p:blipFill>
        <p:spPr>
          <a:xfrm>
            <a:off x="-45720" y="-71110"/>
            <a:ext cx="9198864" cy="692911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-45719" y="-71110"/>
            <a:ext cx="9198863" cy="6929110"/>
          </a:xfrm>
          <a:prstGeom prst="rect">
            <a:avLst/>
          </a:prstGeom>
          <a:solidFill>
            <a:schemeClr val="bg1">
              <a:alpha val="5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65699" y="65300"/>
            <a:ext cx="8176560" cy="6299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40000"/>
              </a:lnSpc>
            </a:pPr>
            <a:r>
              <a:rPr lang="en-US" sz="2400" kern="2100" spc="22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/>
                <a:cs typeface="Century Gothic"/>
              </a:rPr>
              <a:t>JUNE 3</a:t>
            </a:r>
            <a:r>
              <a:rPr lang="en-US" sz="3000" kern="2100" spc="22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/>
                <a:cs typeface="Century Gothic"/>
              </a:rPr>
              <a:t> 	</a:t>
            </a:r>
            <a:r>
              <a:rPr lang="en-US" sz="5000" kern="2100" spc="22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"/>
                <a:cs typeface="Times"/>
              </a:rPr>
              <a:t>	</a:t>
            </a:r>
            <a:r>
              <a:rPr lang="en-US" sz="4000" kern="2100" spc="22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"/>
                <a:cs typeface="Times"/>
              </a:rPr>
              <a:t>A Shepherd King</a:t>
            </a:r>
          </a:p>
          <a:p>
            <a:pPr>
              <a:lnSpc>
                <a:spcPct val="140000"/>
              </a:lnSpc>
            </a:pPr>
            <a:r>
              <a:rPr lang="en-US" sz="2400" kern="2100" spc="22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/>
                <a:cs typeface="Century Gothic"/>
              </a:rPr>
              <a:t>JUNE 17</a:t>
            </a:r>
            <a:r>
              <a:rPr lang="en-US" sz="3000" kern="2100" spc="22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/>
                <a:cs typeface="Century Gothic"/>
              </a:rPr>
              <a:t>		</a:t>
            </a:r>
            <a:r>
              <a:rPr lang="en-US" sz="4000" kern="2100" spc="22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"/>
                <a:cs typeface="Times"/>
              </a:rPr>
              <a:t>A True Giant</a:t>
            </a:r>
          </a:p>
          <a:p>
            <a:pPr>
              <a:lnSpc>
                <a:spcPct val="140000"/>
              </a:lnSpc>
            </a:pPr>
            <a:r>
              <a:rPr lang="en-US" sz="2400" kern="2100" spc="22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/>
                <a:cs typeface="Century Gothic"/>
              </a:rPr>
              <a:t>JULY 1 </a:t>
            </a:r>
            <a:r>
              <a:rPr lang="en-US" sz="3000" kern="2100" spc="22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/>
                <a:cs typeface="Century Gothic"/>
              </a:rPr>
              <a:t>		</a:t>
            </a:r>
            <a:r>
              <a:rPr lang="en-US" sz="4000" kern="2100" spc="22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"/>
                <a:cs typeface="Times"/>
              </a:rPr>
              <a:t>A Loyal Friend</a:t>
            </a:r>
          </a:p>
          <a:p>
            <a:pPr>
              <a:lnSpc>
                <a:spcPct val="140000"/>
              </a:lnSpc>
            </a:pPr>
            <a:r>
              <a:rPr lang="en-US" sz="2400" kern="2100" spc="22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/>
                <a:cs typeface="Century Gothic"/>
              </a:rPr>
              <a:t>JULY 8</a:t>
            </a:r>
            <a:r>
              <a:rPr lang="en-US" sz="4000" kern="2100" spc="22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"/>
                <a:cs typeface="Times"/>
              </a:rPr>
              <a:t>		A Relentless Enemy</a:t>
            </a:r>
          </a:p>
          <a:p>
            <a:pPr>
              <a:lnSpc>
                <a:spcPct val="140000"/>
              </a:lnSpc>
            </a:pPr>
            <a:r>
              <a:rPr lang="en-US" sz="2400" kern="2100" spc="22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/>
                <a:cs typeface="Century Gothic"/>
              </a:rPr>
              <a:t>JULY 22</a:t>
            </a:r>
            <a:r>
              <a:rPr lang="en-US" sz="3000" kern="2100" spc="22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/>
                <a:cs typeface="Century Gothic"/>
              </a:rPr>
              <a:t>		</a:t>
            </a:r>
            <a:r>
              <a:rPr lang="en-US" sz="4000" kern="2100" spc="22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"/>
                <a:cs typeface="Times"/>
              </a:rPr>
              <a:t>A Tragic Failure</a:t>
            </a:r>
          </a:p>
          <a:p>
            <a:pPr>
              <a:lnSpc>
                <a:spcPct val="140000"/>
              </a:lnSpc>
            </a:pPr>
            <a:r>
              <a:rPr lang="en-US" sz="2400" kern="2100" spc="22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/>
                <a:cs typeface="Century Gothic"/>
              </a:rPr>
              <a:t>AUG 5 </a:t>
            </a:r>
            <a:r>
              <a:rPr lang="en-US" sz="3000" kern="2100" spc="22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/>
                <a:cs typeface="Century Gothic"/>
              </a:rPr>
              <a:t>		</a:t>
            </a:r>
            <a:r>
              <a:rPr lang="en-US" sz="4000" kern="2100" spc="22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"/>
                <a:cs typeface="Times"/>
              </a:rPr>
              <a:t>A Wayward Son</a:t>
            </a:r>
          </a:p>
          <a:p>
            <a:pPr>
              <a:lnSpc>
                <a:spcPct val="140000"/>
              </a:lnSpc>
            </a:pPr>
            <a:r>
              <a:rPr lang="en-US" sz="2400" kern="2100" spc="22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/>
                <a:cs typeface="Century Gothic"/>
              </a:rPr>
              <a:t>AUG 19</a:t>
            </a:r>
            <a:r>
              <a:rPr lang="en-US" sz="3000" kern="2100" spc="22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/>
                <a:cs typeface="Century Gothic"/>
              </a:rPr>
              <a:t>		</a:t>
            </a:r>
            <a:r>
              <a:rPr lang="en-US" sz="4000" kern="2100" spc="22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"/>
                <a:cs typeface="Times"/>
              </a:rPr>
              <a:t>An Eternal Investment</a:t>
            </a:r>
            <a:endParaRPr lang="en-US" sz="4000" kern="2100" spc="22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981148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7886" r="25735"/>
          <a:stretch/>
        </p:blipFill>
        <p:spPr>
          <a:xfrm>
            <a:off x="-45720" y="-71110"/>
            <a:ext cx="9198864" cy="692911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-45719" y="-71110"/>
            <a:ext cx="9198863" cy="6929110"/>
          </a:xfrm>
          <a:prstGeom prst="rect">
            <a:avLst/>
          </a:prstGeom>
          <a:solidFill>
            <a:schemeClr val="bg1">
              <a:alpha val="5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65699" y="65300"/>
            <a:ext cx="8176560" cy="6299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40000"/>
              </a:lnSpc>
            </a:pPr>
            <a:r>
              <a:rPr lang="en-US" sz="2400" kern="2100" spc="220" dirty="0" smtClean="0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/>
                <a:cs typeface="Century Gothic"/>
              </a:rPr>
              <a:t>JUNE 3</a:t>
            </a:r>
            <a:r>
              <a:rPr lang="en-US" sz="3000" kern="2100" spc="220" dirty="0" smtClean="0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/>
                <a:cs typeface="Century Gothic"/>
              </a:rPr>
              <a:t> 	</a:t>
            </a:r>
            <a:r>
              <a:rPr lang="en-US" sz="5000" kern="2100" spc="220" dirty="0" smtClean="0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"/>
                <a:cs typeface="Times"/>
              </a:rPr>
              <a:t>	</a:t>
            </a:r>
            <a:r>
              <a:rPr lang="en-US" sz="4000" kern="2100" spc="220" dirty="0" smtClean="0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"/>
                <a:cs typeface="Times"/>
              </a:rPr>
              <a:t>A Shepherd King</a:t>
            </a:r>
          </a:p>
          <a:p>
            <a:pPr>
              <a:lnSpc>
                <a:spcPct val="140000"/>
              </a:lnSpc>
            </a:pPr>
            <a:r>
              <a:rPr lang="en-US" sz="2400" kern="2100" spc="220" dirty="0" smtClean="0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/>
                <a:cs typeface="Century Gothic"/>
              </a:rPr>
              <a:t>JUNE 17</a:t>
            </a:r>
            <a:r>
              <a:rPr lang="en-US" sz="3000" kern="2100" spc="220" dirty="0" smtClean="0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/>
                <a:cs typeface="Century Gothic"/>
              </a:rPr>
              <a:t>		</a:t>
            </a:r>
            <a:r>
              <a:rPr lang="en-US" sz="4000" kern="2100" spc="220" dirty="0" smtClean="0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"/>
                <a:cs typeface="Times"/>
              </a:rPr>
              <a:t>A True Giant</a:t>
            </a:r>
          </a:p>
          <a:p>
            <a:pPr>
              <a:lnSpc>
                <a:spcPct val="140000"/>
              </a:lnSpc>
            </a:pPr>
            <a:r>
              <a:rPr lang="en-US" sz="2400" kern="2100" spc="220" dirty="0" smtClean="0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/>
                <a:cs typeface="Century Gothic"/>
              </a:rPr>
              <a:t>JULY 1 </a:t>
            </a:r>
            <a:r>
              <a:rPr lang="en-US" sz="3000" kern="2100" spc="220" dirty="0" smtClean="0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/>
                <a:cs typeface="Century Gothic"/>
              </a:rPr>
              <a:t>		</a:t>
            </a:r>
            <a:r>
              <a:rPr lang="en-US" sz="4000" kern="2100" spc="220" dirty="0" smtClean="0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"/>
                <a:cs typeface="Times"/>
              </a:rPr>
              <a:t>A Loyal Friend</a:t>
            </a:r>
          </a:p>
          <a:p>
            <a:pPr>
              <a:lnSpc>
                <a:spcPct val="140000"/>
              </a:lnSpc>
            </a:pPr>
            <a:r>
              <a:rPr lang="en-US" sz="2400" b="1" kern="2100" spc="22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/>
                <a:cs typeface="Century Gothic"/>
              </a:rPr>
              <a:t>JULY 8</a:t>
            </a:r>
            <a:r>
              <a:rPr lang="en-US" sz="4000" b="1" kern="2100" spc="22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"/>
                <a:cs typeface="Times"/>
              </a:rPr>
              <a:t>		A Relentless Enemy</a:t>
            </a:r>
          </a:p>
          <a:p>
            <a:pPr>
              <a:lnSpc>
                <a:spcPct val="140000"/>
              </a:lnSpc>
            </a:pPr>
            <a:r>
              <a:rPr lang="en-US" sz="2400" kern="2100" spc="220" dirty="0" smtClean="0">
                <a:solidFill>
                  <a:srgbClr val="7F7F7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/>
                <a:cs typeface="Century Gothic"/>
              </a:rPr>
              <a:t>JULY 22</a:t>
            </a:r>
            <a:r>
              <a:rPr lang="en-US" sz="3000" kern="2100" spc="220" dirty="0" smtClean="0">
                <a:solidFill>
                  <a:srgbClr val="7F7F7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/>
                <a:cs typeface="Century Gothic"/>
              </a:rPr>
              <a:t>		</a:t>
            </a:r>
            <a:r>
              <a:rPr lang="en-US" sz="4000" kern="2100" spc="220" dirty="0" smtClean="0">
                <a:solidFill>
                  <a:srgbClr val="7F7F7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"/>
                <a:cs typeface="Times"/>
              </a:rPr>
              <a:t>A Tragic Failure</a:t>
            </a:r>
          </a:p>
          <a:p>
            <a:pPr>
              <a:lnSpc>
                <a:spcPct val="140000"/>
              </a:lnSpc>
            </a:pPr>
            <a:r>
              <a:rPr lang="en-US" sz="2400" kern="2100" spc="220" dirty="0" smtClean="0">
                <a:solidFill>
                  <a:srgbClr val="7F7F7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/>
                <a:cs typeface="Century Gothic"/>
              </a:rPr>
              <a:t>AUG 5 </a:t>
            </a:r>
            <a:r>
              <a:rPr lang="en-US" sz="3000" kern="2100" spc="220" dirty="0" smtClean="0">
                <a:solidFill>
                  <a:srgbClr val="7F7F7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/>
                <a:cs typeface="Century Gothic"/>
              </a:rPr>
              <a:t>		</a:t>
            </a:r>
            <a:r>
              <a:rPr lang="en-US" sz="4000" kern="2100" spc="220" dirty="0" smtClean="0">
                <a:solidFill>
                  <a:srgbClr val="7F7F7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"/>
                <a:cs typeface="Times"/>
              </a:rPr>
              <a:t>A Wayward Son</a:t>
            </a:r>
          </a:p>
          <a:p>
            <a:pPr>
              <a:lnSpc>
                <a:spcPct val="140000"/>
              </a:lnSpc>
            </a:pPr>
            <a:r>
              <a:rPr lang="en-US" sz="2400" kern="2100" spc="220" dirty="0" smtClean="0">
                <a:solidFill>
                  <a:srgbClr val="7F7F7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/>
                <a:cs typeface="Century Gothic"/>
              </a:rPr>
              <a:t>AUG 19</a:t>
            </a:r>
            <a:r>
              <a:rPr lang="en-US" sz="3000" kern="2100" spc="220" dirty="0" smtClean="0">
                <a:solidFill>
                  <a:srgbClr val="7F7F7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/>
                <a:cs typeface="Century Gothic"/>
              </a:rPr>
              <a:t>		</a:t>
            </a:r>
            <a:r>
              <a:rPr lang="en-US" sz="4000" kern="2100" spc="220" dirty="0" smtClean="0">
                <a:solidFill>
                  <a:srgbClr val="7F7F7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"/>
                <a:cs typeface="Times"/>
              </a:rPr>
              <a:t>An Eternal Investment</a:t>
            </a:r>
            <a:endParaRPr lang="en-US" sz="4000" kern="2100" spc="220" dirty="0">
              <a:solidFill>
                <a:srgbClr val="7F7F7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3470036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119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653586"/>
            <a:ext cx="8229600" cy="6148391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3100" b="1" dirty="0" smtClean="0">
                <a:solidFill>
                  <a:srgbClr val="FFFF00"/>
                </a:solidFill>
              </a:rPr>
              <a:t>1 Samuel 24:5-7</a:t>
            </a:r>
            <a:endParaRPr lang="en-US" sz="3100" dirty="0" smtClean="0"/>
          </a:p>
          <a:p>
            <a:pPr marL="0" indent="0">
              <a:buNone/>
            </a:pPr>
            <a:r>
              <a:rPr lang="en-US" sz="2800" dirty="0"/>
              <a:t>And afterward David’s heart struck him, because he had cut off a corner of Saul’s robe. He said to </a:t>
            </a:r>
            <a:r>
              <a:rPr lang="en-US" sz="2800" b="1" dirty="0">
                <a:solidFill>
                  <a:srgbClr val="FFFF00"/>
                </a:solidFill>
              </a:rPr>
              <a:t>his </a:t>
            </a:r>
            <a:r>
              <a:rPr lang="en-US" sz="2800" b="1" dirty="0" smtClean="0">
                <a:solidFill>
                  <a:srgbClr val="FFFF00"/>
                </a:solidFill>
              </a:rPr>
              <a:t>men</a:t>
            </a:r>
            <a:r>
              <a:rPr lang="en-US" sz="2800" dirty="0" smtClean="0"/>
              <a:t>, </a:t>
            </a:r>
            <a:r>
              <a:rPr lang="en-US" sz="2800" dirty="0"/>
              <a:t>“The LORD forbid that I should do this thing to my lord, the LORD”s anointed, to put out my hand against him, seeing he is the LORD’s anointed.” So David persuaded </a:t>
            </a:r>
            <a:r>
              <a:rPr lang="en-US" sz="2800" b="1" dirty="0">
                <a:solidFill>
                  <a:srgbClr val="FFFF00"/>
                </a:solidFill>
              </a:rPr>
              <a:t>his </a:t>
            </a:r>
            <a:r>
              <a:rPr lang="en-US" sz="2800" b="1" dirty="0" smtClean="0">
                <a:solidFill>
                  <a:srgbClr val="FFFF00"/>
                </a:solidFill>
              </a:rPr>
              <a:t>men </a:t>
            </a:r>
            <a:r>
              <a:rPr lang="en-US" sz="2800" dirty="0"/>
              <a:t>with these words and did not permit them to attack Saul.</a:t>
            </a:r>
            <a:endParaRPr lang="en-US" sz="3100" dirty="0"/>
          </a:p>
        </p:txBody>
      </p:sp>
    </p:spTree>
    <p:extLst>
      <p:ext uri="{BB962C8B-B14F-4D97-AF65-F5344CB8AC3E}">
        <p14:creationId xmlns:p14="http://schemas.microsoft.com/office/powerpoint/2010/main" val="2272869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653586"/>
            <a:ext cx="8229600" cy="6148391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3100" b="1" dirty="0" smtClean="0">
                <a:solidFill>
                  <a:srgbClr val="FFFF00"/>
                </a:solidFill>
              </a:rPr>
              <a:t>1 Samuel 24:8</a:t>
            </a:r>
            <a:endParaRPr lang="en-US" sz="3100" dirty="0" smtClean="0"/>
          </a:p>
          <a:p>
            <a:pPr marL="0" indent="0">
              <a:buNone/>
            </a:pPr>
            <a:r>
              <a:rPr lang="en-US" sz="2800" dirty="0"/>
              <a:t>Afterward David also arose and </a:t>
            </a:r>
            <a:r>
              <a:rPr lang="en-US" sz="2800" b="1" dirty="0">
                <a:solidFill>
                  <a:srgbClr val="FFFF00"/>
                </a:solidFill>
              </a:rPr>
              <a:t>went out of the </a:t>
            </a:r>
            <a:r>
              <a:rPr lang="en-US" sz="2800" b="1" dirty="0" smtClean="0">
                <a:solidFill>
                  <a:srgbClr val="FFFF00"/>
                </a:solidFill>
              </a:rPr>
              <a:t>cave</a:t>
            </a:r>
            <a:r>
              <a:rPr lang="en-US" sz="2800" dirty="0" smtClean="0"/>
              <a:t>, </a:t>
            </a:r>
            <a:r>
              <a:rPr lang="en-US" sz="2800" dirty="0"/>
              <a:t>and called after Saul, “My lord the king!” </a:t>
            </a:r>
            <a:endParaRPr lang="en-US" sz="3100" dirty="0" smtClean="0"/>
          </a:p>
        </p:txBody>
      </p:sp>
    </p:spTree>
    <p:extLst>
      <p:ext uri="{BB962C8B-B14F-4D97-AF65-F5344CB8AC3E}">
        <p14:creationId xmlns:p14="http://schemas.microsoft.com/office/powerpoint/2010/main" val="1091540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653586"/>
            <a:ext cx="8229600" cy="6148391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3100" b="1" dirty="0" smtClean="0">
                <a:solidFill>
                  <a:srgbClr val="FFFF00"/>
                </a:solidFill>
              </a:rPr>
              <a:t>1 Samuel 24:9</a:t>
            </a:r>
            <a:endParaRPr lang="en-US" sz="3100" dirty="0" smtClean="0"/>
          </a:p>
          <a:p>
            <a:pPr marL="0" indent="0">
              <a:buNone/>
            </a:pPr>
            <a:r>
              <a:rPr lang="en-US" sz="2800" dirty="0"/>
              <a:t>And David said to Saul, “Why do you listen to the </a:t>
            </a:r>
            <a:r>
              <a:rPr lang="en-US" sz="2800" b="1" dirty="0">
                <a:solidFill>
                  <a:srgbClr val="FFFF00"/>
                </a:solidFill>
              </a:rPr>
              <a:t>words of </a:t>
            </a:r>
            <a:r>
              <a:rPr lang="en-US" sz="2800" b="1" dirty="0" smtClean="0">
                <a:solidFill>
                  <a:srgbClr val="FFFF00"/>
                </a:solidFill>
              </a:rPr>
              <a:t>men</a:t>
            </a:r>
            <a:r>
              <a:rPr lang="en-US" sz="2800" dirty="0" smtClean="0"/>
              <a:t> </a:t>
            </a:r>
            <a:r>
              <a:rPr lang="en-US" sz="2800" dirty="0"/>
              <a:t>who say, ‘Behold, David seeks your harm?’”</a:t>
            </a:r>
            <a:endParaRPr lang="en-US" sz="3100" dirty="0" smtClean="0"/>
          </a:p>
        </p:txBody>
      </p:sp>
    </p:spTree>
    <p:extLst>
      <p:ext uri="{BB962C8B-B14F-4D97-AF65-F5344CB8AC3E}">
        <p14:creationId xmlns:p14="http://schemas.microsoft.com/office/powerpoint/2010/main" val="2302367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653586"/>
            <a:ext cx="8229600" cy="6148391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3100" b="1" dirty="0" smtClean="0">
                <a:solidFill>
                  <a:srgbClr val="FFFF00"/>
                </a:solidFill>
              </a:rPr>
              <a:t>1 Samuel 24:11</a:t>
            </a:r>
            <a:endParaRPr lang="en-US" sz="3100" dirty="0" smtClean="0"/>
          </a:p>
          <a:p>
            <a:pPr marL="0" indent="0">
              <a:buNone/>
            </a:pPr>
            <a:r>
              <a:rPr lang="en-US" sz="2800" dirty="0" smtClean="0"/>
              <a:t>“See, </a:t>
            </a:r>
            <a:r>
              <a:rPr lang="en-US" sz="2800" b="1" dirty="0" smtClean="0">
                <a:solidFill>
                  <a:srgbClr val="FFFF00"/>
                </a:solidFill>
              </a:rPr>
              <a:t>my father</a:t>
            </a:r>
            <a:r>
              <a:rPr lang="en-US" sz="2800" dirty="0" smtClean="0"/>
              <a:t>, see the corner of your robe in my hand.”</a:t>
            </a:r>
            <a:endParaRPr lang="en-US" sz="3100" dirty="0" smtClean="0"/>
          </a:p>
        </p:txBody>
      </p:sp>
    </p:spTree>
    <p:extLst>
      <p:ext uri="{BB962C8B-B14F-4D97-AF65-F5344CB8AC3E}">
        <p14:creationId xmlns:p14="http://schemas.microsoft.com/office/powerpoint/2010/main" val="3780866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653586"/>
            <a:ext cx="8229600" cy="6148391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3100" b="1" dirty="0" smtClean="0">
                <a:solidFill>
                  <a:srgbClr val="FFFF00"/>
                </a:solidFill>
              </a:rPr>
              <a:t>1 Samuel 24:12</a:t>
            </a:r>
            <a:endParaRPr lang="en-US" sz="3100" dirty="0" smtClean="0"/>
          </a:p>
          <a:p>
            <a:pPr marL="0" indent="0">
              <a:buNone/>
            </a:pPr>
            <a:r>
              <a:rPr lang="en-US" sz="2800" dirty="0"/>
              <a:t>“May the LORD </a:t>
            </a:r>
            <a:r>
              <a:rPr lang="en-US" sz="2800" b="1" dirty="0" smtClean="0">
                <a:solidFill>
                  <a:srgbClr val="FFFF00"/>
                </a:solidFill>
              </a:rPr>
              <a:t>judge </a:t>
            </a:r>
            <a:r>
              <a:rPr lang="en-US" sz="2800" b="1" dirty="0">
                <a:solidFill>
                  <a:srgbClr val="FFFF00"/>
                </a:solidFill>
              </a:rPr>
              <a:t>between me and you</a:t>
            </a:r>
            <a:r>
              <a:rPr lang="en-US" sz="2800" dirty="0"/>
              <a:t>, may the LORD </a:t>
            </a:r>
            <a:r>
              <a:rPr lang="en-US" sz="2800" b="1" dirty="0" smtClean="0">
                <a:solidFill>
                  <a:srgbClr val="FFFF00"/>
                </a:solidFill>
              </a:rPr>
              <a:t>avenge </a:t>
            </a:r>
            <a:r>
              <a:rPr lang="en-US" sz="2800" b="1" dirty="0">
                <a:solidFill>
                  <a:srgbClr val="FFFF00"/>
                </a:solidFill>
              </a:rPr>
              <a:t>me against you</a:t>
            </a:r>
            <a:r>
              <a:rPr lang="en-US" sz="2800" dirty="0"/>
              <a:t>, but my hand shall not be against you.”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795149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lac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24585</TotalTime>
  <Words>292</Words>
  <Application>Microsoft Macintosh PowerPoint</Application>
  <PresentationFormat>On-screen Show (4:3)</PresentationFormat>
  <Paragraphs>32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Black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Auburn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Joshua Carter</dc:creator>
  <cp:lastModifiedBy>David Maxson</cp:lastModifiedBy>
  <cp:revision>253</cp:revision>
  <dcterms:created xsi:type="dcterms:W3CDTF">2015-10-29T03:17:02Z</dcterms:created>
  <dcterms:modified xsi:type="dcterms:W3CDTF">2018-07-08T12:15:44Z</dcterms:modified>
</cp:coreProperties>
</file>