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52" r:id="rId2"/>
    <p:sldId id="653" r:id="rId3"/>
    <p:sldId id="677" r:id="rId4"/>
    <p:sldId id="670" r:id="rId5"/>
    <p:sldId id="568" r:id="rId6"/>
    <p:sldId id="657" r:id="rId7"/>
    <p:sldId id="680" r:id="rId8"/>
    <p:sldId id="674" r:id="rId9"/>
    <p:sldId id="675" r:id="rId10"/>
    <p:sldId id="681" r:id="rId11"/>
    <p:sldId id="676" r:id="rId12"/>
    <p:sldId id="678" r:id="rId13"/>
    <p:sldId id="682" r:id="rId14"/>
    <p:sldId id="679" r:id="rId15"/>
    <p:sldId id="683" r:id="rId16"/>
    <p:sldId id="602" r:id="rId17"/>
    <p:sldId id="68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33"/>
    <a:srgbClr val="FFFF66"/>
    <a:srgbClr val="3F2519"/>
    <a:srgbClr val="523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491" autoAdjust="0"/>
    <p:restoredTop sz="99012" autoAdjust="0"/>
  </p:normalViewPr>
  <p:slideViewPr>
    <p:cSldViewPr snapToGrid="0" snapToObjects="1">
      <p:cViewPr>
        <p:scale>
          <a:sx n="68" d="100"/>
          <a:sy n="68" d="100"/>
        </p:scale>
        <p:origin x="-136" y="-936"/>
      </p:cViewPr>
      <p:guideLst>
        <p:guide orient="horz" pos="2164"/>
        <p:guide pos="28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8/5/18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8/5/18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8/5/18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8/5/18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8/5/18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8/5/18</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43000"/>
            <a:ext cx="9144000" cy="4572000"/>
          </a:xfrm>
          <a:prstGeom prst="rect">
            <a:avLst/>
          </a:prstGeom>
        </p:spPr>
      </p:pic>
      <p:sp>
        <p:nvSpPr>
          <p:cNvPr id="4" name="TextBox 3"/>
          <p:cNvSpPr txBox="1"/>
          <p:nvPr/>
        </p:nvSpPr>
        <p:spPr>
          <a:xfrm>
            <a:off x="-485583" y="2819765"/>
            <a:ext cx="7115372" cy="1732526"/>
          </a:xfrm>
          <a:prstGeom prst="rect">
            <a:avLst/>
          </a:prstGeom>
          <a:noFill/>
        </p:spPr>
        <p:txBody>
          <a:bodyPr wrap="square" rtlCol="0">
            <a:spAutoFit/>
          </a:bodyPr>
          <a:lstStyle/>
          <a:p>
            <a:pPr algn="ctr">
              <a:lnSpc>
                <a:spcPct val="65000"/>
              </a:lnSpc>
            </a:pPr>
            <a:r>
              <a:rPr lang="en-US" sz="14000" kern="2100" dirty="0" smtClean="0">
                <a:effectLst>
                  <a:outerShdw blurRad="50800" dist="38100" dir="2700000" algn="tl" rotWithShape="0">
                    <a:prstClr val="black">
                      <a:alpha val="40000"/>
                    </a:prstClr>
                  </a:outerShdw>
                </a:effectLst>
                <a:latin typeface="Times"/>
                <a:cs typeface="Times"/>
              </a:rPr>
              <a:t>DAVID</a:t>
            </a:r>
          </a:p>
          <a:p>
            <a:pPr algn="ctr">
              <a:lnSpc>
                <a:spcPct val="65000"/>
              </a:lnSpc>
            </a:pPr>
            <a:r>
              <a:rPr lang="en-US" sz="2200" kern="2100" spc="400" dirty="0">
                <a:effectLst>
                  <a:outerShdw blurRad="50800" dist="38100" dir="2700000" algn="tl" rotWithShape="0">
                    <a:prstClr val="black">
                      <a:alpha val="40000"/>
                    </a:prstClr>
                  </a:outerShdw>
                </a:effectLst>
                <a:latin typeface="Century Gothic"/>
                <a:cs typeface="Century Gothic"/>
              </a:rPr>
              <a:t>A MAN AFTER GOD’S OWN </a:t>
            </a:r>
            <a:r>
              <a:rPr lang="en-US" sz="2200" kern="2100" spc="400" dirty="0" smtClean="0">
                <a:effectLst>
                  <a:outerShdw blurRad="50800" dist="38100" dir="2700000" algn="tl" rotWithShape="0">
                    <a:prstClr val="black">
                      <a:alpha val="40000"/>
                    </a:prstClr>
                  </a:outerShdw>
                </a:effectLst>
                <a:latin typeface="Century Gothic"/>
                <a:cs typeface="Century Gothic"/>
              </a:rPr>
              <a:t>HEART</a:t>
            </a:r>
            <a:endParaRPr lang="en-US" sz="2200" kern="2100" spc="400" dirty="0">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302800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5896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3586"/>
            <a:ext cx="8229600" cy="6148391"/>
          </a:xfrm>
        </p:spPr>
        <p:txBody>
          <a:bodyPr anchor="t">
            <a:normAutofit/>
          </a:bodyPr>
          <a:lstStyle/>
          <a:p>
            <a:pPr marL="0" indent="0">
              <a:buNone/>
            </a:pPr>
            <a:r>
              <a:rPr lang="en-US" sz="3100" b="1" dirty="0">
                <a:solidFill>
                  <a:srgbClr val="FFFF00"/>
                </a:solidFill>
              </a:rPr>
              <a:t>2</a:t>
            </a:r>
            <a:r>
              <a:rPr lang="en-US" sz="3100" b="1" dirty="0" smtClean="0">
                <a:solidFill>
                  <a:srgbClr val="FFFF00"/>
                </a:solidFill>
              </a:rPr>
              <a:t> </a:t>
            </a:r>
            <a:r>
              <a:rPr lang="en-US" sz="3100" b="1" dirty="0" smtClean="0">
                <a:solidFill>
                  <a:srgbClr val="FFFF00"/>
                </a:solidFill>
              </a:rPr>
              <a:t>Samuel </a:t>
            </a:r>
            <a:r>
              <a:rPr lang="en-US" sz="3100" b="1" dirty="0" smtClean="0">
                <a:solidFill>
                  <a:srgbClr val="FFFF00"/>
                </a:solidFill>
              </a:rPr>
              <a:t>15:4</a:t>
            </a:r>
            <a:endParaRPr lang="en-US" sz="3100" dirty="0" smtClean="0"/>
          </a:p>
          <a:p>
            <a:pPr marL="0" indent="0">
              <a:buNone/>
            </a:pPr>
            <a:r>
              <a:rPr lang="en-US" sz="2800" dirty="0"/>
              <a:t>Then Absalom would say, “</a:t>
            </a:r>
            <a:r>
              <a:rPr lang="en-US" sz="2800" b="1" dirty="0">
                <a:solidFill>
                  <a:srgbClr val="FFFF00"/>
                </a:solidFill>
              </a:rPr>
              <a:t>Oh that I were judge in the land!</a:t>
            </a:r>
            <a:r>
              <a:rPr lang="en-US" sz="2800" dirty="0"/>
              <a:t> Then every man with a dispute or cause might come to me, and I would give him justice.”</a:t>
            </a:r>
            <a:endParaRPr lang="en-US" sz="2800" dirty="0" smtClean="0"/>
          </a:p>
        </p:txBody>
      </p:sp>
    </p:spTree>
    <p:extLst>
      <p:ext uri="{BB962C8B-B14F-4D97-AF65-F5344CB8AC3E}">
        <p14:creationId xmlns:p14="http://schemas.microsoft.com/office/powerpoint/2010/main" val="79514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3586"/>
            <a:ext cx="8229600" cy="6148391"/>
          </a:xfrm>
        </p:spPr>
        <p:txBody>
          <a:bodyPr anchor="t">
            <a:normAutofit/>
          </a:bodyPr>
          <a:lstStyle/>
          <a:p>
            <a:pPr marL="0" indent="0">
              <a:buNone/>
            </a:pPr>
            <a:r>
              <a:rPr lang="en-US" sz="3100" b="1" dirty="0">
                <a:solidFill>
                  <a:srgbClr val="FFFF00"/>
                </a:solidFill>
              </a:rPr>
              <a:t>2</a:t>
            </a:r>
            <a:r>
              <a:rPr lang="en-US" sz="3100" b="1" dirty="0" smtClean="0">
                <a:solidFill>
                  <a:srgbClr val="FFFF00"/>
                </a:solidFill>
              </a:rPr>
              <a:t> </a:t>
            </a:r>
            <a:r>
              <a:rPr lang="en-US" sz="3100" b="1" dirty="0" smtClean="0">
                <a:solidFill>
                  <a:srgbClr val="FFFF00"/>
                </a:solidFill>
              </a:rPr>
              <a:t>Samuel </a:t>
            </a:r>
            <a:r>
              <a:rPr lang="en-US" sz="3100" b="1" dirty="0" smtClean="0">
                <a:solidFill>
                  <a:srgbClr val="FFFF00"/>
                </a:solidFill>
              </a:rPr>
              <a:t>15:30</a:t>
            </a:r>
            <a:endParaRPr lang="en-US" sz="3100" dirty="0" smtClean="0"/>
          </a:p>
          <a:p>
            <a:pPr marL="0" indent="0">
              <a:buNone/>
            </a:pPr>
            <a:r>
              <a:rPr lang="en-US" sz="2800" dirty="0"/>
              <a:t>But </a:t>
            </a:r>
            <a:r>
              <a:rPr lang="en-US" sz="2800" b="1" dirty="0">
                <a:solidFill>
                  <a:srgbClr val="FFFF00"/>
                </a:solidFill>
              </a:rPr>
              <a:t>David went up the ascent of the Mount of Olives</a:t>
            </a:r>
            <a:r>
              <a:rPr lang="en-US" sz="2800" dirty="0"/>
              <a:t>, weeping as he went, barefoot and with his head covered. And all the people who were with him covered their heads, and they went up, weeping as they went.</a:t>
            </a:r>
            <a:endParaRPr lang="en-US" sz="2800" dirty="0" smtClean="0"/>
          </a:p>
        </p:txBody>
      </p:sp>
    </p:spTree>
    <p:extLst>
      <p:ext uri="{BB962C8B-B14F-4D97-AF65-F5344CB8AC3E}">
        <p14:creationId xmlns:p14="http://schemas.microsoft.com/office/powerpoint/2010/main" val="136072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89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3586"/>
            <a:ext cx="8229600" cy="6148391"/>
          </a:xfrm>
        </p:spPr>
        <p:txBody>
          <a:bodyPr anchor="t">
            <a:normAutofit/>
          </a:bodyPr>
          <a:lstStyle/>
          <a:p>
            <a:pPr marL="0" indent="0">
              <a:buNone/>
            </a:pPr>
            <a:r>
              <a:rPr lang="en-US" sz="3100" b="1" dirty="0" smtClean="0">
                <a:solidFill>
                  <a:srgbClr val="FFFF00"/>
                </a:solidFill>
              </a:rPr>
              <a:t>2 </a:t>
            </a:r>
            <a:r>
              <a:rPr lang="en-US" sz="3100" b="1" dirty="0" smtClean="0">
                <a:solidFill>
                  <a:srgbClr val="FFFF00"/>
                </a:solidFill>
              </a:rPr>
              <a:t>Samuel </a:t>
            </a:r>
            <a:r>
              <a:rPr lang="en-US" sz="3100" b="1" dirty="0" smtClean="0">
                <a:solidFill>
                  <a:srgbClr val="FFFF00"/>
                </a:solidFill>
              </a:rPr>
              <a:t>18:5</a:t>
            </a:r>
            <a:endParaRPr lang="en-US" sz="3100" dirty="0" smtClean="0"/>
          </a:p>
          <a:p>
            <a:pPr marL="0" indent="0">
              <a:buNone/>
            </a:pPr>
            <a:r>
              <a:rPr lang="en-US" sz="2800" dirty="0"/>
              <a:t>And the king ordered </a:t>
            </a:r>
            <a:r>
              <a:rPr lang="en-US" sz="2800" dirty="0" err="1"/>
              <a:t>Joab</a:t>
            </a:r>
            <a:r>
              <a:rPr lang="en-US" sz="2800" dirty="0"/>
              <a:t> and </a:t>
            </a:r>
            <a:r>
              <a:rPr lang="en-US" sz="2800" dirty="0" err="1"/>
              <a:t>Abishai</a:t>
            </a:r>
            <a:r>
              <a:rPr lang="en-US" sz="2800" dirty="0"/>
              <a:t> and </a:t>
            </a:r>
            <a:r>
              <a:rPr lang="en-US" sz="2800" dirty="0" err="1"/>
              <a:t>Ittai</a:t>
            </a:r>
            <a:r>
              <a:rPr lang="en-US" sz="2800" dirty="0"/>
              <a:t>, </a:t>
            </a:r>
            <a:r>
              <a:rPr lang="en-US" sz="2800" dirty="0" smtClean="0"/>
              <a:t>“</a:t>
            </a:r>
            <a:r>
              <a:rPr lang="en-US" sz="2800" b="1" dirty="0">
                <a:solidFill>
                  <a:srgbClr val="FFFF00"/>
                </a:solidFill>
              </a:rPr>
              <a:t>Deal gently for my sake with the young man Absalom</a:t>
            </a:r>
            <a:r>
              <a:rPr lang="en-US" sz="2800" dirty="0" smtClean="0"/>
              <a:t>.</a:t>
            </a:r>
            <a:r>
              <a:rPr lang="en-US" sz="2800" dirty="0"/>
              <a:t>” And all the people heard when the king gave orders to all the commanders about Absalom.</a:t>
            </a:r>
            <a:endParaRPr lang="en-US" sz="2800" dirty="0" smtClean="0"/>
          </a:p>
        </p:txBody>
      </p:sp>
    </p:spTree>
    <p:extLst>
      <p:ext uri="{BB962C8B-B14F-4D97-AF65-F5344CB8AC3E}">
        <p14:creationId xmlns:p14="http://schemas.microsoft.com/office/powerpoint/2010/main" val="311300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3586"/>
            <a:ext cx="8229600" cy="6148391"/>
          </a:xfrm>
        </p:spPr>
        <p:txBody>
          <a:bodyPr anchor="t">
            <a:normAutofit/>
          </a:bodyPr>
          <a:lstStyle/>
          <a:p>
            <a:pPr marL="0" indent="0">
              <a:buNone/>
            </a:pPr>
            <a:r>
              <a:rPr lang="en-US" sz="3100" b="1" dirty="0" smtClean="0">
                <a:solidFill>
                  <a:srgbClr val="FFFF00"/>
                </a:solidFill>
              </a:rPr>
              <a:t>2 </a:t>
            </a:r>
            <a:r>
              <a:rPr lang="en-US" sz="3100" b="1" dirty="0" smtClean="0">
                <a:solidFill>
                  <a:srgbClr val="FFFF00"/>
                </a:solidFill>
              </a:rPr>
              <a:t>Samuel </a:t>
            </a:r>
            <a:r>
              <a:rPr lang="en-US" sz="3100" b="1" dirty="0" smtClean="0">
                <a:solidFill>
                  <a:srgbClr val="FFFF00"/>
                </a:solidFill>
              </a:rPr>
              <a:t>18:33</a:t>
            </a:r>
            <a:endParaRPr lang="en-US" sz="3100" dirty="0" smtClean="0"/>
          </a:p>
          <a:p>
            <a:pPr marL="0" indent="0">
              <a:buNone/>
            </a:pPr>
            <a:r>
              <a:rPr lang="en-US" sz="2800" dirty="0"/>
              <a:t>And the king was deeply moved and went up to the chamber over the gate and wept. And as he went, he said, “</a:t>
            </a:r>
            <a:r>
              <a:rPr lang="en-US" sz="2800" b="1" dirty="0">
                <a:solidFill>
                  <a:srgbClr val="FFFF00"/>
                </a:solidFill>
              </a:rPr>
              <a:t>O my son Absalom, my son, my son Absalom! Would I had died instead of you, O Absalom, my son, my son!</a:t>
            </a:r>
            <a:r>
              <a:rPr lang="en-US" sz="2800" dirty="0"/>
              <a:t>”</a:t>
            </a:r>
            <a:endParaRPr lang="en-US" sz="2800" dirty="0" smtClean="0"/>
          </a:p>
        </p:txBody>
      </p:sp>
    </p:spTree>
    <p:extLst>
      <p:ext uri="{BB962C8B-B14F-4D97-AF65-F5344CB8AC3E}">
        <p14:creationId xmlns:p14="http://schemas.microsoft.com/office/powerpoint/2010/main" val="20161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49610" b="-1667"/>
          <a:stretch/>
        </p:blipFill>
        <p:spPr>
          <a:xfrm>
            <a:off x="-7937" y="0"/>
            <a:ext cx="9144000" cy="2779776"/>
          </a:xfrm>
          <a:prstGeom prst="rect">
            <a:avLst/>
          </a:prstGeom>
        </p:spPr>
      </p:pic>
      <p:sp>
        <p:nvSpPr>
          <p:cNvPr id="6" name="TextBox 5"/>
          <p:cNvSpPr txBox="1"/>
          <p:nvPr/>
        </p:nvSpPr>
        <p:spPr>
          <a:xfrm>
            <a:off x="507195" y="2622110"/>
            <a:ext cx="8404756" cy="3016210"/>
          </a:xfrm>
          <a:prstGeom prst="rect">
            <a:avLst/>
          </a:prstGeom>
          <a:noFill/>
        </p:spPr>
        <p:txBody>
          <a:bodyPr wrap="square" rtlCol="0">
            <a:spAutoFit/>
          </a:bodyPr>
          <a:lstStyle/>
          <a:p>
            <a:pPr marL="812800" lvl="2" indent="-571500" defTabSz="168275">
              <a:spcBef>
                <a:spcPts val="600"/>
              </a:spcBef>
              <a:spcAft>
                <a:spcPts val="600"/>
              </a:spcAft>
              <a:buFont typeface="Arial"/>
              <a:buChar char="•"/>
            </a:pPr>
            <a:r>
              <a:rPr lang="en-US" sz="3600" kern="1000" dirty="0" smtClean="0">
                <a:latin typeface="Century Gothic"/>
                <a:cs typeface="Century Gothic"/>
              </a:rPr>
              <a:t>Absalom was responsible for his own actions</a:t>
            </a:r>
          </a:p>
          <a:p>
            <a:pPr marL="812800" lvl="2" indent="-571500" defTabSz="168275">
              <a:spcBef>
                <a:spcPts val="600"/>
              </a:spcBef>
              <a:spcAft>
                <a:spcPts val="600"/>
              </a:spcAft>
              <a:buFont typeface="Arial"/>
              <a:buChar char="•"/>
            </a:pPr>
            <a:r>
              <a:rPr lang="en-US" sz="3600" kern="1000" dirty="0" smtClean="0">
                <a:latin typeface="Century Gothic"/>
                <a:cs typeface="Century Gothic"/>
              </a:rPr>
              <a:t>Though there were obvious flaws, it would be unfair to label David as a bad father</a:t>
            </a:r>
          </a:p>
        </p:txBody>
      </p:sp>
    </p:spTree>
    <p:extLst>
      <p:ext uri="{BB962C8B-B14F-4D97-AF65-F5344CB8AC3E}">
        <p14:creationId xmlns:p14="http://schemas.microsoft.com/office/powerpoint/2010/main" val="81503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49610" b="-1667"/>
          <a:stretch/>
        </p:blipFill>
        <p:spPr>
          <a:xfrm>
            <a:off x="-7937" y="0"/>
            <a:ext cx="9144000" cy="2779776"/>
          </a:xfrm>
          <a:prstGeom prst="rect">
            <a:avLst/>
          </a:prstGeom>
        </p:spPr>
      </p:pic>
      <p:sp>
        <p:nvSpPr>
          <p:cNvPr id="6" name="TextBox 5"/>
          <p:cNvSpPr txBox="1"/>
          <p:nvPr/>
        </p:nvSpPr>
        <p:spPr>
          <a:xfrm>
            <a:off x="507195" y="2622110"/>
            <a:ext cx="8195589" cy="3724097"/>
          </a:xfrm>
          <a:prstGeom prst="rect">
            <a:avLst/>
          </a:prstGeom>
          <a:noFill/>
        </p:spPr>
        <p:txBody>
          <a:bodyPr wrap="square" rtlCol="0">
            <a:spAutoFit/>
          </a:bodyPr>
          <a:lstStyle/>
          <a:p>
            <a:pPr marL="812800" lvl="2" indent="-571500" defTabSz="168275">
              <a:spcBef>
                <a:spcPts val="600"/>
              </a:spcBef>
              <a:spcAft>
                <a:spcPts val="600"/>
              </a:spcAft>
              <a:buFont typeface="Arial"/>
              <a:buChar char="•"/>
            </a:pPr>
            <a:r>
              <a:rPr lang="en-US" sz="3600" kern="1000" dirty="0" smtClean="0">
                <a:latin typeface="Century Gothic"/>
                <a:cs typeface="Century Gothic"/>
              </a:rPr>
              <a:t>To children, deeds speak louder than words</a:t>
            </a:r>
          </a:p>
          <a:p>
            <a:pPr marL="812800" lvl="2" indent="-571500" defTabSz="168275">
              <a:spcBef>
                <a:spcPts val="600"/>
              </a:spcBef>
              <a:spcAft>
                <a:spcPts val="600"/>
              </a:spcAft>
              <a:buFont typeface="Arial"/>
              <a:buChar char="•"/>
            </a:pPr>
            <a:r>
              <a:rPr lang="en-US" sz="3600" kern="1000" dirty="0" smtClean="0">
                <a:latin typeface="Century Gothic"/>
                <a:cs typeface="Century Gothic"/>
              </a:rPr>
              <a:t>A lack of consistency leads to frustration in children</a:t>
            </a:r>
          </a:p>
          <a:p>
            <a:pPr marL="812800" lvl="2" indent="-571500" defTabSz="168275">
              <a:spcBef>
                <a:spcPts val="600"/>
              </a:spcBef>
              <a:spcAft>
                <a:spcPts val="600"/>
              </a:spcAft>
              <a:buFont typeface="Arial"/>
              <a:buChar char="•"/>
            </a:pPr>
            <a:r>
              <a:rPr lang="en-US" sz="3600" kern="1000" dirty="0" smtClean="0">
                <a:latin typeface="Century Gothic"/>
                <a:cs typeface="Century Gothic"/>
              </a:rPr>
              <a:t>God has blessed us with full-length mirrors: our children!</a:t>
            </a:r>
          </a:p>
        </p:txBody>
      </p:sp>
    </p:spTree>
    <p:extLst>
      <p:ext uri="{BB962C8B-B14F-4D97-AF65-F5344CB8AC3E}">
        <p14:creationId xmlns:p14="http://schemas.microsoft.com/office/powerpoint/2010/main" val="18957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886" r="25735"/>
          <a:stretch/>
        </p:blipFill>
        <p:spPr>
          <a:xfrm>
            <a:off x="-45720" y="-71110"/>
            <a:ext cx="9198864" cy="6929110"/>
          </a:xfrm>
          <a:prstGeom prst="rect">
            <a:avLst/>
          </a:prstGeom>
        </p:spPr>
      </p:pic>
      <p:sp>
        <p:nvSpPr>
          <p:cNvPr id="2" name="Rectangle 1"/>
          <p:cNvSpPr/>
          <p:nvPr/>
        </p:nvSpPr>
        <p:spPr>
          <a:xfrm>
            <a:off x="-45719" y="-71110"/>
            <a:ext cx="9198863" cy="6929110"/>
          </a:xfrm>
          <a:prstGeom prst="rect">
            <a:avLst/>
          </a:prstGeom>
          <a:solidFill>
            <a:schemeClr val="bg1">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5699" y="65300"/>
            <a:ext cx="8176560" cy="6299161"/>
          </a:xfrm>
          <a:prstGeom prst="rect">
            <a:avLst/>
          </a:prstGeom>
          <a:noFill/>
        </p:spPr>
        <p:txBody>
          <a:bodyPr wrap="square" rtlCol="0">
            <a:spAutoFit/>
          </a:bodyPr>
          <a:lstStyle/>
          <a:p>
            <a:pPr>
              <a:lnSpc>
                <a:spcPct val="140000"/>
              </a:lnSpc>
            </a:pPr>
            <a:r>
              <a:rPr lang="en-US" sz="2400" kern="2100" spc="220" dirty="0" smtClean="0">
                <a:effectLst>
                  <a:outerShdw blurRad="50800" dist="38100" dir="2700000" algn="tl" rotWithShape="0">
                    <a:prstClr val="black">
                      <a:alpha val="40000"/>
                    </a:prstClr>
                  </a:outerShdw>
                </a:effectLst>
                <a:latin typeface="Century Gothic"/>
                <a:cs typeface="Century Gothic"/>
              </a:rPr>
              <a:t>JUNE 3</a:t>
            </a:r>
            <a:r>
              <a:rPr lang="en-US" sz="3000" kern="2100" spc="220" dirty="0" smtClean="0">
                <a:effectLst>
                  <a:outerShdw blurRad="50800" dist="38100" dir="2700000" algn="tl" rotWithShape="0">
                    <a:prstClr val="black">
                      <a:alpha val="40000"/>
                    </a:prstClr>
                  </a:outerShdw>
                </a:effectLst>
                <a:latin typeface="Century Gothic"/>
                <a:cs typeface="Century Gothic"/>
              </a:rPr>
              <a:t> 	</a:t>
            </a:r>
            <a:r>
              <a:rPr lang="en-US" sz="5000" kern="2100" spc="220" dirty="0" smtClean="0">
                <a:effectLst>
                  <a:outerShdw blurRad="50800" dist="38100" dir="2700000" algn="tl" rotWithShape="0">
                    <a:prstClr val="black">
                      <a:alpha val="40000"/>
                    </a:prstClr>
                  </a:outerShdw>
                </a:effectLst>
                <a:latin typeface="Times"/>
                <a:cs typeface="Times"/>
              </a:rPr>
              <a:t>	</a:t>
            </a:r>
            <a:r>
              <a:rPr lang="en-US" sz="4000" kern="2100" spc="220" dirty="0" smtClean="0">
                <a:effectLst>
                  <a:outerShdw blurRad="50800" dist="38100" dir="2700000" algn="tl" rotWithShape="0">
                    <a:prstClr val="black">
                      <a:alpha val="40000"/>
                    </a:prstClr>
                  </a:outerShdw>
                </a:effectLst>
                <a:latin typeface="Times"/>
                <a:cs typeface="Times"/>
              </a:rPr>
              <a:t>A Shepherd King</a:t>
            </a:r>
          </a:p>
          <a:p>
            <a:pPr>
              <a:lnSpc>
                <a:spcPct val="140000"/>
              </a:lnSpc>
            </a:pPr>
            <a:r>
              <a:rPr lang="en-US" sz="2400" kern="2100" spc="220" dirty="0" smtClean="0">
                <a:effectLst>
                  <a:outerShdw blurRad="50800" dist="38100" dir="2700000" algn="tl" rotWithShape="0">
                    <a:prstClr val="black">
                      <a:alpha val="40000"/>
                    </a:prstClr>
                  </a:outerShdw>
                </a:effectLst>
                <a:latin typeface="Century Gothic"/>
                <a:cs typeface="Century Gothic"/>
              </a:rPr>
              <a:t>JUNE 17</a:t>
            </a:r>
            <a:r>
              <a:rPr lang="en-US" sz="3000" kern="2100" spc="220" dirty="0" smtClean="0">
                <a:effectLst>
                  <a:outerShdw blurRad="50800" dist="38100" dir="2700000" algn="tl" rotWithShape="0">
                    <a:prstClr val="black">
                      <a:alpha val="40000"/>
                    </a:prstClr>
                  </a:outerShdw>
                </a:effectLst>
                <a:latin typeface="Century Gothic"/>
                <a:cs typeface="Century Gothic"/>
              </a:rPr>
              <a:t>		</a:t>
            </a:r>
            <a:r>
              <a:rPr lang="en-US" sz="4000" kern="2100" spc="220" dirty="0" smtClean="0">
                <a:effectLst>
                  <a:outerShdw blurRad="50800" dist="38100" dir="2700000" algn="tl" rotWithShape="0">
                    <a:prstClr val="black">
                      <a:alpha val="40000"/>
                    </a:prstClr>
                  </a:outerShdw>
                </a:effectLst>
                <a:latin typeface="Times"/>
                <a:cs typeface="Times"/>
              </a:rPr>
              <a:t>A True Giant</a:t>
            </a:r>
          </a:p>
          <a:p>
            <a:pPr>
              <a:lnSpc>
                <a:spcPct val="140000"/>
              </a:lnSpc>
            </a:pPr>
            <a:r>
              <a:rPr lang="en-US" sz="2400" kern="2100" spc="220" dirty="0" smtClean="0">
                <a:effectLst>
                  <a:outerShdw blurRad="50800" dist="38100" dir="2700000" algn="tl" rotWithShape="0">
                    <a:prstClr val="black">
                      <a:alpha val="40000"/>
                    </a:prstClr>
                  </a:outerShdw>
                </a:effectLst>
                <a:latin typeface="Century Gothic"/>
                <a:cs typeface="Century Gothic"/>
              </a:rPr>
              <a:t>JULY 1 </a:t>
            </a:r>
            <a:r>
              <a:rPr lang="en-US" sz="3000" kern="2100" spc="220" dirty="0" smtClean="0">
                <a:effectLst>
                  <a:outerShdw blurRad="50800" dist="38100" dir="2700000" algn="tl" rotWithShape="0">
                    <a:prstClr val="black">
                      <a:alpha val="40000"/>
                    </a:prstClr>
                  </a:outerShdw>
                </a:effectLst>
                <a:latin typeface="Century Gothic"/>
                <a:cs typeface="Century Gothic"/>
              </a:rPr>
              <a:t>		</a:t>
            </a:r>
            <a:r>
              <a:rPr lang="en-US" sz="4000" kern="2100" spc="220" dirty="0" smtClean="0">
                <a:effectLst>
                  <a:outerShdw blurRad="50800" dist="38100" dir="2700000" algn="tl" rotWithShape="0">
                    <a:prstClr val="black">
                      <a:alpha val="40000"/>
                    </a:prstClr>
                  </a:outerShdw>
                </a:effectLst>
                <a:latin typeface="Times"/>
                <a:cs typeface="Times"/>
              </a:rPr>
              <a:t>A Loyal Friend</a:t>
            </a:r>
          </a:p>
          <a:p>
            <a:pPr>
              <a:lnSpc>
                <a:spcPct val="140000"/>
              </a:lnSpc>
            </a:pPr>
            <a:r>
              <a:rPr lang="en-US" sz="2400" kern="2100" spc="220" dirty="0" smtClean="0">
                <a:effectLst>
                  <a:outerShdw blurRad="50800" dist="38100" dir="2700000" algn="tl" rotWithShape="0">
                    <a:prstClr val="black">
                      <a:alpha val="40000"/>
                    </a:prstClr>
                  </a:outerShdw>
                </a:effectLst>
                <a:latin typeface="Century Gothic"/>
                <a:cs typeface="Century Gothic"/>
              </a:rPr>
              <a:t>JULY 8</a:t>
            </a:r>
            <a:r>
              <a:rPr lang="en-US" sz="4000" kern="2100" spc="220" dirty="0" smtClean="0">
                <a:effectLst>
                  <a:outerShdw blurRad="50800" dist="38100" dir="2700000" algn="tl" rotWithShape="0">
                    <a:prstClr val="black">
                      <a:alpha val="40000"/>
                    </a:prstClr>
                  </a:outerShdw>
                </a:effectLst>
                <a:latin typeface="Times"/>
                <a:cs typeface="Times"/>
              </a:rPr>
              <a:t>		A Relentless Enemy</a:t>
            </a:r>
          </a:p>
          <a:p>
            <a:pPr>
              <a:lnSpc>
                <a:spcPct val="140000"/>
              </a:lnSpc>
            </a:pPr>
            <a:r>
              <a:rPr lang="en-US" sz="2400" kern="2100" spc="220" dirty="0" smtClean="0">
                <a:effectLst>
                  <a:outerShdw blurRad="50800" dist="38100" dir="2700000" algn="tl" rotWithShape="0">
                    <a:prstClr val="black">
                      <a:alpha val="40000"/>
                    </a:prstClr>
                  </a:outerShdw>
                </a:effectLst>
                <a:latin typeface="Century Gothic"/>
                <a:cs typeface="Century Gothic"/>
              </a:rPr>
              <a:t>JULY 22</a:t>
            </a:r>
            <a:r>
              <a:rPr lang="en-US" sz="3000" kern="2100" spc="220" dirty="0" smtClean="0">
                <a:effectLst>
                  <a:outerShdw blurRad="50800" dist="38100" dir="2700000" algn="tl" rotWithShape="0">
                    <a:prstClr val="black">
                      <a:alpha val="40000"/>
                    </a:prstClr>
                  </a:outerShdw>
                </a:effectLst>
                <a:latin typeface="Century Gothic"/>
                <a:cs typeface="Century Gothic"/>
              </a:rPr>
              <a:t>		</a:t>
            </a:r>
            <a:r>
              <a:rPr lang="en-US" sz="4000" kern="2100" spc="220" dirty="0" smtClean="0">
                <a:effectLst>
                  <a:outerShdw blurRad="50800" dist="38100" dir="2700000" algn="tl" rotWithShape="0">
                    <a:prstClr val="black">
                      <a:alpha val="40000"/>
                    </a:prstClr>
                  </a:outerShdw>
                </a:effectLst>
                <a:latin typeface="Times"/>
                <a:cs typeface="Times"/>
              </a:rPr>
              <a:t>A Tragic Failure</a:t>
            </a:r>
          </a:p>
          <a:p>
            <a:pPr>
              <a:lnSpc>
                <a:spcPct val="140000"/>
              </a:lnSpc>
            </a:pPr>
            <a:r>
              <a:rPr lang="en-US" sz="2400" kern="2100" spc="220" dirty="0" smtClean="0">
                <a:effectLst>
                  <a:outerShdw blurRad="50800" dist="38100" dir="2700000" algn="tl" rotWithShape="0">
                    <a:prstClr val="black">
                      <a:alpha val="40000"/>
                    </a:prstClr>
                  </a:outerShdw>
                </a:effectLst>
                <a:latin typeface="Century Gothic"/>
                <a:cs typeface="Century Gothic"/>
              </a:rPr>
              <a:t>AUG 5 </a:t>
            </a:r>
            <a:r>
              <a:rPr lang="en-US" sz="3000" kern="2100" spc="220" dirty="0" smtClean="0">
                <a:effectLst>
                  <a:outerShdw blurRad="50800" dist="38100" dir="2700000" algn="tl" rotWithShape="0">
                    <a:prstClr val="black">
                      <a:alpha val="40000"/>
                    </a:prstClr>
                  </a:outerShdw>
                </a:effectLst>
                <a:latin typeface="Century Gothic"/>
                <a:cs typeface="Century Gothic"/>
              </a:rPr>
              <a:t>		</a:t>
            </a:r>
            <a:r>
              <a:rPr lang="en-US" sz="4000" kern="2100" spc="220" dirty="0" smtClean="0">
                <a:effectLst>
                  <a:outerShdw blurRad="50800" dist="38100" dir="2700000" algn="tl" rotWithShape="0">
                    <a:prstClr val="black">
                      <a:alpha val="40000"/>
                    </a:prstClr>
                  </a:outerShdw>
                </a:effectLst>
                <a:latin typeface="Times"/>
                <a:cs typeface="Times"/>
              </a:rPr>
              <a:t>A Wayward Son</a:t>
            </a:r>
          </a:p>
          <a:p>
            <a:pPr>
              <a:lnSpc>
                <a:spcPct val="140000"/>
              </a:lnSpc>
            </a:pPr>
            <a:r>
              <a:rPr lang="en-US" sz="2400" kern="2100" spc="220" dirty="0" smtClean="0">
                <a:effectLst>
                  <a:outerShdw blurRad="50800" dist="38100" dir="2700000" algn="tl" rotWithShape="0">
                    <a:prstClr val="black">
                      <a:alpha val="40000"/>
                    </a:prstClr>
                  </a:outerShdw>
                </a:effectLst>
                <a:latin typeface="Century Gothic"/>
                <a:cs typeface="Century Gothic"/>
              </a:rPr>
              <a:t>AUG 19</a:t>
            </a:r>
            <a:r>
              <a:rPr lang="en-US" sz="3000" kern="2100" spc="220" dirty="0" smtClean="0">
                <a:effectLst>
                  <a:outerShdw blurRad="50800" dist="38100" dir="2700000" algn="tl" rotWithShape="0">
                    <a:prstClr val="black">
                      <a:alpha val="40000"/>
                    </a:prstClr>
                  </a:outerShdw>
                </a:effectLst>
                <a:latin typeface="Century Gothic"/>
                <a:cs typeface="Century Gothic"/>
              </a:rPr>
              <a:t>		</a:t>
            </a:r>
            <a:r>
              <a:rPr lang="en-US" sz="4000" kern="2100" spc="220" dirty="0" smtClean="0">
                <a:effectLst>
                  <a:outerShdw blurRad="50800" dist="38100" dir="2700000" algn="tl" rotWithShape="0">
                    <a:prstClr val="black">
                      <a:alpha val="40000"/>
                    </a:prstClr>
                  </a:outerShdw>
                </a:effectLst>
                <a:latin typeface="Times"/>
                <a:cs typeface="Times"/>
              </a:rPr>
              <a:t>An Eternal Investment</a:t>
            </a:r>
            <a:endParaRPr lang="en-US" sz="4000" kern="2100" spc="220" dirty="0">
              <a:effectLst>
                <a:outerShdw blurRad="50800" dist="38100" dir="2700000" algn="tl" rotWithShape="0">
                  <a:prstClr val="black">
                    <a:alpha val="40000"/>
                  </a:prstClr>
                </a:outerShdw>
              </a:effectLst>
              <a:latin typeface="Times"/>
              <a:cs typeface="Times"/>
            </a:endParaRPr>
          </a:p>
        </p:txBody>
      </p:sp>
    </p:spTree>
    <p:extLst>
      <p:ext uri="{BB962C8B-B14F-4D97-AF65-F5344CB8AC3E}">
        <p14:creationId xmlns:p14="http://schemas.microsoft.com/office/powerpoint/2010/main" val="98114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886" r="25735"/>
          <a:stretch/>
        </p:blipFill>
        <p:spPr>
          <a:xfrm>
            <a:off x="-45720" y="-71110"/>
            <a:ext cx="9198864" cy="6929110"/>
          </a:xfrm>
          <a:prstGeom prst="rect">
            <a:avLst/>
          </a:prstGeom>
        </p:spPr>
      </p:pic>
      <p:sp>
        <p:nvSpPr>
          <p:cNvPr id="2" name="Rectangle 1"/>
          <p:cNvSpPr/>
          <p:nvPr/>
        </p:nvSpPr>
        <p:spPr>
          <a:xfrm>
            <a:off x="-45719" y="-71110"/>
            <a:ext cx="9198863" cy="6929110"/>
          </a:xfrm>
          <a:prstGeom prst="rect">
            <a:avLst/>
          </a:prstGeom>
          <a:solidFill>
            <a:schemeClr val="bg1">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5699" y="65300"/>
            <a:ext cx="8176560" cy="6299161"/>
          </a:xfrm>
          <a:prstGeom prst="rect">
            <a:avLst/>
          </a:prstGeom>
          <a:noFill/>
        </p:spPr>
        <p:txBody>
          <a:bodyPr wrap="square" rtlCol="0">
            <a:spAutoFit/>
          </a:bodyPr>
          <a:lstStyle/>
          <a:p>
            <a:pPr>
              <a:lnSpc>
                <a:spcPct val="140000"/>
              </a:lnSpc>
            </a:pPr>
            <a:r>
              <a:rPr lang="en-US" sz="2400" kern="2100" spc="220" dirty="0" smtClean="0">
                <a:solidFill>
                  <a:schemeClr val="bg1">
                    <a:lumMod val="50000"/>
                    <a:lumOff val="50000"/>
                  </a:schemeClr>
                </a:solidFill>
                <a:effectLst>
                  <a:outerShdw blurRad="50800" dist="38100" dir="2700000" algn="tl" rotWithShape="0">
                    <a:prstClr val="black">
                      <a:alpha val="40000"/>
                    </a:prstClr>
                  </a:outerShdw>
                </a:effectLst>
                <a:latin typeface="Century Gothic"/>
                <a:cs typeface="Century Gothic"/>
              </a:rPr>
              <a:t>JUNE 3</a:t>
            </a:r>
            <a:r>
              <a:rPr lang="en-US" sz="3000" kern="2100" spc="220" dirty="0" smtClean="0">
                <a:solidFill>
                  <a:schemeClr val="bg1">
                    <a:lumMod val="50000"/>
                    <a:lumOff val="50000"/>
                  </a:schemeClr>
                </a:solidFill>
                <a:effectLst>
                  <a:outerShdw blurRad="50800" dist="38100" dir="2700000" algn="tl" rotWithShape="0">
                    <a:prstClr val="black">
                      <a:alpha val="40000"/>
                    </a:prstClr>
                  </a:outerShdw>
                </a:effectLst>
                <a:latin typeface="Century Gothic"/>
                <a:cs typeface="Century Gothic"/>
              </a:rPr>
              <a:t> 	</a:t>
            </a:r>
            <a:r>
              <a:rPr lang="en-US" sz="5000" kern="2100" spc="220" dirty="0" smtClean="0">
                <a:solidFill>
                  <a:schemeClr val="bg1">
                    <a:lumMod val="50000"/>
                    <a:lumOff val="50000"/>
                  </a:schemeClr>
                </a:solidFill>
                <a:effectLst>
                  <a:outerShdw blurRad="50800" dist="38100" dir="2700000" algn="tl" rotWithShape="0">
                    <a:prstClr val="black">
                      <a:alpha val="40000"/>
                    </a:prstClr>
                  </a:outerShdw>
                </a:effectLst>
                <a:latin typeface="Times"/>
                <a:cs typeface="Times"/>
              </a:rPr>
              <a:t>	</a:t>
            </a:r>
            <a:r>
              <a:rPr lang="en-US" sz="4000" kern="2100" spc="220" dirty="0" smtClean="0">
                <a:solidFill>
                  <a:schemeClr val="bg1">
                    <a:lumMod val="50000"/>
                    <a:lumOff val="50000"/>
                  </a:schemeClr>
                </a:solidFill>
                <a:effectLst>
                  <a:outerShdw blurRad="50800" dist="38100" dir="2700000" algn="tl" rotWithShape="0">
                    <a:prstClr val="black">
                      <a:alpha val="40000"/>
                    </a:prstClr>
                  </a:outerShdw>
                </a:effectLst>
                <a:latin typeface="Times"/>
                <a:cs typeface="Times"/>
              </a:rPr>
              <a:t>A Shepherd King</a:t>
            </a:r>
          </a:p>
          <a:p>
            <a:pPr>
              <a:lnSpc>
                <a:spcPct val="140000"/>
              </a:lnSpc>
            </a:pPr>
            <a:r>
              <a:rPr lang="en-US" sz="2400" kern="2100" spc="220" dirty="0" smtClean="0">
                <a:solidFill>
                  <a:schemeClr val="bg1">
                    <a:lumMod val="50000"/>
                    <a:lumOff val="50000"/>
                  </a:schemeClr>
                </a:solidFill>
                <a:effectLst>
                  <a:outerShdw blurRad="50800" dist="38100" dir="2700000" algn="tl" rotWithShape="0">
                    <a:prstClr val="black">
                      <a:alpha val="40000"/>
                    </a:prstClr>
                  </a:outerShdw>
                </a:effectLst>
                <a:latin typeface="Century Gothic"/>
                <a:cs typeface="Century Gothic"/>
              </a:rPr>
              <a:t>JUNE 17</a:t>
            </a:r>
            <a:r>
              <a:rPr lang="en-US" sz="3000" kern="2100" spc="220" dirty="0" smtClean="0">
                <a:solidFill>
                  <a:schemeClr val="bg1">
                    <a:lumMod val="50000"/>
                    <a:lumOff val="50000"/>
                  </a:schemeClr>
                </a:solidFill>
                <a:effectLst>
                  <a:outerShdw blurRad="50800" dist="38100" dir="2700000" algn="tl" rotWithShape="0">
                    <a:prstClr val="black">
                      <a:alpha val="40000"/>
                    </a:prstClr>
                  </a:outerShdw>
                </a:effectLst>
                <a:latin typeface="Century Gothic"/>
                <a:cs typeface="Century Gothic"/>
              </a:rPr>
              <a:t>		</a:t>
            </a:r>
            <a:r>
              <a:rPr lang="en-US" sz="4000" kern="2100" spc="220" dirty="0" smtClean="0">
                <a:solidFill>
                  <a:schemeClr val="bg1">
                    <a:lumMod val="50000"/>
                    <a:lumOff val="50000"/>
                  </a:schemeClr>
                </a:solidFill>
                <a:effectLst>
                  <a:outerShdw blurRad="50800" dist="38100" dir="2700000" algn="tl" rotWithShape="0">
                    <a:prstClr val="black">
                      <a:alpha val="40000"/>
                    </a:prstClr>
                  </a:outerShdw>
                </a:effectLst>
                <a:latin typeface="Times"/>
                <a:cs typeface="Times"/>
              </a:rPr>
              <a:t>A True Giant</a:t>
            </a:r>
          </a:p>
          <a:p>
            <a:pPr>
              <a:lnSpc>
                <a:spcPct val="140000"/>
              </a:lnSpc>
            </a:pPr>
            <a:r>
              <a:rPr lang="en-US" sz="2400" kern="2100" spc="220" dirty="0" smtClean="0">
                <a:solidFill>
                  <a:schemeClr val="bg1">
                    <a:lumMod val="50000"/>
                    <a:lumOff val="50000"/>
                  </a:schemeClr>
                </a:solidFill>
                <a:effectLst>
                  <a:outerShdw blurRad="50800" dist="38100" dir="2700000" algn="tl" rotWithShape="0">
                    <a:prstClr val="black">
                      <a:alpha val="40000"/>
                    </a:prstClr>
                  </a:outerShdw>
                </a:effectLst>
                <a:latin typeface="Century Gothic"/>
                <a:cs typeface="Century Gothic"/>
              </a:rPr>
              <a:t>JULY 1 </a:t>
            </a:r>
            <a:r>
              <a:rPr lang="en-US" sz="3000" kern="2100" spc="220" dirty="0" smtClean="0">
                <a:solidFill>
                  <a:schemeClr val="bg1">
                    <a:lumMod val="50000"/>
                    <a:lumOff val="50000"/>
                  </a:schemeClr>
                </a:solidFill>
                <a:effectLst>
                  <a:outerShdw blurRad="50800" dist="38100" dir="2700000" algn="tl" rotWithShape="0">
                    <a:prstClr val="black">
                      <a:alpha val="40000"/>
                    </a:prstClr>
                  </a:outerShdw>
                </a:effectLst>
                <a:latin typeface="Century Gothic"/>
                <a:cs typeface="Century Gothic"/>
              </a:rPr>
              <a:t>		</a:t>
            </a:r>
            <a:r>
              <a:rPr lang="en-US" sz="4000" kern="2100" spc="220" dirty="0" smtClean="0">
                <a:solidFill>
                  <a:schemeClr val="bg1">
                    <a:lumMod val="50000"/>
                    <a:lumOff val="50000"/>
                  </a:schemeClr>
                </a:solidFill>
                <a:effectLst>
                  <a:outerShdw blurRad="50800" dist="38100" dir="2700000" algn="tl" rotWithShape="0">
                    <a:prstClr val="black">
                      <a:alpha val="40000"/>
                    </a:prstClr>
                  </a:outerShdw>
                </a:effectLst>
                <a:latin typeface="Times"/>
                <a:cs typeface="Times"/>
              </a:rPr>
              <a:t>A Loyal Friend</a:t>
            </a:r>
          </a:p>
          <a:p>
            <a:pPr>
              <a:lnSpc>
                <a:spcPct val="140000"/>
              </a:lnSpc>
            </a:pPr>
            <a:r>
              <a:rPr lang="en-US" sz="2400" kern="2100" spc="220" dirty="0" smtClean="0">
                <a:solidFill>
                  <a:schemeClr val="bg1">
                    <a:lumMod val="50000"/>
                    <a:lumOff val="50000"/>
                  </a:schemeClr>
                </a:solidFill>
                <a:effectLst>
                  <a:outerShdw blurRad="50800" dist="38100" dir="2700000" algn="tl" rotWithShape="0">
                    <a:prstClr val="black">
                      <a:alpha val="40000"/>
                    </a:prstClr>
                  </a:outerShdw>
                </a:effectLst>
                <a:latin typeface="Century Gothic"/>
                <a:cs typeface="Century Gothic"/>
              </a:rPr>
              <a:t>JULY 8</a:t>
            </a:r>
            <a:r>
              <a:rPr lang="en-US" sz="4000" kern="2100" spc="220" dirty="0" smtClean="0">
                <a:solidFill>
                  <a:schemeClr val="bg1">
                    <a:lumMod val="50000"/>
                    <a:lumOff val="50000"/>
                  </a:schemeClr>
                </a:solidFill>
                <a:effectLst>
                  <a:outerShdw blurRad="50800" dist="38100" dir="2700000" algn="tl" rotWithShape="0">
                    <a:prstClr val="black">
                      <a:alpha val="40000"/>
                    </a:prstClr>
                  </a:outerShdw>
                </a:effectLst>
                <a:latin typeface="Times"/>
                <a:cs typeface="Times"/>
              </a:rPr>
              <a:t>		A Relentless Enemy</a:t>
            </a:r>
          </a:p>
          <a:p>
            <a:pPr>
              <a:lnSpc>
                <a:spcPct val="140000"/>
              </a:lnSpc>
            </a:pPr>
            <a:r>
              <a:rPr lang="en-US" sz="2400" kern="2100" spc="220" dirty="0" smtClean="0">
                <a:solidFill>
                  <a:schemeClr val="bg1">
                    <a:lumMod val="50000"/>
                    <a:lumOff val="50000"/>
                  </a:schemeClr>
                </a:solidFill>
                <a:effectLst>
                  <a:outerShdw blurRad="50800" dist="38100" dir="2700000" algn="tl" rotWithShape="0">
                    <a:prstClr val="black">
                      <a:alpha val="40000"/>
                    </a:prstClr>
                  </a:outerShdw>
                </a:effectLst>
                <a:latin typeface="Century Gothic"/>
                <a:cs typeface="Century Gothic"/>
              </a:rPr>
              <a:t>JULY 22</a:t>
            </a:r>
            <a:r>
              <a:rPr lang="en-US" sz="3000" kern="2100" spc="220" dirty="0" smtClean="0">
                <a:solidFill>
                  <a:schemeClr val="bg1">
                    <a:lumMod val="50000"/>
                    <a:lumOff val="50000"/>
                  </a:schemeClr>
                </a:solidFill>
                <a:effectLst>
                  <a:outerShdw blurRad="50800" dist="38100" dir="2700000" algn="tl" rotWithShape="0">
                    <a:prstClr val="black">
                      <a:alpha val="40000"/>
                    </a:prstClr>
                  </a:outerShdw>
                </a:effectLst>
                <a:latin typeface="Century Gothic"/>
                <a:cs typeface="Century Gothic"/>
              </a:rPr>
              <a:t>		</a:t>
            </a:r>
            <a:r>
              <a:rPr lang="en-US" sz="4000" kern="2100" spc="220" dirty="0" smtClean="0">
                <a:solidFill>
                  <a:schemeClr val="bg1">
                    <a:lumMod val="50000"/>
                    <a:lumOff val="50000"/>
                  </a:schemeClr>
                </a:solidFill>
                <a:effectLst>
                  <a:outerShdw blurRad="50800" dist="38100" dir="2700000" algn="tl" rotWithShape="0">
                    <a:prstClr val="black">
                      <a:alpha val="40000"/>
                    </a:prstClr>
                  </a:outerShdw>
                </a:effectLst>
                <a:latin typeface="Times"/>
                <a:cs typeface="Times"/>
              </a:rPr>
              <a:t>A Tragic Failure</a:t>
            </a:r>
          </a:p>
          <a:p>
            <a:pPr>
              <a:lnSpc>
                <a:spcPct val="140000"/>
              </a:lnSpc>
            </a:pPr>
            <a:r>
              <a:rPr lang="en-US" sz="2400" b="1" kern="2100" spc="220" dirty="0" smtClean="0">
                <a:solidFill>
                  <a:srgbClr val="FFFF00"/>
                </a:solidFill>
                <a:effectLst>
                  <a:outerShdw blurRad="50800" dist="38100" dir="2700000" algn="tl" rotWithShape="0">
                    <a:prstClr val="black">
                      <a:alpha val="40000"/>
                    </a:prstClr>
                  </a:outerShdw>
                </a:effectLst>
                <a:latin typeface="Century Gothic"/>
                <a:cs typeface="Century Gothic"/>
              </a:rPr>
              <a:t>AUG 5 </a:t>
            </a:r>
            <a:r>
              <a:rPr lang="en-US" sz="3000" b="1" kern="2100" spc="220" dirty="0" smtClean="0">
                <a:solidFill>
                  <a:srgbClr val="FFFF00"/>
                </a:solidFill>
                <a:effectLst>
                  <a:outerShdw blurRad="50800" dist="38100" dir="2700000" algn="tl" rotWithShape="0">
                    <a:prstClr val="black">
                      <a:alpha val="40000"/>
                    </a:prstClr>
                  </a:outerShdw>
                </a:effectLst>
                <a:latin typeface="Century Gothic"/>
                <a:cs typeface="Century Gothic"/>
              </a:rPr>
              <a:t>		</a:t>
            </a:r>
            <a:r>
              <a:rPr lang="en-US" sz="4000" b="1" kern="2100" spc="220" dirty="0" smtClean="0">
                <a:solidFill>
                  <a:srgbClr val="FFFF00"/>
                </a:solidFill>
                <a:effectLst>
                  <a:outerShdw blurRad="50800" dist="38100" dir="2700000" algn="tl" rotWithShape="0">
                    <a:prstClr val="black">
                      <a:alpha val="40000"/>
                    </a:prstClr>
                  </a:outerShdw>
                </a:effectLst>
                <a:latin typeface="Times"/>
                <a:cs typeface="Times"/>
              </a:rPr>
              <a:t>A Wayward Son</a:t>
            </a:r>
          </a:p>
          <a:p>
            <a:pPr>
              <a:lnSpc>
                <a:spcPct val="140000"/>
              </a:lnSpc>
            </a:pPr>
            <a:r>
              <a:rPr lang="en-US" sz="2400" kern="2100" spc="220" dirty="0" smtClean="0">
                <a:solidFill>
                  <a:srgbClr val="7F7F7F"/>
                </a:solidFill>
                <a:effectLst>
                  <a:outerShdw blurRad="50800" dist="38100" dir="2700000" algn="tl" rotWithShape="0">
                    <a:prstClr val="black">
                      <a:alpha val="40000"/>
                    </a:prstClr>
                  </a:outerShdw>
                </a:effectLst>
                <a:latin typeface="Century Gothic"/>
                <a:cs typeface="Century Gothic"/>
              </a:rPr>
              <a:t>AUG 19</a:t>
            </a:r>
            <a:r>
              <a:rPr lang="en-US" sz="3000" kern="2100" spc="220" dirty="0" smtClean="0">
                <a:solidFill>
                  <a:srgbClr val="7F7F7F"/>
                </a:solidFill>
                <a:effectLst>
                  <a:outerShdw blurRad="50800" dist="38100" dir="2700000" algn="tl" rotWithShape="0">
                    <a:prstClr val="black">
                      <a:alpha val="40000"/>
                    </a:prstClr>
                  </a:outerShdw>
                </a:effectLst>
                <a:latin typeface="Century Gothic"/>
                <a:cs typeface="Century Gothic"/>
              </a:rPr>
              <a:t>		</a:t>
            </a:r>
            <a:r>
              <a:rPr lang="en-US" sz="4000" kern="2100" spc="220" dirty="0" smtClean="0">
                <a:solidFill>
                  <a:srgbClr val="7F7F7F"/>
                </a:solidFill>
                <a:effectLst>
                  <a:outerShdw blurRad="50800" dist="38100" dir="2700000" algn="tl" rotWithShape="0">
                    <a:prstClr val="black">
                      <a:alpha val="40000"/>
                    </a:prstClr>
                  </a:outerShdw>
                </a:effectLst>
                <a:latin typeface="Times"/>
                <a:cs typeface="Times"/>
              </a:rPr>
              <a:t>An Eternal Investment</a:t>
            </a:r>
            <a:endParaRPr lang="en-US" sz="4000" kern="2100" spc="220" dirty="0">
              <a:solidFill>
                <a:srgbClr val="7F7F7F"/>
              </a:solidFill>
              <a:effectLst>
                <a:outerShdw blurRad="50800" dist="38100" dir="2700000" algn="tl" rotWithShape="0">
                  <a:prstClr val="black">
                    <a:alpha val="40000"/>
                  </a:prstClr>
                </a:outerShdw>
              </a:effectLst>
              <a:latin typeface="Times"/>
              <a:cs typeface="Times"/>
            </a:endParaRPr>
          </a:p>
        </p:txBody>
      </p:sp>
    </p:spTree>
    <p:extLst>
      <p:ext uri="{BB962C8B-B14F-4D97-AF65-F5344CB8AC3E}">
        <p14:creationId xmlns:p14="http://schemas.microsoft.com/office/powerpoint/2010/main" val="347003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1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3586"/>
            <a:ext cx="8229600" cy="6148391"/>
          </a:xfrm>
        </p:spPr>
        <p:txBody>
          <a:bodyPr anchor="t">
            <a:normAutofit/>
          </a:bodyPr>
          <a:lstStyle/>
          <a:p>
            <a:pPr marL="0" indent="0">
              <a:buNone/>
            </a:pPr>
            <a:r>
              <a:rPr lang="en-US" sz="3100" b="1" dirty="0">
                <a:solidFill>
                  <a:srgbClr val="FFFF00"/>
                </a:solidFill>
              </a:rPr>
              <a:t>2</a:t>
            </a:r>
            <a:r>
              <a:rPr lang="en-US" sz="3100" b="1" dirty="0" smtClean="0">
                <a:solidFill>
                  <a:srgbClr val="FFFF00"/>
                </a:solidFill>
              </a:rPr>
              <a:t> </a:t>
            </a:r>
            <a:r>
              <a:rPr lang="en-US" sz="3100" b="1" dirty="0" smtClean="0">
                <a:solidFill>
                  <a:srgbClr val="FFFF00"/>
                </a:solidFill>
              </a:rPr>
              <a:t>Samuel </a:t>
            </a:r>
            <a:r>
              <a:rPr lang="en-US" sz="3100" b="1" dirty="0" smtClean="0">
                <a:solidFill>
                  <a:srgbClr val="FFFF00"/>
                </a:solidFill>
              </a:rPr>
              <a:t>13:20-21</a:t>
            </a:r>
            <a:endParaRPr lang="en-US" sz="3100" dirty="0" smtClean="0"/>
          </a:p>
          <a:p>
            <a:pPr marL="0" indent="0">
              <a:buNone/>
            </a:pPr>
            <a:r>
              <a:rPr lang="en-US" sz="2800" dirty="0"/>
              <a:t>When King David heard of all these things, he was very </a:t>
            </a:r>
            <a:r>
              <a:rPr lang="en-US" sz="2800" b="1" u="sng" dirty="0">
                <a:solidFill>
                  <a:srgbClr val="FFFF00"/>
                </a:solidFill>
              </a:rPr>
              <a:t>angry</a:t>
            </a:r>
            <a:r>
              <a:rPr lang="en-US" sz="2800" dirty="0"/>
              <a:t>. But Absalom spoke to </a:t>
            </a:r>
            <a:r>
              <a:rPr lang="en-US" sz="2800" dirty="0" err="1"/>
              <a:t>Amnon</a:t>
            </a:r>
            <a:r>
              <a:rPr lang="en-US" sz="2800" dirty="0"/>
              <a:t> neither good nor bad, for Absalom hated </a:t>
            </a:r>
            <a:r>
              <a:rPr lang="en-US" sz="2800" dirty="0" err="1"/>
              <a:t>Amnon</a:t>
            </a:r>
            <a:r>
              <a:rPr lang="en-US" sz="2800" dirty="0"/>
              <a:t>, because he had violated his sister Tamar.</a:t>
            </a:r>
            <a:endParaRPr lang="en-US" sz="3100" dirty="0"/>
          </a:p>
        </p:txBody>
      </p:sp>
    </p:spTree>
    <p:extLst>
      <p:ext uri="{BB962C8B-B14F-4D97-AF65-F5344CB8AC3E}">
        <p14:creationId xmlns:p14="http://schemas.microsoft.com/office/powerpoint/2010/main" val="227286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3586"/>
            <a:ext cx="8229600" cy="6148391"/>
          </a:xfrm>
        </p:spPr>
        <p:txBody>
          <a:bodyPr anchor="t">
            <a:normAutofit/>
          </a:bodyPr>
          <a:lstStyle/>
          <a:p>
            <a:pPr marL="0" indent="0">
              <a:buNone/>
            </a:pPr>
            <a:r>
              <a:rPr lang="en-US" sz="3100" b="1" dirty="0" smtClean="0">
                <a:solidFill>
                  <a:srgbClr val="FFFF00"/>
                </a:solidFill>
              </a:rPr>
              <a:t>2 Samuel 13:37-39</a:t>
            </a:r>
            <a:endParaRPr lang="en-US" sz="3100" dirty="0" smtClean="0"/>
          </a:p>
          <a:p>
            <a:pPr marL="0" indent="0">
              <a:buNone/>
            </a:pPr>
            <a:r>
              <a:rPr lang="en-US" sz="2800" dirty="0"/>
              <a:t>But Absalom fled and went to </a:t>
            </a:r>
            <a:r>
              <a:rPr lang="en-US" sz="2800" dirty="0" err="1"/>
              <a:t>Talmai</a:t>
            </a:r>
            <a:r>
              <a:rPr lang="en-US" sz="2800" dirty="0"/>
              <a:t> the son of </a:t>
            </a:r>
            <a:r>
              <a:rPr lang="en-US" sz="2800" dirty="0" err="1"/>
              <a:t>Ammihud</a:t>
            </a:r>
            <a:r>
              <a:rPr lang="en-US" sz="2800" dirty="0"/>
              <a:t>, king of </a:t>
            </a:r>
            <a:r>
              <a:rPr lang="en-US" sz="2800" dirty="0" err="1"/>
              <a:t>Geshur</a:t>
            </a:r>
            <a:r>
              <a:rPr lang="en-US" sz="2800" dirty="0"/>
              <a:t>. And David mourned for his son </a:t>
            </a:r>
            <a:r>
              <a:rPr lang="en-US" sz="2800" b="1" dirty="0" smtClean="0">
                <a:solidFill>
                  <a:srgbClr val="FFFF00"/>
                </a:solidFill>
              </a:rPr>
              <a:t>day </a:t>
            </a:r>
            <a:r>
              <a:rPr lang="en-US" sz="2800" b="1" dirty="0">
                <a:solidFill>
                  <a:srgbClr val="FFFF00"/>
                </a:solidFill>
              </a:rPr>
              <a:t>after day</a:t>
            </a:r>
            <a:r>
              <a:rPr lang="en-US" sz="2800" dirty="0"/>
              <a:t>. So Absalom fled and went to </a:t>
            </a:r>
            <a:r>
              <a:rPr lang="en-US" sz="2800" dirty="0" err="1"/>
              <a:t>Geshur</a:t>
            </a:r>
            <a:r>
              <a:rPr lang="en-US" sz="2800" dirty="0"/>
              <a:t>, and was there three years. And the spirit of the king </a:t>
            </a:r>
            <a:r>
              <a:rPr lang="en-US" sz="2800" b="1" dirty="0">
                <a:solidFill>
                  <a:srgbClr val="FFFF00"/>
                </a:solidFill>
              </a:rPr>
              <a:t>longed to go out to Absalom</a:t>
            </a:r>
            <a:r>
              <a:rPr lang="en-US" sz="2800" dirty="0"/>
              <a:t>, because he was comforted about </a:t>
            </a:r>
            <a:r>
              <a:rPr lang="en-US" sz="2800" dirty="0" err="1"/>
              <a:t>Amnon</a:t>
            </a:r>
            <a:r>
              <a:rPr lang="en-US" sz="2800" dirty="0"/>
              <a:t>, since he was dead.</a:t>
            </a:r>
            <a:endParaRPr lang="en-US" sz="3100" dirty="0" smtClean="0"/>
          </a:p>
        </p:txBody>
      </p:sp>
    </p:spTree>
    <p:extLst>
      <p:ext uri="{BB962C8B-B14F-4D97-AF65-F5344CB8AC3E}">
        <p14:creationId xmlns:p14="http://schemas.microsoft.com/office/powerpoint/2010/main" val="109154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994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3586"/>
            <a:ext cx="8229600" cy="6148391"/>
          </a:xfrm>
        </p:spPr>
        <p:txBody>
          <a:bodyPr anchor="t">
            <a:normAutofit/>
          </a:bodyPr>
          <a:lstStyle/>
          <a:p>
            <a:pPr marL="0" indent="0">
              <a:buNone/>
            </a:pPr>
            <a:r>
              <a:rPr lang="en-US" sz="3100" b="1" dirty="0">
                <a:solidFill>
                  <a:srgbClr val="FFFF00"/>
                </a:solidFill>
              </a:rPr>
              <a:t>2</a:t>
            </a:r>
            <a:r>
              <a:rPr lang="en-US" sz="3100" b="1" dirty="0" smtClean="0">
                <a:solidFill>
                  <a:srgbClr val="FFFF00"/>
                </a:solidFill>
              </a:rPr>
              <a:t> </a:t>
            </a:r>
            <a:r>
              <a:rPr lang="en-US" sz="3100" b="1" dirty="0" smtClean="0">
                <a:solidFill>
                  <a:srgbClr val="FFFF00"/>
                </a:solidFill>
              </a:rPr>
              <a:t>Samuel </a:t>
            </a:r>
            <a:r>
              <a:rPr lang="en-US" sz="3100" b="1" dirty="0" smtClean="0">
                <a:solidFill>
                  <a:srgbClr val="FFFF00"/>
                </a:solidFill>
              </a:rPr>
              <a:t>14:11</a:t>
            </a:r>
            <a:endParaRPr lang="en-US" sz="3100" dirty="0" smtClean="0"/>
          </a:p>
          <a:p>
            <a:pPr marL="0" indent="0">
              <a:buNone/>
            </a:pPr>
            <a:r>
              <a:rPr lang="en-US" sz="2800" dirty="0"/>
              <a:t>Then she said, “Please let the </a:t>
            </a:r>
            <a:r>
              <a:rPr lang="en-US" sz="2800" b="1" dirty="0">
                <a:solidFill>
                  <a:srgbClr val="FFFF00"/>
                </a:solidFill>
              </a:rPr>
              <a:t>king invoke the LORD your God</a:t>
            </a:r>
            <a:r>
              <a:rPr lang="en-US" sz="2800" dirty="0"/>
              <a:t>, that the avenger of blood kill no more, and my son be not destroyed.” He said, “As the LORD lives, not one hair of your son shall fall to the ground.” </a:t>
            </a:r>
            <a:endParaRPr lang="en-US" sz="3100" dirty="0" smtClean="0"/>
          </a:p>
        </p:txBody>
      </p:sp>
    </p:spTree>
    <p:extLst>
      <p:ext uri="{BB962C8B-B14F-4D97-AF65-F5344CB8AC3E}">
        <p14:creationId xmlns:p14="http://schemas.microsoft.com/office/powerpoint/2010/main" val="230236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53586"/>
            <a:ext cx="8229600" cy="6148391"/>
          </a:xfrm>
        </p:spPr>
        <p:txBody>
          <a:bodyPr anchor="t">
            <a:normAutofit/>
          </a:bodyPr>
          <a:lstStyle/>
          <a:p>
            <a:pPr marL="0" indent="0">
              <a:buNone/>
            </a:pPr>
            <a:r>
              <a:rPr lang="en-US" sz="3100" b="1" dirty="0">
                <a:solidFill>
                  <a:srgbClr val="FFFF00"/>
                </a:solidFill>
              </a:rPr>
              <a:t>2</a:t>
            </a:r>
            <a:r>
              <a:rPr lang="en-US" sz="3100" b="1" dirty="0" smtClean="0">
                <a:solidFill>
                  <a:srgbClr val="FFFF00"/>
                </a:solidFill>
              </a:rPr>
              <a:t> </a:t>
            </a:r>
            <a:r>
              <a:rPr lang="en-US" sz="3100" b="1" dirty="0" smtClean="0">
                <a:solidFill>
                  <a:srgbClr val="FFFF00"/>
                </a:solidFill>
              </a:rPr>
              <a:t>Samuel </a:t>
            </a:r>
            <a:r>
              <a:rPr lang="en-US" sz="3100" b="1" dirty="0" smtClean="0">
                <a:solidFill>
                  <a:srgbClr val="FFFF00"/>
                </a:solidFill>
              </a:rPr>
              <a:t>14:24</a:t>
            </a:r>
            <a:endParaRPr lang="en-US" sz="3100" dirty="0" smtClean="0"/>
          </a:p>
          <a:p>
            <a:pPr marL="0" indent="0">
              <a:buNone/>
            </a:pPr>
            <a:r>
              <a:rPr lang="en-US" sz="2800" dirty="0"/>
              <a:t>And the king said, “Let him dwell apart in his own house; </a:t>
            </a:r>
            <a:r>
              <a:rPr lang="en-US" sz="2800" b="1" dirty="0">
                <a:solidFill>
                  <a:srgbClr val="FFFF00"/>
                </a:solidFill>
              </a:rPr>
              <a:t>he is not to come into my presence</a:t>
            </a:r>
            <a:r>
              <a:rPr lang="en-US" sz="2800" dirty="0"/>
              <a:t>.” So Absalom lived apart in his own house and did not come into the king’s presence.</a:t>
            </a:r>
            <a:endParaRPr lang="en-US" sz="3100" dirty="0" smtClean="0"/>
          </a:p>
        </p:txBody>
      </p:sp>
    </p:spTree>
    <p:extLst>
      <p:ext uri="{BB962C8B-B14F-4D97-AF65-F5344CB8AC3E}">
        <p14:creationId xmlns:p14="http://schemas.microsoft.com/office/powerpoint/2010/main" val="378086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25609</TotalTime>
  <Words>486</Words>
  <Application>Microsoft Macintosh PowerPoint</Application>
  <PresentationFormat>On-screen Show (4:3)</PresentationFormat>
  <Paragraphs>37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259</cp:revision>
  <dcterms:created xsi:type="dcterms:W3CDTF">2015-10-29T03:17:02Z</dcterms:created>
  <dcterms:modified xsi:type="dcterms:W3CDTF">2018-08-05T12:37:45Z</dcterms:modified>
</cp:coreProperties>
</file>