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13" r:id="rId2"/>
    <p:sldId id="317" r:id="rId3"/>
    <p:sldId id="316" r:id="rId4"/>
    <p:sldId id="315" r:id="rId5"/>
    <p:sldId id="322" r:id="rId6"/>
    <p:sldId id="318" r:id="rId7"/>
    <p:sldId id="319" r:id="rId8"/>
    <p:sldId id="320" r:id="rId9"/>
    <p:sldId id="321" r:id="rId10"/>
    <p:sldId id="325" r:id="rId11"/>
    <p:sldId id="324" r:id="rId12"/>
    <p:sldId id="326" r:id="rId13"/>
    <p:sldId id="327" r:id="rId14"/>
    <p:sldId id="32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568F"/>
    <a:srgbClr val="A68246"/>
    <a:srgbClr val="B19B54"/>
    <a:srgbClr val="B9A2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0" autoAdjust="0"/>
    <p:restoredTop sz="99842" autoAdjust="0"/>
  </p:normalViewPr>
  <p:slideViewPr>
    <p:cSldViewPr snapToGrid="0" snapToObjects="1" showGuides="1">
      <p:cViewPr>
        <p:scale>
          <a:sx n="72" d="100"/>
          <a:sy n="72" d="100"/>
        </p:scale>
        <p:origin x="-232" y="-760"/>
      </p:cViewPr>
      <p:guideLst>
        <p:guide orient="horz" pos="2156"/>
        <p:guide pos="28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02D770-3E93-014E-BD47-2B364168282C}" type="datetimeFigureOut">
              <a:rPr lang="en-US" smtClean="0"/>
              <a:pPr/>
              <a:t>9/2/18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2D770-3E93-014E-BD47-2B364168282C}" type="datetimeFigureOut">
              <a:rPr lang="en-US" smtClean="0"/>
              <a:pPr/>
              <a:t>9/2/18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2D770-3E93-014E-BD47-2B364168282C}" type="datetimeFigureOut">
              <a:rPr lang="en-US" smtClean="0"/>
              <a:pPr/>
              <a:t>9/2/18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2D770-3E93-014E-BD47-2B364168282C}" type="datetimeFigureOut">
              <a:rPr lang="en-US" smtClean="0"/>
              <a:pPr/>
              <a:t>9/2/18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2D770-3E93-014E-BD47-2B364168282C}" type="datetimeFigureOut">
              <a:rPr lang="en-US" smtClean="0"/>
              <a:pPr/>
              <a:t>9/2/18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2D770-3E93-014E-BD47-2B364168282C}" type="datetimeFigureOut">
              <a:rPr lang="en-US" smtClean="0"/>
              <a:pPr/>
              <a:t>9/2/18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02D770-3E93-014E-BD47-2B364168282C}" type="datetimeFigureOut">
              <a:rPr lang="en-US" smtClean="0"/>
              <a:pPr/>
              <a:t>9/2/18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2D770-3E93-014E-BD47-2B364168282C}" type="datetimeFigureOut">
              <a:rPr lang="en-US" smtClean="0"/>
              <a:pPr/>
              <a:t>9/2/18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2D770-3E93-014E-BD47-2B364168282C}" type="datetimeFigureOut">
              <a:rPr lang="en-US" smtClean="0"/>
              <a:pPr/>
              <a:t>9/2/18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2D770-3E93-014E-BD47-2B364168282C}" type="datetimeFigureOut">
              <a:rPr lang="en-US" smtClean="0"/>
              <a:pPr/>
              <a:t>9/2/18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2D770-3E93-014E-BD47-2B364168282C}" type="datetimeFigureOut">
              <a:rPr lang="en-US" smtClean="0"/>
              <a:pPr/>
              <a:t>9/2/18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81A24-CB9D-2A42-BD28-F26CEE5361F2}"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2D770-3E93-014E-BD47-2B364168282C}" type="datetimeFigureOut">
              <a:rPr lang="en-US" smtClean="0"/>
              <a:pPr/>
              <a:t>9/2/18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81A24-CB9D-2A42-BD28-F26CEE5361F2}"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90763" y="17641"/>
            <a:ext cx="5362474" cy="6410353"/>
            <a:chOff x="1890763" y="-176410"/>
            <a:chExt cx="5362474" cy="6410353"/>
          </a:xfrm>
        </p:grpSpPr>
        <p:sp>
          <p:nvSpPr>
            <p:cNvPr id="7" name="TextBox 6"/>
            <p:cNvSpPr txBox="1"/>
            <p:nvPr/>
          </p:nvSpPr>
          <p:spPr>
            <a:xfrm>
              <a:off x="2242450" y="3265085"/>
              <a:ext cx="4659099" cy="1908215"/>
            </a:xfrm>
            <a:prstGeom prst="rect">
              <a:avLst/>
            </a:prstGeom>
            <a:noFill/>
          </p:spPr>
          <p:txBody>
            <a:bodyPr wrap="square" rtlCol="0">
              <a:spAutoFit/>
            </a:bodyPr>
            <a:lstStyle/>
            <a:p>
              <a:pPr algn="ctr"/>
              <a:r>
                <a:rPr lang="en-US" sz="11800" b="1" dirty="0" smtClean="0">
                  <a:solidFill>
                    <a:srgbClr val="B9A256"/>
                  </a:solidFill>
                </a:rPr>
                <a:t>JUDAH</a:t>
              </a:r>
              <a:endParaRPr lang="en-US" sz="11800" b="1" dirty="0">
                <a:solidFill>
                  <a:srgbClr val="B9A256"/>
                </a:solidFill>
              </a:endParaRPr>
            </a:p>
          </p:txBody>
        </p:sp>
        <p:sp>
          <p:nvSpPr>
            <p:cNvPr id="5" name="TextBox 4"/>
            <p:cNvSpPr txBox="1"/>
            <p:nvPr/>
          </p:nvSpPr>
          <p:spPr>
            <a:xfrm>
              <a:off x="2242450" y="1570062"/>
              <a:ext cx="4659099" cy="2123658"/>
            </a:xfrm>
            <a:prstGeom prst="rect">
              <a:avLst/>
            </a:prstGeom>
            <a:noFill/>
          </p:spPr>
          <p:txBody>
            <a:bodyPr wrap="square" rtlCol="0">
              <a:spAutoFit/>
            </a:bodyPr>
            <a:lstStyle/>
            <a:p>
              <a:pPr algn="ctr"/>
              <a:r>
                <a:rPr lang="en-US" sz="13200" b="1" dirty="0" smtClean="0">
                  <a:solidFill>
                    <a:srgbClr val="B9A256"/>
                  </a:solidFill>
                </a:rPr>
                <a:t>KINGS</a:t>
              </a:r>
              <a:endParaRPr lang="en-US" sz="13200" b="1" dirty="0">
                <a:solidFill>
                  <a:srgbClr val="B9A256"/>
                </a:solidFill>
              </a:endParaRPr>
            </a:p>
          </p:txBody>
        </p:sp>
        <p:sp>
          <p:nvSpPr>
            <p:cNvPr id="3" name="Oval 2"/>
            <p:cNvSpPr/>
            <p:nvPr/>
          </p:nvSpPr>
          <p:spPr>
            <a:xfrm>
              <a:off x="1890763" y="871030"/>
              <a:ext cx="5362474" cy="5362913"/>
            </a:xfrm>
            <a:prstGeom prst="ellipse">
              <a:avLst/>
            </a:prstGeom>
            <a:noFill/>
            <a:ln w="76200" cmpd="sng">
              <a:solidFill>
                <a:srgbClr val="B9A2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15000"/>
                      </a14:imgEffect>
                    </a14:imgLayer>
                  </a14:imgProps>
                </a:ext>
              </a:extLst>
            </a:blip>
            <a:stretch>
              <a:fillRect/>
            </a:stretch>
          </p:blipFill>
          <p:spPr>
            <a:xfrm>
              <a:off x="3212184" y="-176410"/>
              <a:ext cx="2759074" cy="1622985"/>
            </a:xfrm>
            <a:prstGeom prst="rect">
              <a:avLst/>
            </a:prstGeom>
            <a:solidFill>
              <a:schemeClr val="bg1"/>
            </a:solidFill>
          </p:spPr>
        </p:pic>
        <p:sp>
          <p:nvSpPr>
            <p:cNvPr id="4" name="TextBox 3"/>
            <p:cNvSpPr txBox="1"/>
            <p:nvPr/>
          </p:nvSpPr>
          <p:spPr>
            <a:xfrm>
              <a:off x="3616146" y="1552423"/>
              <a:ext cx="1940372" cy="707886"/>
            </a:xfrm>
            <a:prstGeom prst="rect">
              <a:avLst/>
            </a:prstGeom>
            <a:noFill/>
          </p:spPr>
          <p:txBody>
            <a:bodyPr wrap="square" rtlCol="0">
              <a:spAutoFit/>
            </a:bodyPr>
            <a:lstStyle/>
            <a:p>
              <a:pPr algn="ctr"/>
              <a:r>
                <a:rPr lang="en-US" sz="4000" b="1" dirty="0" smtClean="0">
                  <a:solidFill>
                    <a:srgbClr val="B9A256"/>
                  </a:solidFill>
                </a:rPr>
                <a:t>THE</a:t>
              </a:r>
              <a:endParaRPr lang="en-US" sz="4000" b="1" dirty="0">
                <a:solidFill>
                  <a:srgbClr val="B9A256"/>
                </a:solidFill>
              </a:endParaRPr>
            </a:p>
          </p:txBody>
        </p:sp>
        <p:sp>
          <p:nvSpPr>
            <p:cNvPr id="6" name="TextBox 5"/>
            <p:cNvSpPr txBox="1"/>
            <p:nvPr/>
          </p:nvSpPr>
          <p:spPr>
            <a:xfrm>
              <a:off x="3616146" y="3159239"/>
              <a:ext cx="1940372" cy="707886"/>
            </a:xfrm>
            <a:prstGeom prst="rect">
              <a:avLst/>
            </a:prstGeom>
            <a:noFill/>
          </p:spPr>
          <p:txBody>
            <a:bodyPr wrap="square" rtlCol="0">
              <a:spAutoFit/>
            </a:bodyPr>
            <a:lstStyle/>
            <a:p>
              <a:pPr algn="ctr"/>
              <a:r>
                <a:rPr lang="en-US" sz="4000" b="1" dirty="0" smtClean="0">
                  <a:solidFill>
                    <a:srgbClr val="B9A256"/>
                  </a:solidFill>
                </a:rPr>
                <a:t>OF</a:t>
              </a:r>
              <a:endParaRPr lang="en-US" sz="4000" b="1" dirty="0">
                <a:solidFill>
                  <a:srgbClr val="B9A256"/>
                </a:solidFill>
              </a:endParaRPr>
            </a:p>
          </p:txBody>
        </p:sp>
        <p:cxnSp>
          <p:nvCxnSpPr>
            <p:cNvPr id="9" name="Straight Connector 8"/>
            <p:cNvCxnSpPr/>
            <p:nvPr/>
          </p:nvCxnSpPr>
          <p:spPr>
            <a:xfrm flipH="1">
              <a:off x="2363723" y="3553959"/>
              <a:ext cx="1816892" cy="0"/>
            </a:xfrm>
            <a:prstGeom prst="line">
              <a:avLst/>
            </a:prstGeom>
            <a:ln w="152400" cmpd="sng">
              <a:solidFill>
                <a:srgbClr val="B9A25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996457" y="3552487"/>
              <a:ext cx="1816892" cy="0"/>
            </a:xfrm>
            <a:prstGeom prst="line">
              <a:avLst/>
            </a:prstGeom>
            <a:ln w="152400" cmpd="sng">
              <a:solidFill>
                <a:srgbClr val="B9A25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3572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839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2 Chronicles </a:t>
            </a:r>
            <a:r>
              <a:rPr lang="en-US" b="1" dirty="0" smtClean="0">
                <a:solidFill>
                  <a:srgbClr val="FFFF00"/>
                </a:solidFill>
              </a:rPr>
              <a:t>12:1</a:t>
            </a:r>
            <a:endParaRPr lang="en-US" b="1" dirty="0" smtClean="0">
              <a:solidFill>
                <a:srgbClr val="FFFF00"/>
              </a:solidFill>
            </a:endParaRPr>
          </a:p>
          <a:p>
            <a:pPr marL="0" indent="0">
              <a:buNone/>
            </a:pPr>
            <a:r>
              <a:rPr lang="en-US" dirty="0"/>
              <a:t>When the rule of </a:t>
            </a:r>
            <a:r>
              <a:rPr lang="en-US" dirty="0" err="1"/>
              <a:t>Rehoboam</a:t>
            </a:r>
            <a:r>
              <a:rPr lang="en-US" dirty="0"/>
              <a:t> was established and he was </a:t>
            </a:r>
            <a:r>
              <a:rPr lang="en-US" b="1" dirty="0">
                <a:solidFill>
                  <a:srgbClr val="FFFF00"/>
                </a:solidFill>
              </a:rPr>
              <a:t>strong</a:t>
            </a:r>
            <a:r>
              <a:rPr lang="en-US" dirty="0"/>
              <a:t>, he abandoned the law of the LORD, and all Israel with him.</a:t>
            </a:r>
            <a:endParaRPr lang="en-US" dirty="0">
              <a:solidFill>
                <a:srgbClr val="000000"/>
              </a:solidFill>
            </a:endParaRPr>
          </a:p>
        </p:txBody>
      </p:sp>
    </p:spTree>
    <p:extLst>
      <p:ext uri="{BB962C8B-B14F-4D97-AF65-F5344CB8AC3E}">
        <p14:creationId xmlns:p14="http://schemas.microsoft.com/office/powerpoint/2010/main" val="365221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2 Chronicles </a:t>
            </a:r>
            <a:r>
              <a:rPr lang="en-US" b="1" dirty="0" smtClean="0">
                <a:solidFill>
                  <a:srgbClr val="FFFF00"/>
                </a:solidFill>
              </a:rPr>
              <a:t>12:6</a:t>
            </a:r>
            <a:endParaRPr lang="en-US" b="1" dirty="0" smtClean="0">
              <a:solidFill>
                <a:srgbClr val="FFFF00"/>
              </a:solidFill>
            </a:endParaRPr>
          </a:p>
          <a:p>
            <a:pPr marL="0" indent="0">
              <a:buNone/>
            </a:pPr>
            <a:r>
              <a:rPr lang="en-US" dirty="0"/>
              <a:t>Then the princes of Israel and the king </a:t>
            </a:r>
            <a:r>
              <a:rPr lang="en-US" b="1" dirty="0">
                <a:solidFill>
                  <a:srgbClr val="FFFF00"/>
                </a:solidFill>
              </a:rPr>
              <a:t>humbled</a:t>
            </a:r>
            <a:r>
              <a:rPr lang="en-US" dirty="0"/>
              <a:t> themselves and said, “The LORD is righteous.” </a:t>
            </a:r>
            <a:endParaRPr lang="en-US" dirty="0">
              <a:solidFill>
                <a:srgbClr val="000000"/>
              </a:solidFill>
            </a:endParaRPr>
          </a:p>
        </p:txBody>
      </p:sp>
    </p:spTree>
    <p:extLst>
      <p:ext uri="{BB962C8B-B14F-4D97-AF65-F5344CB8AC3E}">
        <p14:creationId xmlns:p14="http://schemas.microsoft.com/office/powerpoint/2010/main" val="19296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2 Chronicles </a:t>
            </a:r>
            <a:r>
              <a:rPr lang="en-US" b="1" dirty="0" smtClean="0">
                <a:solidFill>
                  <a:srgbClr val="FFFF00"/>
                </a:solidFill>
              </a:rPr>
              <a:t>12:8</a:t>
            </a:r>
            <a:endParaRPr lang="en-US" b="1" dirty="0" smtClean="0">
              <a:solidFill>
                <a:srgbClr val="FFFF00"/>
              </a:solidFill>
            </a:endParaRPr>
          </a:p>
          <a:p>
            <a:pPr marL="0" indent="0">
              <a:buNone/>
            </a:pPr>
            <a:r>
              <a:rPr lang="en-US" dirty="0"/>
              <a:t>“Nevertheless, they shall be servants to him, that they may know </a:t>
            </a:r>
            <a:r>
              <a:rPr lang="en-US" b="1" dirty="0">
                <a:solidFill>
                  <a:srgbClr val="FFFF00"/>
                </a:solidFill>
              </a:rPr>
              <a:t>my service </a:t>
            </a:r>
            <a:r>
              <a:rPr lang="en-US" dirty="0"/>
              <a:t>and the service of the kingdoms of the </a:t>
            </a:r>
            <a:r>
              <a:rPr lang="en-US" b="1" dirty="0">
                <a:solidFill>
                  <a:srgbClr val="FFFF00"/>
                </a:solidFill>
              </a:rPr>
              <a:t>countries</a:t>
            </a:r>
            <a:r>
              <a:rPr lang="en-US" dirty="0"/>
              <a:t>.”</a:t>
            </a:r>
            <a:endParaRPr lang="en-US" dirty="0">
              <a:solidFill>
                <a:srgbClr val="000000"/>
              </a:solidFill>
            </a:endParaRPr>
          </a:p>
        </p:txBody>
      </p:sp>
    </p:spTree>
    <p:extLst>
      <p:ext uri="{BB962C8B-B14F-4D97-AF65-F5344CB8AC3E}">
        <p14:creationId xmlns:p14="http://schemas.microsoft.com/office/powerpoint/2010/main" val="413544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15000"/>
                    </a14:imgEffect>
                  </a14:imgLayer>
                </a14:imgProps>
              </a:ext>
            </a:extLst>
          </a:blip>
          <a:stretch>
            <a:fillRect/>
          </a:stretch>
        </p:blipFill>
        <p:spPr>
          <a:xfrm>
            <a:off x="3375739" y="616221"/>
            <a:ext cx="2392457" cy="1407328"/>
          </a:xfrm>
          <a:prstGeom prst="rect">
            <a:avLst/>
          </a:prstGeom>
          <a:solidFill>
            <a:schemeClr val="bg1"/>
          </a:solidFill>
        </p:spPr>
      </p:pic>
      <p:sp>
        <p:nvSpPr>
          <p:cNvPr id="8" name="TextBox 7"/>
          <p:cNvSpPr txBox="1"/>
          <p:nvPr/>
        </p:nvSpPr>
        <p:spPr>
          <a:xfrm>
            <a:off x="1023107" y="2469762"/>
            <a:ext cx="7496888" cy="2385268"/>
          </a:xfrm>
          <a:prstGeom prst="rect">
            <a:avLst/>
          </a:prstGeom>
          <a:noFill/>
        </p:spPr>
        <p:txBody>
          <a:bodyPr wrap="square" rtlCol="0">
            <a:spAutoFit/>
          </a:bodyPr>
          <a:lstStyle/>
          <a:p>
            <a:pPr>
              <a:spcAft>
                <a:spcPts val="600"/>
              </a:spcAft>
            </a:pPr>
            <a:r>
              <a:rPr lang="en-US" sz="3600" b="1" dirty="0"/>
              <a:t>Proverbs 1:</a:t>
            </a:r>
            <a:r>
              <a:rPr lang="en-US" sz="3600" b="1" dirty="0" smtClean="0"/>
              <a:t>7</a:t>
            </a:r>
          </a:p>
          <a:p>
            <a:r>
              <a:rPr lang="en-US" sz="3600" dirty="0" smtClean="0"/>
              <a:t>The fear of the LORD is the beginning 	of knowledge;</a:t>
            </a:r>
          </a:p>
          <a:p>
            <a:r>
              <a:rPr lang="en-US" sz="3600" dirty="0" smtClean="0"/>
              <a:t>Fools despise wisdom and instruction. </a:t>
            </a:r>
          </a:p>
        </p:txBody>
      </p:sp>
    </p:spTree>
    <p:extLst>
      <p:ext uri="{BB962C8B-B14F-4D97-AF65-F5344CB8AC3E}">
        <p14:creationId xmlns:p14="http://schemas.microsoft.com/office/powerpoint/2010/main" val="19113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6670" y="123323"/>
            <a:ext cx="1593886" cy="1929252"/>
            <a:chOff x="1890763" y="-69838"/>
            <a:chExt cx="5362474" cy="6303781"/>
          </a:xfrm>
        </p:grpSpPr>
        <p:sp>
          <p:nvSpPr>
            <p:cNvPr id="3" name="Oval 2"/>
            <p:cNvSpPr/>
            <p:nvPr/>
          </p:nvSpPr>
          <p:spPr>
            <a:xfrm>
              <a:off x="1890763" y="871030"/>
              <a:ext cx="5362474" cy="5362913"/>
            </a:xfrm>
            <a:prstGeom prst="ellipse">
              <a:avLst/>
            </a:prstGeom>
            <a:solidFill>
              <a:srgbClr val="000000"/>
            </a:solidFill>
            <a:ln w="76200" cmpd="sng">
              <a:solidFill>
                <a:srgbClr val="B9A2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42451" y="3447820"/>
              <a:ext cx="4659099" cy="1838055"/>
            </a:xfrm>
            <a:prstGeom prst="rect">
              <a:avLst/>
            </a:prstGeom>
            <a:noFill/>
          </p:spPr>
          <p:txBody>
            <a:bodyPr wrap="square" rtlCol="0">
              <a:spAutoFit/>
            </a:bodyPr>
            <a:lstStyle/>
            <a:p>
              <a:pPr algn="ctr"/>
              <a:r>
                <a:rPr lang="en-US" sz="3200" b="1" dirty="0" smtClean="0">
                  <a:solidFill>
                    <a:srgbClr val="B9A256"/>
                  </a:solidFill>
                </a:rPr>
                <a:t>JUDAH</a:t>
              </a:r>
              <a:endParaRPr lang="en-US" sz="3200" b="1" dirty="0">
                <a:solidFill>
                  <a:srgbClr val="B9A256"/>
                </a:solidFill>
              </a:endParaRPr>
            </a:p>
          </p:txBody>
        </p:sp>
        <p:sp>
          <p:nvSpPr>
            <p:cNvPr id="5" name="TextBox 4"/>
            <p:cNvSpPr txBox="1"/>
            <p:nvPr/>
          </p:nvSpPr>
          <p:spPr>
            <a:xfrm>
              <a:off x="2242451" y="1503336"/>
              <a:ext cx="4659099" cy="2013104"/>
            </a:xfrm>
            <a:prstGeom prst="rect">
              <a:avLst/>
            </a:prstGeom>
            <a:noFill/>
          </p:spPr>
          <p:txBody>
            <a:bodyPr wrap="square" rtlCol="0">
              <a:spAutoFit/>
            </a:bodyPr>
            <a:lstStyle/>
            <a:p>
              <a:pPr algn="ctr"/>
              <a:r>
                <a:rPr lang="en-US" sz="3600" b="1" dirty="0" smtClean="0">
                  <a:solidFill>
                    <a:srgbClr val="B9A256"/>
                  </a:solidFill>
                </a:rPr>
                <a:t>KINGS</a:t>
              </a:r>
              <a:endParaRPr lang="en-US" sz="3600" b="1" dirty="0">
                <a:solidFill>
                  <a:srgbClr val="B9A25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15000"/>
                      </a14:imgEffect>
                    </a14:imgLayer>
                  </a14:imgProps>
                </a:ext>
              </a:extLst>
            </a:blip>
            <a:stretch>
              <a:fillRect/>
            </a:stretch>
          </p:blipFill>
          <p:spPr>
            <a:xfrm>
              <a:off x="3337230" y="-69838"/>
              <a:ext cx="2646402" cy="1556707"/>
            </a:xfrm>
            <a:prstGeom prst="rect">
              <a:avLst/>
            </a:prstGeom>
            <a:solidFill>
              <a:schemeClr val="bg1"/>
            </a:solidFill>
          </p:spPr>
        </p:pic>
        <p:sp>
          <p:nvSpPr>
            <p:cNvPr id="7" name="TextBox 6"/>
            <p:cNvSpPr txBox="1"/>
            <p:nvPr/>
          </p:nvSpPr>
          <p:spPr>
            <a:xfrm>
              <a:off x="3616146" y="1261109"/>
              <a:ext cx="1940369" cy="875265"/>
            </a:xfrm>
            <a:prstGeom prst="rect">
              <a:avLst/>
            </a:prstGeom>
            <a:noFill/>
          </p:spPr>
          <p:txBody>
            <a:bodyPr wrap="square" rtlCol="0">
              <a:spAutoFit/>
            </a:bodyPr>
            <a:lstStyle/>
            <a:p>
              <a:pPr algn="ctr"/>
              <a:r>
                <a:rPr lang="en-US" sz="1400" b="1" dirty="0" smtClean="0">
                  <a:solidFill>
                    <a:srgbClr val="B9A256"/>
                  </a:solidFill>
                </a:rPr>
                <a:t>THE</a:t>
              </a:r>
              <a:endParaRPr lang="en-US" sz="1400" b="1" dirty="0">
                <a:solidFill>
                  <a:srgbClr val="B9A256"/>
                </a:solidFill>
              </a:endParaRPr>
            </a:p>
          </p:txBody>
        </p:sp>
        <p:sp>
          <p:nvSpPr>
            <p:cNvPr id="8" name="TextBox 7"/>
            <p:cNvSpPr txBox="1"/>
            <p:nvPr/>
          </p:nvSpPr>
          <p:spPr>
            <a:xfrm>
              <a:off x="3616146" y="3095929"/>
              <a:ext cx="1940369" cy="875265"/>
            </a:xfrm>
            <a:prstGeom prst="rect">
              <a:avLst/>
            </a:prstGeom>
            <a:noFill/>
          </p:spPr>
          <p:txBody>
            <a:bodyPr wrap="square" rtlCol="0">
              <a:spAutoFit/>
            </a:bodyPr>
            <a:lstStyle/>
            <a:p>
              <a:pPr algn="ctr"/>
              <a:r>
                <a:rPr lang="en-US" sz="1400" b="1" dirty="0" smtClean="0">
                  <a:solidFill>
                    <a:srgbClr val="B9A256"/>
                  </a:solidFill>
                </a:rPr>
                <a:t>OF</a:t>
              </a:r>
              <a:endParaRPr lang="en-US" sz="1400" b="1" dirty="0">
                <a:solidFill>
                  <a:srgbClr val="B9A256"/>
                </a:solidFill>
              </a:endParaRPr>
            </a:p>
          </p:txBody>
        </p:sp>
        <p:cxnSp>
          <p:nvCxnSpPr>
            <p:cNvPr id="9" name="Straight Connector 8"/>
            <p:cNvCxnSpPr/>
            <p:nvPr/>
          </p:nvCxnSpPr>
          <p:spPr>
            <a:xfrm flipH="1">
              <a:off x="2363724" y="3623798"/>
              <a:ext cx="1816891" cy="0"/>
            </a:xfrm>
            <a:prstGeom prst="line">
              <a:avLst/>
            </a:prstGeom>
            <a:ln w="152400" cmpd="sng">
              <a:solidFill>
                <a:srgbClr val="B9A25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996458" y="3622325"/>
              <a:ext cx="1816891" cy="0"/>
            </a:xfrm>
            <a:prstGeom prst="line">
              <a:avLst/>
            </a:prstGeom>
            <a:ln w="152400" cmpd="sng">
              <a:solidFill>
                <a:srgbClr val="B9A256"/>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2492432" y="-5821"/>
            <a:ext cx="5295878" cy="6721842"/>
          </a:xfrm>
          <a:prstGeom prst="rect">
            <a:avLst/>
          </a:prstGeom>
          <a:noFill/>
        </p:spPr>
        <p:txBody>
          <a:bodyPr wrap="square" rtlCol="0">
            <a:spAutoFit/>
          </a:bodyPr>
          <a:lstStyle/>
          <a:p>
            <a:pPr>
              <a:lnSpc>
                <a:spcPct val="120000"/>
              </a:lnSpc>
            </a:pPr>
            <a:r>
              <a:rPr lang="en-US" sz="3600" dirty="0" smtClean="0"/>
              <a:t>Sept 2 		</a:t>
            </a:r>
            <a:r>
              <a:rPr lang="en-US" sz="3600" dirty="0" err="1" smtClean="0"/>
              <a:t>Rehoboam</a:t>
            </a:r>
            <a:endParaRPr lang="en-US" sz="3600" dirty="0" smtClean="0"/>
          </a:p>
          <a:p>
            <a:pPr>
              <a:lnSpc>
                <a:spcPct val="120000"/>
              </a:lnSpc>
            </a:pPr>
            <a:r>
              <a:rPr lang="en-US" sz="3600" dirty="0" smtClean="0"/>
              <a:t>Sept 9 		</a:t>
            </a:r>
            <a:r>
              <a:rPr lang="en-US" sz="3600" dirty="0" err="1" smtClean="0"/>
              <a:t>Asa</a:t>
            </a:r>
            <a:endParaRPr lang="en-US" sz="3600" dirty="0" smtClean="0"/>
          </a:p>
          <a:p>
            <a:pPr>
              <a:lnSpc>
                <a:spcPct val="120000"/>
              </a:lnSpc>
            </a:pPr>
            <a:r>
              <a:rPr lang="en-US" sz="3600" dirty="0" smtClean="0"/>
              <a:t>Sept 16	Jehoshaphat</a:t>
            </a:r>
          </a:p>
          <a:p>
            <a:pPr>
              <a:lnSpc>
                <a:spcPct val="120000"/>
              </a:lnSpc>
            </a:pPr>
            <a:r>
              <a:rPr lang="en-US" sz="3600" dirty="0" smtClean="0"/>
              <a:t>Sept 23 	</a:t>
            </a:r>
            <a:r>
              <a:rPr lang="en-US" sz="3600" dirty="0" err="1" smtClean="0"/>
              <a:t>Jehoram</a:t>
            </a:r>
            <a:endParaRPr lang="en-US" sz="3600" dirty="0" smtClean="0"/>
          </a:p>
          <a:p>
            <a:pPr>
              <a:lnSpc>
                <a:spcPct val="120000"/>
              </a:lnSpc>
            </a:pPr>
            <a:r>
              <a:rPr lang="en-US" sz="3600" dirty="0" smtClean="0"/>
              <a:t>Oct 7		</a:t>
            </a:r>
            <a:r>
              <a:rPr lang="en-US" sz="3600" dirty="0" err="1" smtClean="0"/>
              <a:t>Athaliah</a:t>
            </a:r>
            <a:endParaRPr lang="en-US" sz="3600" dirty="0" smtClean="0"/>
          </a:p>
          <a:p>
            <a:pPr>
              <a:lnSpc>
                <a:spcPct val="120000"/>
              </a:lnSpc>
            </a:pPr>
            <a:r>
              <a:rPr lang="en-US" sz="3600" dirty="0" smtClean="0"/>
              <a:t>Oct 21		</a:t>
            </a:r>
            <a:r>
              <a:rPr lang="en-US" sz="3600" dirty="0" err="1" smtClean="0"/>
              <a:t>Joash</a:t>
            </a:r>
            <a:endParaRPr lang="en-US" sz="3600" dirty="0" smtClean="0"/>
          </a:p>
          <a:p>
            <a:pPr>
              <a:lnSpc>
                <a:spcPct val="120000"/>
              </a:lnSpc>
            </a:pPr>
            <a:r>
              <a:rPr lang="en-US" sz="3600" dirty="0" smtClean="0"/>
              <a:t>Oct 28		</a:t>
            </a:r>
            <a:r>
              <a:rPr lang="en-US" sz="3600" dirty="0" err="1" smtClean="0"/>
              <a:t>Uzziah</a:t>
            </a:r>
            <a:endParaRPr lang="en-US" sz="3600" dirty="0" smtClean="0"/>
          </a:p>
          <a:p>
            <a:pPr>
              <a:lnSpc>
                <a:spcPct val="120000"/>
              </a:lnSpc>
            </a:pPr>
            <a:r>
              <a:rPr lang="en-US" sz="3600" dirty="0" smtClean="0"/>
              <a:t>Nov 11		Hezekiah</a:t>
            </a:r>
          </a:p>
          <a:p>
            <a:pPr>
              <a:lnSpc>
                <a:spcPct val="120000"/>
              </a:lnSpc>
            </a:pPr>
            <a:r>
              <a:rPr lang="en-US" sz="3600" dirty="0" smtClean="0"/>
              <a:t>Nov 18		Manasseh</a:t>
            </a:r>
          </a:p>
          <a:p>
            <a:pPr>
              <a:lnSpc>
                <a:spcPct val="120000"/>
              </a:lnSpc>
            </a:pPr>
            <a:r>
              <a:rPr lang="en-US" sz="3600" dirty="0" smtClean="0"/>
              <a:t>Nov 25		Josiah</a:t>
            </a:r>
            <a:endParaRPr lang="en-US" sz="3600" dirty="0"/>
          </a:p>
        </p:txBody>
      </p:sp>
    </p:spTree>
    <p:extLst>
      <p:ext uri="{BB962C8B-B14F-4D97-AF65-F5344CB8AC3E}">
        <p14:creationId xmlns:p14="http://schemas.microsoft.com/office/powerpoint/2010/main" val="2774523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0121" y="834243"/>
            <a:ext cx="4153645" cy="5211739"/>
            <a:chOff x="2510121" y="958966"/>
            <a:chExt cx="4153645" cy="5211739"/>
          </a:xfrm>
        </p:grpSpPr>
        <p:sp>
          <p:nvSpPr>
            <p:cNvPr id="2" name="Rectangle 1"/>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 name="TextBox 2"/>
            <p:cNvSpPr txBox="1"/>
            <p:nvPr/>
          </p:nvSpPr>
          <p:spPr>
            <a:xfrm>
              <a:off x="2674471" y="1255060"/>
              <a:ext cx="3810000" cy="2281651"/>
            </a:xfrm>
            <a:prstGeom prst="rect">
              <a:avLst/>
            </a:prstGeom>
            <a:noFill/>
          </p:spPr>
          <p:txBody>
            <a:bodyPr wrap="square" rtlCol="0">
              <a:spAutoFit/>
            </a:bodyPr>
            <a:lstStyle/>
            <a:p>
              <a:pPr algn="ctr">
                <a:lnSpc>
                  <a:spcPct val="80000"/>
                </a:lnSpc>
              </a:pPr>
              <a:r>
                <a:rPr lang="en-US" sz="4400" b="1" dirty="0" smtClean="0">
                  <a:solidFill>
                    <a:schemeClr val="bg1"/>
                  </a:solidFill>
                </a:rPr>
                <a:t>Before the world began, GOD made a great plan!</a:t>
              </a:r>
              <a:endParaRPr lang="en-US" sz="4400" b="1" dirty="0">
                <a:solidFill>
                  <a:schemeClr val="bg1"/>
                </a:solidFill>
              </a:endParaRPr>
            </a:p>
          </p:txBody>
        </p:sp>
        <p:pic>
          <p:nvPicPr>
            <p:cNvPr id="5" name="Picture 4"/>
            <p:cNvPicPr>
              <a:picLocks noChangeAspect="1"/>
            </p:cNvPicPr>
            <p:nvPr/>
          </p:nvPicPr>
          <p:blipFill>
            <a:blip r:embed="rId2"/>
            <a:stretch>
              <a:fillRect/>
            </a:stretch>
          </p:blipFill>
          <p:spPr>
            <a:xfrm>
              <a:off x="3466352" y="3740818"/>
              <a:ext cx="2209427" cy="2062132"/>
            </a:xfrm>
            <a:prstGeom prst="rect">
              <a:avLst/>
            </a:prstGeom>
          </p:spPr>
        </p:pic>
      </p:grpSp>
      <p:grpSp>
        <p:nvGrpSpPr>
          <p:cNvPr id="7" name="Group 6"/>
          <p:cNvGrpSpPr/>
          <p:nvPr/>
        </p:nvGrpSpPr>
        <p:grpSpPr>
          <a:xfrm>
            <a:off x="2513111" y="896997"/>
            <a:ext cx="4153645" cy="5211739"/>
            <a:chOff x="2510121" y="834243"/>
            <a:chExt cx="4153645" cy="5211739"/>
          </a:xfrm>
        </p:grpSpPr>
        <p:grpSp>
          <p:nvGrpSpPr>
            <p:cNvPr id="8" name="Group 7"/>
            <p:cNvGrpSpPr/>
            <p:nvPr/>
          </p:nvGrpSpPr>
          <p:grpSpPr>
            <a:xfrm>
              <a:off x="2510121" y="834243"/>
              <a:ext cx="4153645" cy="5211739"/>
              <a:chOff x="2510121" y="958966"/>
              <a:chExt cx="4153645" cy="5211739"/>
            </a:xfrm>
          </p:grpSpPr>
          <p:sp>
            <p:nvSpPr>
              <p:cNvPr id="10" name="Rectangle 9"/>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TextBox 10"/>
              <p:cNvSpPr txBox="1"/>
              <p:nvPr/>
            </p:nvSpPr>
            <p:spPr>
              <a:xfrm>
                <a:off x="3107765" y="1150473"/>
                <a:ext cx="2913529" cy="4922372"/>
              </a:xfrm>
              <a:prstGeom prst="rect">
                <a:avLst/>
              </a:prstGeom>
              <a:noFill/>
            </p:spPr>
            <p:txBody>
              <a:bodyPr wrap="square" rtlCol="0">
                <a:spAutoFit/>
              </a:bodyPr>
              <a:lstStyle/>
              <a:p>
                <a:pPr algn="ctr">
                  <a:lnSpc>
                    <a:spcPct val="80000"/>
                  </a:lnSpc>
                </a:pPr>
                <a:r>
                  <a:rPr lang="en-US" sz="4400" b="1" dirty="0" smtClean="0">
                    <a:solidFill>
                      <a:schemeClr val="bg1"/>
                    </a:solidFill>
                  </a:rPr>
                  <a:t>First Fathers</a:t>
                </a:r>
              </a:p>
              <a:p>
                <a:pPr marL="514350" indent="-514350" algn="ctr">
                  <a:lnSpc>
                    <a:spcPct val="90000"/>
                  </a:lnSpc>
                  <a:buAutoNum type="arabicPeriod"/>
                </a:pPr>
                <a:r>
                  <a:rPr lang="en-US" sz="2200" b="1" dirty="0" smtClean="0">
                    <a:solidFill>
                      <a:schemeClr val="bg1"/>
                    </a:solidFill>
                  </a:rPr>
                  <a:t>Big Family</a:t>
                </a:r>
              </a:p>
              <a:p>
                <a:pPr marL="514350" indent="-514350" algn="ctr">
                  <a:lnSpc>
                    <a:spcPct val="90000"/>
                  </a:lnSpc>
                  <a:buAutoNum type="arabicPeriod"/>
                </a:pPr>
                <a:r>
                  <a:rPr lang="en-US" sz="2200" b="1" dirty="0" smtClean="0">
                    <a:solidFill>
                      <a:schemeClr val="bg1"/>
                    </a:solidFill>
                  </a:rPr>
                  <a:t>Special Land</a:t>
                </a:r>
              </a:p>
              <a:p>
                <a:pPr marL="514350" indent="-514350" algn="ctr">
                  <a:lnSpc>
                    <a:spcPct val="90000"/>
                  </a:lnSpc>
                  <a:buAutoNum type="arabicPeriod"/>
                </a:pPr>
                <a:r>
                  <a:rPr lang="en-US" sz="2200" b="1" dirty="0" smtClean="0">
                    <a:solidFill>
                      <a:schemeClr val="bg1"/>
                    </a:solidFill>
                  </a:rPr>
                  <a:t>Great Blessing</a:t>
                </a:r>
              </a:p>
              <a:p>
                <a:pPr marL="514350" indent="-514350" algn="ctr">
                  <a:lnSpc>
                    <a:spcPct val="90000"/>
                  </a:lnSpc>
                  <a:buAutoNum type="arabicPeriod"/>
                </a:pPr>
                <a:endParaRPr lang="en-US" sz="2200" b="1" dirty="0">
                  <a:solidFill>
                    <a:schemeClr val="bg1"/>
                  </a:solidFill>
                </a:endParaRPr>
              </a:p>
              <a:p>
                <a:pPr marL="514350" indent="-514350" algn="ctr">
                  <a:lnSpc>
                    <a:spcPct val="90000"/>
                  </a:lnSpc>
                  <a:buAutoNum type="arabicPeriod"/>
                </a:pPr>
                <a:endParaRPr lang="en-US" sz="2200" b="1" dirty="0" smtClean="0">
                  <a:solidFill>
                    <a:schemeClr val="bg1"/>
                  </a:solidFill>
                </a:endParaRPr>
              </a:p>
              <a:p>
                <a:pPr marL="514350" indent="-514350" algn="ctr">
                  <a:lnSpc>
                    <a:spcPct val="90000"/>
                  </a:lnSpc>
                  <a:buAutoNum type="arabicPeriod"/>
                </a:pPr>
                <a:endParaRPr lang="en-US" sz="2200" b="1" dirty="0">
                  <a:solidFill>
                    <a:schemeClr val="bg1"/>
                  </a:solidFill>
                </a:endParaRPr>
              </a:p>
              <a:p>
                <a:pPr marL="514350" indent="-514350" algn="ctr">
                  <a:lnSpc>
                    <a:spcPct val="90000"/>
                  </a:lnSpc>
                  <a:buAutoNum type="arabicPeriod"/>
                </a:pPr>
                <a:endParaRPr lang="en-US" sz="2200" b="1" dirty="0" smtClean="0">
                  <a:solidFill>
                    <a:schemeClr val="bg1"/>
                  </a:solidFill>
                </a:endParaRPr>
              </a:p>
              <a:p>
                <a:pPr marL="514350" indent="-514350" algn="ctr">
                  <a:lnSpc>
                    <a:spcPct val="90000"/>
                  </a:lnSpc>
                  <a:buAutoNum type="arabicPeriod"/>
                </a:pPr>
                <a:endParaRPr lang="en-US" sz="2200" b="1" dirty="0">
                  <a:solidFill>
                    <a:schemeClr val="bg1"/>
                  </a:solidFill>
                </a:endParaRPr>
              </a:p>
              <a:p>
                <a:pPr marL="514350" indent="-514350" algn="ctr">
                  <a:lnSpc>
                    <a:spcPct val="90000"/>
                  </a:lnSpc>
                  <a:buAutoNum type="arabicPeriod"/>
                </a:pPr>
                <a:endParaRPr lang="en-US" sz="2200" b="1" dirty="0" smtClean="0">
                  <a:solidFill>
                    <a:schemeClr val="bg1"/>
                  </a:solidFill>
                </a:endParaRPr>
              </a:p>
              <a:p>
                <a:pPr marL="514350" indent="-514350" algn="ctr">
                  <a:lnSpc>
                    <a:spcPct val="90000"/>
                  </a:lnSpc>
                  <a:buAutoNum type="arabicPeriod"/>
                </a:pPr>
                <a:endParaRPr lang="en-US" sz="2200" b="1" dirty="0" smtClean="0">
                  <a:solidFill>
                    <a:schemeClr val="bg1"/>
                  </a:solidFill>
                </a:endParaRPr>
              </a:p>
              <a:p>
                <a:pPr marL="514350" indent="-514350" algn="ctr">
                  <a:lnSpc>
                    <a:spcPct val="90000"/>
                  </a:lnSpc>
                  <a:buAutoNum type="arabicPeriod"/>
                </a:pPr>
                <a:endParaRPr lang="en-US" sz="2200" b="1" dirty="0">
                  <a:solidFill>
                    <a:schemeClr val="bg1"/>
                  </a:solidFill>
                </a:endParaRPr>
              </a:p>
              <a:p>
                <a:pPr algn="ctr">
                  <a:lnSpc>
                    <a:spcPct val="90000"/>
                  </a:lnSpc>
                </a:pPr>
                <a:r>
                  <a:rPr lang="en-US" sz="2800" b="1" dirty="0" smtClean="0">
                    <a:solidFill>
                      <a:schemeClr val="bg1"/>
                    </a:solidFill>
                  </a:rPr>
                  <a:t>ABRAHAM</a:t>
                </a:r>
                <a:endParaRPr lang="en-US" sz="2800" b="1" dirty="0">
                  <a:solidFill>
                    <a:schemeClr val="bg1"/>
                  </a:solidFill>
                </a:endParaRPr>
              </a:p>
            </p:txBody>
          </p:sp>
        </p:grpSp>
        <p:pic>
          <p:nvPicPr>
            <p:cNvPr id="9" name="Picture 8"/>
            <p:cNvPicPr>
              <a:picLocks noChangeAspect="1"/>
            </p:cNvPicPr>
            <p:nvPr/>
          </p:nvPicPr>
          <p:blipFill>
            <a:blip r:embed="rId3"/>
            <a:stretch>
              <a:fillRect/>
            </a:stretch>
          </p:blipFill>
          <p:spPr>
            <a:xfrm>
              <a:off x="3693014" y="3144987"/>
              <a:ext cx="1757971" cy="2323484"/>
            </a:xfrm>
            <a:prstGeom prst="rect">
              <a:avLst/>
            </a:prstGeom>
          </p:spPr>
        </p:pic>
      </p:grpSp>
      <p:grpSp>
        <p:nvGrpSpPr>
          <p:cNvPr id="12" name="Group 11"/>
          <p:cNvGrpSpPr/>
          <p:nvPr/>
        </p:nvGrpSpPr>
        <p:grpSpPr>
          <a:xfrm>
            <a:off x="2498170" y="896997"/>
            <a:ext cx="4153645" cy="5211739"/>
            <a:chOff x="2510121" y="834243"/>
            <a:chExt cx="4153645" cy="5211739"/>
          </a:xfrm>
        </p:grpSpPr>
        <p:grpSp>
          <p:nvGrpSpPr>
            <p:cNvPr id="13" name="Group 12"/>
            <p:cNvGrpSpPr/>
            <p:nvPr/>
          </p:nvGrpSpPr>
          <p:grpSpPr>
            <a:xfrm>
              <a:off x="2510121" y="834243"/>
              <a:ext cx="4153645" cy="5211739"/>
              <a:chOff x="2510121" y="958966"/>
              <a:chExt cx="4153645" cy="5211739"/>
            </a:xfrm>
          </p:grpSpPr>
          <p:sp>
            <p:nvSpPr>
              <p:cNvPr id="15" name="Rectangle 14"/>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6" name="TextBox 15"/>
              <p:cNvSpPr txBox="1"/>
              <p:nvPr/>
            </p:nvSpPr>
            <p:spPr>
              <a:xfrm>
                <a:off x="3107765" y="1509057"/>
                <a:ext cx="2913529" cy="656590"/>
              </a:xfrm>
              <a:prstGeom prst="rect">
                <a:avLst/>
              </a:prstGeom>
              <a:noFill/>
            </p:spPr>
            <p:txBody>
              <a:bodyPr wrap="square" rtlCol="0">
                <a:spAutoFit/>
              </a:bodyPr>
              <a:lstStyle/>
              <a:p>
                <a:pPr algn="ctr">
                  <a:lnSpc>
                    <a:spcPct val="80000"/>
                  </a:lnSpc>
                </a:pPr>
                <a:r>
                  <a:rPr lang="en-US" sz="4400" b="1" dirty="0" smtClean="0">
                    <a:solidFill>
                      <a:schemeClr val="bg1"/>
                    </a:solidFill>
                  </a:rPr>
                  <a:t>Moses</a:t>
                </a:r>
              </a:p>
            </p:txBody>
          </p:sp>
        </p:grpSp>
        <p:pic>
          <p:nvPicPr>
            <p:cNvPr id="14" name="Picture 13"/>
            <p:cNvPicPr>
              <a:picLocks noChangeAspect="1"/>
            </p:cNvPicPr>
            <p:nvPr/>
          </p:nvPicPr>
          <p:blipFill>
            <a:blip r:embed="rId4"/>
            <a:stretch>
              <a:fillRect/>
            </a:stretch>
          </p:blipFill>
          <p:spPr>
            <a:xfrm>
              <a:off x="3265571" y="2495176"/>
              <a:ext cx="2621254" cy="2898588"/>
            </a:xfrm>
            <a:prstGeom prst="rect">
              <a:avLst/>
            </a:prstGeom>
          </p:spPr>
        </p:pic>
      </p:grpSp>
      <p:grpSp>
        <p:nvGrpSpPr>
          <p:cNvPr id="17" name="Group 16"/>
          <p:cNvGrpSpPr/>
          <p:nvPr/>
        </p:nvGrpSpPr>
        <p:grpSpPr>
          <a:xfrm>
            <a:off x="2513111" y="837233"/>
            <a:ext cx="4153645" cy="5211739"/>
            <a:chOff x="2510121" y="834243"/>
            <a:chExt cx="4153645" cy="5211739"/>
          </a:xfrm>
        </p:grpSpPr>
        <p:grpSp>
          <p:nvGrpSpPr>
            <p:cNvPr id="18" name="Group 17"/>
            <p:cNvGrpSpPr/>
            <p:nvPr/>
          </p:nvGrpSpPr>
          <p:grpSpPr>
            <a:xfrm>
              <a:off x="2510121" y="834243"/>
              <a:ext cx="4153645" cy="5211739"/>
              <a:chOff x="2510121" y="958966"/>
              <a:chExt cx="4153645" cy="5211739"/>
            </a:xfrm>
          </p:grpSpPr>
          <p:sp>
            <p:nvSpPr>
              <p:cNvPr id="21" name="Rectangle 20"/>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107765" y="1090709"/>
                <a:ext cx="2913529" cy="5063950"/>
              </a:xfrm>
              <a:prstGeom prst="rect">
                <a:avLst/>
              </a:prstGeom>
              <a:noFill/>
            </p:spPr>
            <p:txBody>
              <a:bodyPr wrap="square" rtlCol="0">
                <a:spAutoFit/>
              </a:bodyPr>
              <a:lstStyle/>
              <a:p>
                <a:pPr algn="ctr">
                  <a:lnSpc>
                    <a:spcPct val="80000"/>
                  </a:lnSpc>
                </a:pPr>
                <a:r>
                  <a:rPr lang="en-US" sz="4400" b="1" dirty="0" smtClean="0">
                    <a:solidFill>
                      <a:schemeClr val="bg1"/>
                    </a:solidFill>
                  </a:rPr>
                  <a:t>Joshua</a:t>
                </a:r>
              </a:p>
              <a:p>
                <a:pPr algn="ctr">
                  <a:lnSpc>
                    <a:spcPct val="80000"/>
                  </a:lnSpc>
                </a:pPr>
                <a:endParaRPr lang="en-US" sz="6000" b="1" dirty="0">
                  <a:solidFill>
                    <a:schemeClr val="bg1"/>
                  </a:solidFill>
                </a:endParaRPr>
              </a:p>
              <a:p>
                <a:pPr algn="ctr">
                  <a:lnSpc>
                    <a:spcPct val="80000"/>
                  </a:lnSpc>
                </a:pPr>
                <a:endParaRPr lang="en-US" sz="5000" b="1" dirty="0" smtClean="0">
                  <a:solidFill>
                    <a:schemeClr val="bg1"/>
                  </a:solidFill>
                </a:endParaRPr>
              </a:p>
              <a:p>
                <a:pPr algn="ctr">
                  <a:lnSpc>
                    <a:spcPct val="80000"/>
                  </a:lnSpc>
                </a:pPr>
                <a:endParaRPr lang="en-US" sz="4400" b="1" dirty="0">
                  <a:solidFill>
                    <a:schemeClr val="bg1"/>
                  </a:solidFill>
                </a:endParaRPr>
              </a:p>
              <a:p>
                <a:pPr algn="ctr">
                  <a:lnSpc>
                    <a:spcPct val="80000"/>
                  </a:lnSpc>
                </a:pPr>
                <a:r>
                  <a:rPr lang="en-US" sz="2400" b="1" dirty="0" smtClean="0">
                    <a:solidFill>
                      <a:schemeClr val="bg1"/>
                    </a:solidFill>
                  </a:rPr>
                  <a:t>and </a:t>
                </a:r>
              </a:p>
              <a:p>
                <a:pPr algn="ctr">
                  <a:lnSpc>
                    <a:spcPct val="80000"/>
                  </a:lnSpc>
                </a:pPr>
                <a:endParaRPr lang="en-US" sz="4400" b="1" dirty="0" smtClean="0">
                  <a:solidFill>
                    <a:schemeClr val="bg1"/>
                  </a:solidFill>
                </a:endParaRPr>
              </a:p>
              <a:p>
                <a:pPr algn="ctr">
                  <a:lnSpc>
                    <a:spcPct val="80000"/>
                  </a:lnSpc>
                </a:pPr>
                <a:endParaRPr lang="en-US" sz="4400" b="1" dirty="0" smtClean="0">
                  <a:solidFill>
                    <a:schemeClr val="bg1"/>
                  </a:solidFill>
                </a:endParaRPr>
              </a:p>
              <a:p>
                <a:pPr algn="ctr">
                  <a:lnSpc>
                    <a:spcPct val="80000"/>
                  </a:lnSpc>
                </a:pPr>
                <a:endParaRPr lang="en-US" sz="4400" b="1" dirty="0">
                  <a:solidFill>
                    <a:schemeClr val="bg1"/>
                  </a:solidFill>
                </a:endParaRPr>
              </a:p>
              <a:p>
                <a:pPr algn="ctr">
                  <a:lnSpc>
                    <a:spcPct val="80000"/>
                  </a:lnSpc>
                </a:pPr>
                <a:r>
                  <a:rPr lang="en-US" sz="4400" b="1" dirty="0" smtClean="0">
                    <a:solidFill>
                      <a:schemeClr val="bg1"/>
                    </a:solidFill>
                  </a:rPr>
                  <a:t>Judges</a:t>
                </a:r>
              </a:p>
            </p:txBody>
          </p:sp>
        </p:grpSp>
        <p:pic>
          <p:nvPicPr>
            <p:cNvPr id="19" name="Picture 18"/>
            <p:cNvPicPr>
              <a:picLocks noChangeAspect="1"/>
            </p:cNvPicPr>
            <p:nvPr/>
          </p:nvPicPr>
          <p:blipFill>
            <a:blip r:embed="rId5"/>
            <a:stretch>
              <a:fillRect/>
            </a:stretch>
          </p:blipFill>
          <p:spPr>
            <a:xfrm>
              <a:off x="3413161" y="1576195"/>
              <a:ext cx="2309309" cy="1860277"/>
            </a:xfrm>
            <a:prstGeom prst="rect">
              <a:avLst/>
            </a:prstGeom>
          </p:spPr>
        </p:pic>
        <p:pic>
          <p:nvPicPr>
            <p:cNvPr id="20" name="Picture 19"/>
            <p:cNvPicPr>
              <a:picLocks noChangeAspect="1"/>
            </p:cNvPicPr>
            <p:nvPr/>
          </p:nvPicPr>
          <p:blipFill rotWithShape="1">
            <a:blip r:embed="rId6"/>
            <a:srcRect t="18545" b="18246"/>
            <a:stretch/>
          </p:blipFill>
          <p:spPr>
            <a:xfrm>
              <a:off x="3089866" y="3841074"/>
              <a:ext cx="2976252" cy="1438388"/>
            </a:xfrm>
            <a:prstGeom prst="rect">
              <a:avLst/>
            </a:prstGeom>
          </p:spPr>
        </p:pic>
      </p:grpSp>
      <p:grpSp>
        <p:nvGrpSpPr>
          <p:cNvPr id="23" name="Group 22"/>
          <p:cNvGrpSpPr/>
          <p:nvPr/>
        </p:nvGrpSpPr>
        <p:grpSpPr>
          <a:xfrm>
            <a:off x="2498170" y="882056"/>
            <a:ext cx="4153645" cy="5211739"/>
            <a:chOff x="2510121" y="834243"/>
            <a:chExt cx="4153645" cy="5211739"/>
          </a:xfrm>
        </p:grpSpPr>
        <p:grpSp>
          <p:nvGrpSpPr>
            <p:cNvPr id="24" name="Group 23"/>
            <p:cNvGrpSpPr/>
            <p:nvPr/>
          </p:nvGrpSpPr>
          <p:grpSpPr>
            <a:xfrm>
              <a:off x="2510121" y="834243"/>
              <a:ext cx="4153645" cy="5211739"/>
              <a:chOff x="2510121" y="958966"/>
              <a:chExt cx="4153645" cy="5211739"/>
            </a:xfrm>
          </p:grpSpPr>
          <p:sp>
            <p:nvSpPr>
              <p:cNvPr id="27" name="Rectangle 26"/>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TextBox 27"/>
              <p:cNvSpPr txBox="1"/>
              <p:nvPr/>
            </p:nvSpPr>
            <p:spPr>
              <a:xfrm>
                <a:off x="2510121" y="1030945"/>
                <a:ext cx="4153645" cy="5102935"/>
              </a:xfrm>
              <a:prstGeom prst="rect">
                <a:avLst/>
              </a:prstGeom>
              <a:noFill/>
            </p:spPr>
            <p:txBody>
              <a:bodyPr wrap="square" rtlCol="0">
                <a:spAutoFit/>
              </a:bodyPr>
              <a:lstStyle/>
              <a:p>
                <a:pPr algn="ctr">
                  <a:lnSpc>
                    <a:spcPct val="80000"/>
                  </a:lnSpc>
                </a:pPr>
                <a:r>
                  <a:rPr lang="en-US" sz="4400" b="1" dirty="0" smtClean="0">
                    <a:solidFill>
                      <a:schemeClr val="bg1"/>
                    </a:solidFill>
                  </a:rPr>
                  <a:t>Kings</a:t>
                </a:r>
              </a:p>
              <a:p>
                <a:pPr algn="ctr">
                  <a:lnSpc>
                    <a:spcPct val="80000"/>
                  </a:lnSpc>
                </a:pPr>
                <a:endParaRPr lang="en-US" sz="5000" b="1" dirty="0">
                  <a:solidFill>
                    <a:schemeClr val="bg1"/>
                  </a:solidFill>
                </a:endParaRPr>
              </a:p>
              <a:p>
                <a:pPr algn="ctr">
                  <a:lnSpc>
                    <a:spcPct val="80000"/>
                  </a:lnSpc>
                </a:pPr>
                <a:endParaRPr lang="en-US" sz="4200" b="1" dirty="0" smtClean="0">
                  <a:solidFill>
                    <a:schemeClr val="bg1"/>
                  </a:solidFill>
                </a:endParaRPr>
              </a:p>
              <a:p>
                <a:pPr algn="ctr">
                  <a:lnSpc>
                    <a:spcPct val="80000"/>
                  </a:lnSpc>
                </a:pPr>
                <a:endParaRPr lang="en-US" sz="4000" b="1" dirty="0">
                  <a:solidFill>
                    <a:schemeClr val="bg1"/>
                  </a:solidFill>
                </a:endParaRPr>
              </a:p>
              <a:p>
                <a:pPr algn="ctr">
                  <a:lnSpc>
                    <a:spcPct val="80000"/>
                  </a:lnSpc>
                </a:pPr>
                <a:r>
                  <a:rPr lang="en-US" sz="2200" b="1" dirty="0" smtClean="0">
                    <a:solidFill>
                      <a:schemeClr val="bg1"/>
                    </a:solidFill>
                  </a:rPr>
                  <a:t>David</a:t>
                </a:r>
              </a:p>
              <a:p>
                <a:pPr algn="ctr">
                  <a:lnSpc>
                    <a:spcPct val="80000"/>
                  </a:lnSpc>
                </a:pPr>
                <a:endParaRPr lang="en-US" sz="2600" b="1" dirty="0">
                  <a:solidFill>
                    <a:schemeClr val="bg1"/>
                  </a:solidFill>
                </a:endParaRPr>
              </a:p>
              <a:p>
                <a:pPr algn="ctr">
                  <a:lnSpc>
                    <a:spcPct val="80000"/>
                  </a:lnSpc>
                </a:pPr>
                <a:endParaRPr lang="en-US" sz="2400" b="1" dirty="0" smtClean="0">
                  <a:solidFill>
                    <a:schemeClr val="bg1"/>
                  </a:solidFill>
                </a:endParaRPr>
              </a:p>
              <a:p>
                <a:pPr algn="ctr">
                  <a:lnSpc>
                    <a:spcPct val="80000"/>
                  </a:lnSpc>
                </a:pPr>
                <a:endParaRPr lang="en-US" sz="2400" b="1" dirty="0">
                  <a:solidFill>
                    <a:schemeClr val="bg1"/>
                  </a:solidFill>
                </a:endParaRPr>
              </a:p>
              <a:p>
                <a:pPr algn="ctr">
                  <a:lnSpc>
                    <a:spcPct val="80000"/>
                  </a:lnSpc>
                </a:pPr>
                <a:endParaRPr lang="en-US" sz="3600" b="1" dirty="0" smtClean="0">
                  <a:solidFill>
                    <a:schemeClr val="bg1"/>
                  </a:solidFill>
                </a:endParaRPr>
              </a:p>
              <a:p>
                <a:pPr algn="ctr">
                  <a:lnSpc>
                    <a:spcPct val="80000"/>
                  </a:lnSpc>
                </a:pPr>
                <a:endParaRPr lang="en-US" sz="4800" b="1" dirty="0">
                  <a:solidFill>
                    <a:schemeClr val="bg1"/>
                  </a:solidFill>
                </a:endParaRPr>
              </a:p>
              <a:p>
                <a:pPr algn="ctr">
                  <a:lnSpc>
                    <a:spcPct val="80000"/>
                  </a:lnSpc>
                </a:pPr>
                <a:endParaRPr lang="en-US" sz="2400" b="1" dirty="0" smtClean="0">
                  <a:solidFill>
                    <a:schemeClr val="bg1"/>
                  </a:solidFill>
                </a:endParaRPr>
              </a:p>
              <a:p>
                <a:pPr algn="ctr">
                  <a:lnSpc>
                    <a:spcPct val="80000"/>
                  </a:lnSpc>
                </a:pPr>
                <a:r>
                  <a:rPr lang="en-US" sz="2200" b="1" dirty="0" err="1" smtClean="0">
                    <a:solidFill>
                      <a:schemeClr val="bg1"/>
                    </a:solidFill>
                  </a:rPr>
                  <a:t>Rehoboam</a:t>
                </a:r>
                <a:r>
                  <a:rPr lang="en-US" sz="2200" b="1" dirty="0" smtClean="0">
                    <a:solidFill>
                      <a:schemeClr val="bg1"/>
                    </a:solidFill>
                  </a:rPr>
                  <a:t>  /  Jeroboam</a:t>
                </a:r>
              </a:p>
            </p:txBody>
          </p:sp>
        </p:grpSp>
        <p:pic>
          <p:nvPicPr>
            <p:cNvPr id="25" name="Picture 24"/>
            <p:cNvPicPr>
              <a:picLocks noChangeAspect="1"/>
            </p:cNvPicPr>
            <p:nvPr/>
          </p:nvPicPr>
          <p:blipFill>
            <a:blip r:embed="rId7"/>
            <a:stretch>
              <a:fillRect/>
            </a:stretch>
          </p:blipFill>
          <p:spPr>
            <a:xfrm>
              <a:off x="3976032" y="1473701"/>
              <a:ext cx="1178673" cy="1571565"/>
            </a:xfrm>
            <a:prstGeom prst="rect">
              <a:avLst/>
            </a:prstGeom>
          </p:spPr>
        </p:pic>
        <p:pic>
          <p:nvPicPr>
            <p:cNvPr id="26" name="Picture 25"/>
            <p:cNvPicPr>
              <a:picLocks noChangeAspect="1"/>
            </p:cNvPicPr>
            <p:nvPr/>
          </p:nvPicPr>
          <p:blipFill rotWithShape="1">
            <a:blip r:embed="rId8"/>
            <a:srcRect l="14927" t="4682" r="17356" b="9013"/>
            <a:stretch/>
          </p:blipFill>
          <p:spPr>
            <a:xfrm>
              <a:off x="3136392" y="3459122"/>
              <a:ext cx="2880360" cy="2062869"/>
            </a:xfrm>
            <a:prstGeom prst="rect">
              <a:avLst/>
            </a:prstGeom>
          </p:spPr>
        </p:pic>
      </p:grpSp>
      <p:grpSp>
        <p:nvGrpSpPr>
          <p:cNvPr id="29" name="Group 28"/>
          <p:cNvGrpSpPr/>
          <p:nvPr/>
        </p:nvGrpSpPr>
        <p:grpSpPr>
          <a:xfrm>
            <a:off x="2495177" y="867115"/>
            <a:ext cx="4153645" cy="5211739"/>
            <a:chOff x="2510121" y="834243"/>
            <a:chExt cx="4153645" cy="5211739"/>
          </a:xfrm>
        </p:grpSpPr>
        <p:grpSp>
          <p:nvGrpSpPr>
            <p:cNvPr id="30" name="Group 29"/>
            <p:cNvGrpSpPr/>
            <p:nvPr/>
          </p:nvGrpSpPr>
          <p:grpSpPr>
            <a:xfrm>
              <a:off x="2510121" y="834243"/>
              <a:ext cx="4153645" cy="5211739"/>
              <a:chOff x="2510121" y="958966"/>
              <a:chExt cx="4153645" cy="5211739"/>
            </a:xfrm>
          </p:grpSpPr>
          <p:sp>
            <p:nvSpPr>
              <p:cNvPr id="32" name="Rectangle 31"/>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2510121" y="1299883"/>
                <a:ext cx="4153645" cy="1198277"/>
              </a:xfrm>
              <a:prstGeom prst="rect">
                <a:avLst/>
              </a:prstGeom>
              <a:noFill/>
            </p:spPr>
            <p:txBody>
              <a:bodyPr wrap="square" rtlCol="0">
                <a:spAutoFit/>
              </a:bodyPr>
              <a:lstStyle/>
              <a:p>
                <a:pPr algn="ctr">
                  <a:lnSpc>
                    <a:spcPct val="80000"/>
                  </a:lnSpc>
                </a:pPr>
                <a:r>
                  <a:rPr lang="en-US" sz="4400" b="1" dirty="0" smtClean="0">
                    <a:solidFill>
                      <a:schemeClr val="bg1"/>
                    </a:solidFill>
                  </a:rPr>
                  <a:t>Homesick Heroes</a:t>
                </a:r>
              </a:p>
            </p:txBody>
          </p:sp>
        </p:grpSp>
        <p:pic>
          <p:nvPicPr>
            <p:cNvPr id="31" name="Picture 30"/>
            <p:cNvPicPr>
              <a:picLocks noChangeAspect="1"/>
            </p:cNvPicPr>
            <p:nvPr/>
          </p:nvPicPr>
          <p:blipFill>
            <a:blip r:embed="rId9"/>
            <a:stretch>
              <a:fillRect/>
            </a:stretch>
          </p:blipFill>
          <p:spPr>
            <a:xfrm>
              <a:off x="2960336" y="2495177"/>
              <a:ext cx="3223327" cy="3035300"/>
            </a:xfrm>
            <a:prstGeom prst="rect">
              <a:avLst/>
            </a:prstGeom>
          </p:spPr>
        </p:pic>
      </p:grpSp>
      <p:grpSp>
        <p:nvGrpSpPr>
          <p:cNvPr id="34" name="Group 33"/>
          <p:cNvGrpSpPr/>
          <p:nvPr/>
        </p:nvGrpSpPr>
        <p:grpSpPr>
          <a:xfrm>
            <a:off x="2498170" y="852174"/>
            <a:ext cx="4153645" cy="5211739"/>
            <a:chOff x="2510121" y="834243"/>
            <a:chExt cx="4153645" cy="5211739"/>
          </a:xfrm>
        </p:grpSpPr>
        <p:grpSp>
          <p:nvGrpSpPr>
            <p:cNvPr id="35" name="Group 34"/>
            <p:cNvGrpSpPr/>
            <p:nvPr/>
          </p:nvGrpSpPr>
          <p:grpSpPr>
            <a:xfrm>
              <a:off x="2510121" y="834243"/>
              <a:ext cx="4153645" cy="5211739"/>
              <a:chOff x="2510121" y="958966"/>
              <a:chExt cx="4153645" cy="5211739"/>
            </a:xfrm>
          </p:grpSpPr>
          <p:sp>
            <p:nvSpPr>
              <p:cNvPr id="37" name="Rectangle 36"/>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TextBox 37"/>
              <p:cNvSpPr txBox="1"/>
              <p:nvPr/>
            </p:nvSpPr>
            <p:spPr>
              <a:xfrm>
                <a:off x="2510121" y="1255060"/>
                <a:ext cx="4153645" cy="4789004"/>
              </a:xfrm>
              <a:prstGeom prst="rect">
                <a:avLst/>
              </a:prstGeom>
              <a:noFill/>
            </p:spPr>
            <p:txBody>
              <a:bodyPr wrap="square" rtlCol="0">
                <a:spAutoFit/>
              </a:bodyPr>
              <a:lstStyle/>
              <a:p>
                <a:pPr algn="ctr">
                  <a:lnSpc>
                    <a:spcPct val="80000"/>
                  </a:lnSpc>
                </a:pPr>
                <a:r>
                  <a:rPr lang="en-US" sz="4400" b="1" dirty="0" err="1" smtClean="0">
                    <a:solidFill>
                      <a:schemeClr val="bg1"/>
                    </a:solidFill>
                  </a:rPr>
                  <a:t>Homeagain</a:t>
                </a:r>
                <a:r>
                  <a:rPr lang="en-US" sz="4400" b="1" dirty="0" smtClean="0">
                    <a:solidFill>
                      <a:schemeClr val="bg1"/>
                    </a:solidFill>
                  </a:rPr>
                  <a:t> Heroes</a:t>
                </a:r>
              </a:p>
              <a:p>
                <a:pPr algn="ctr">
                  <a:lnSpc>
                    <a:spcPct val="80000"/>
                  </a:lnSpc>
                </a:pPr>
                <a:endParaRPr lang="en-US" sz="4400" b="1" dirty="0">
                  <a:solidFill>
                    <a:schemeClr val="bg1"/>
                  </a:solidFill>
                </a:endParaRPr>
              </a:p>
              <a:p>
                <a:pPr algn="ctr">
                  <a:lnSpc>
                    <a:spcPct val="80000"/>
                  </a:lnSpc>
                </a:pPr>
                <a:endParaRPr lang="en-US" sz="4400" b="1" dirty="0" smtClean="0">
                  <a:solidFill>
                    <a:schemeClr val="bg1"/>
                  </a:solidFill>
                </a:endParaRPr>
              </a:p>
              <a:p>
                <a:pPr algn="ctr">
                  <a:lnSpc>
                    <a:spcPct val="80000"/>
                  </a:lnSpc>
                </a:pPr>
                <a:endParaRPr lang="en-US" sz="4400" b="1" dirty="0">
                  <a:solidFill>
                    <a:schemeClr val="bg1"/>
                  </a:solidFill>
                </a:endParaRPr>
              </a:p>
              <a:p>
                <a:pPr algn="ctr">
                  <a:lnSpc>
                    <a:spcPct val="80000"/>
                  </a:lnSpc>
                </a:pPr>
                <a:endParaRPr lang="en-US" sz="4400" b="1" dirty="0" smtClean="0">
                  <a:solidFill>
                    <a:schemeClr val="bg1"/>
                  </a:solidFill>
                </a:endParaRPr>
              </a:p>
              <a:p>
                <a:pPr algn="ctr">
                  <a:lnSpc>
                    <a:spcPct val="80000"/>
                  </a:lnSpc>
                </a:pPr>
                <a:endParaRPr lang="en-US" sz="4400" b="1" dirty="0">
                  <a:solidFill>
                    <a:schemeClr val="bg1"/>
                  </a:solidFill>
                </a:endParaRPr>
              </a:p>
              <a:p>
                <a:pPr algn="ctr">
                  <a:lnSpc>
                    <a:spcPct val="80000"/>
                  </a:lnSpc>
                </a:pPr>
                <a:endParaRPr lang="en-US" sz="3600" b="1" dirty="0" smtClean="0">
                  <a:solidFill>
                    <a:schemeClr val="bg1"/>
                  </a:solidFill>
                </a:endParaRPr>
              </a:p>
              <a:p>
                <a:pPr algn="ctr">
                  <a:lnSpc>
                    <a:spcPct val="80000"/>
                  </a:lnSpc>
                </a:pPr>
                <a:r>
                  <a:rPr lang="en-US" sz="3600" b="1" dirty="0" smtClean="0">
                    <a:solidFill>
                      <a:schemeClr val="bg1"/>
                    </a:solidFill>
                  </a:rPr>
                  <a:t>Ezra</a:t>
                </a:r>
              </a:p>
            </p:txBody>
          </p:sp>
        </p:grpSp>
        <p:pic>
          <p:nvPicPr>
            <p:cNvPr id="36" name="Picture 35"/>
            <p:cNvPicPr>
              <a:picLocks noChangeAspect="1"/>
            </p:cNvPicPr>
            <p:nvPr/>
          </p:nvPicPr>
          <p:blipFill>
            <a:blip r:embed="rId10"/>
            <a:stretch>
              <a:fillRect/>
            </a:stretch>
          </p:blipFill>
          <p:spPr>
            <a:xfrm>
              <a:off x="3451394" y="2266171"/>
              <a:ext cx="2256135" cy="3277973"/>
            </a:xfrm>
            <a:prstGeom prst="rect">
              <a:avLst/>
            </a:prstGeom>
          </p:spPr>
        </p:pic>
      </p:grpSp>
      <p:grpSp>
        <p:nvGrpSpPr>
          <p:cNvPr id="39" name="Group 38"/>
          <p:cNvGrpSpPr/>
          <p:nvPr/>
        </p:nvGrpSpPr>
        <p:grpSpPr>
          <a:xfrm>
            <a:off x="2510121" y="834243"/>
            <a:ext cx="4467407" cy="5211739"/>
            <a:chOff x="2510121" y="834243"/>
            <a:chExt cx="4467407" cy="5211739"/>
          </a:xfrm>
        </p:grpSpPr>
        <p:grpSp>
          <p:nvGrpSpPr>
            <p:cNvPr id="40" name="Group 39"/>
            <p:cNvGrpSpPr/>
            <p:nvPr/>
          </p:nvGrpSpPr>
          <p:grpSpPr>
            <a:xfrm>
              <a:off x="2510121" y="834243"/>
              <a:ext cx="4153645" cy="5211739"/>
              <a:chOff x="2510121" y="958966"/>
              <a:chExt cx="4153645" cy="5211739"/>
            </a:xfrm>
          </p:grpSpPr>
          <p:sp>
            <p:nvSpPr>
              <p:cNvPr id="43" name="Rectangle 42"/>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4" name="TextBox 43"/>
              <p:cNvSpPr txBox="1"/>
              <p:nvPr/>
            </p:nvSpPr>
            <p:spPr>
              <a:xfrm>
                <a:off x="2510121" y="1255060"/>
                <a:ext cx="4153645" cy="2281651"/>
              </a:xfrm>
              <a:prstGeom prst="rect">
                <a:avLst/>
              </a:prstGeom>
              <a:noFill/>
            </p:spPr>
            <p:txBody>
              <a:bodyPr wrap="square" rtlCol="0">
                <a:spAutoFit/>
              </a:bodyPr>
              <a:lstStyle/>
              <a:p>
                <a:pPr algn="ctr">
                  <a:lnSpc>
                    <a:spcPct val="80000"/>
                  </a:lnSpc>
                </a:pPr>
                <a:r>
                  <a:rPr lang="en-US" sz="4400" b="1" dirty="0" smtClean="0">
                    <a:solidFill>
                      <a:schemeClr val="bg1"/>
                    </a:solidFill>
                  </a:rPr>
                  <a:t>CHRIST: </a:t>
                </a:r>
              </a:p>
              <a:p>
                <a:pPr algn="ctr">
                  <a:lnSpc>
                    <a:spcPct val="80000"/>
                  </a:lnSpc>
                </a:pPr>
                <a:r>
                  <a:rPr lang="en-US" sz="4400" b="1" dirty="0" smtClean="0">
                    <a:solidFill>
                      <a:schemeClr val="bg1"/>
                    </a:solidFill>
                  </a:rPr>
                  <a:t>GOD’S</a:t>
                </a:r>
              </a:p>
              <a:p>
                <a:pPr algn="ctr">
                  <a:lnSpc>
                    <a:spcPct val="80000"/>
                  </a:lnSpc>
                </a:pPr>
                <a:r>
                  <a:rPr lang="en-US" sz="4400" b="1" dirty="0">
                    <a:solidFill>
                      <a:schemeClr val="bg1"/>
                    </a:solidFill>
                  </a:rPr>
                  <a:t>g</a:t>
                </a:r>
                <a:r>
                  <a:rPr lang="en-US" sz="4400" b="1" dirty="0" smtClean="0">
                    <a:solidFill>
                      <a:schemeClr val="bg1"/>
                    </a:solidFill>
                  </a:rPr>
                  <a:t>reat plan! </a:t>
                </a:r>
              </a:p>
              <a:p>
                <a:pPr algn="ctr">
                  <a:lnSpc>
                    <a:spcPct val="80000"/>
                  </a:lnSpc>
                </a:pPr>
                <a:endParaRPr lang="en-US" sz="4400" b="1" dirty="0">
                  <a:solidFill>
                    <a:schemeClr val="bg1"/>
                  </a:solidFill>
                </a:endParaRPr>
              </a:p>
            </p:txBody>
          </p:sp>
        </p:grpSp>
        <p:pic>
          <p:nvPicPr>
            <p:cNvPr id="41" name="Picture 40"/>
            <p:cNvPicPr>
              <a:picLocks noChangeAspect="1"/>
            </p:cNvPicPr>
            <p:nvPr/>
          </p:nvPicPr>
          <p:blipFill>
            <a:blip r:embed="rId11"/>
            <a:stretch>
              <a:fillRect/>
            </a:stretch>
          </p:blipFill>
          <p:spPr>
            <a:xfrm>
              <a:off x="2884777" y="3322342"/>
              <a:ext cx="1687223" cy="2295541"/>
            </a:xfrm>
            <a:prstGeom prst="rect">
              <a:avLst/>
            </a:prstGeom>
          </p:spPr>
        </p:pic>
        <p:pic>
          <p:nvPicPr>
            <p:cNvPr id="42" name="Picture 41"/>
            <p:cNvPicPr>
              <a:picLocks noChangeAspect="1"/>
            </p:cNvPicPr>
            <p:nvPr/>
          </p:nvPicPr>
          <p:blipFill>
            <a:blip r:embed="rId12"/>
            <a:stretch>
              <a:fillRect/>
            </a:stretch>
          </p:blipFill>
          <p:spPr>
            <a:xfrm>
              <a:off x="4220882" y="2921003"/>
              <a:ext cx="2756646" cy="2756646"/>
            </a:xfrm>
            <a:prstGeom prst="rect">
              <a:avLst/>
            </a:prstGeom>
          </p:spPr>
        </p:pic>
      </p:grpSp>
      <p:grpSp>
        <p:nvGrpSpPr>
          <p:cNvPr id="45" name="Group 44"/>
          <p:cNvGrpSpPr/>
          <p:nvPr/>
        </p:nvGrpSpPr>
        <p:grpSpPr>
          <a:xfrm>
            <a:off x="2513111" y="882056"/>
            <a:ext cx="4153645" cy="5211739"/>
            <a:chOff x="2510121" y="834243"/>
            <a:chExt cx="4153645" cy="5211739"/>
          </a:xfrm>
        </p:grpSpPr>
        <p:grpSp>
          <p:nvGrpSpPr>
            <p:cNvPr id="46" name="Group 45"/>
            <p:cNvGrpSpPr/>
            <p:nvPr/>
          </p:nvGrpSpPr>
          <p:grpSpPr>
            <a:xfrm>
              <a:off x="2510121" y="834243"/>
              <a:ext cx="4153645" cy="5211739"/>
              <a:chOff x="2510121" y="958966"/>
              <a:chExt cx="4153645" cy="5211739"/>
            </a:xfrm>
          </p:grpSpPr>
          <p:sp>
            <p:nvSpPr>
              <p:cNvPr id="48" name="Rectangle 47"/>
              <p:cNvSpPr/>
              <p:nvPr/>
            </p:nvSpPr>
            <p:spPr>
              <a:xfrm>
                <a:off x="2510121" y="958966"/>
                <a:ext cx="4153645" cy="5211739"/>
              </a:xfrm>
              <a:prstGeom prst="rect">
                <a:avLst/>
              </a:prstGeom>
              <a:solidFill>
                <a:srgbClr val="6F568F"/>
              </a:solidFill>
              <a:ln w="1778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9" name="TextBox 48"/>
              <p:cNvSpPr txBox="1"/>
              <p:nvPr/>
            </p:nvSpPr>
            <p:spPr>
              <a:xfrm>
                <a:off x="2510121" y="1374588"/>
                <a:ext cx="4153645" cy="1739964"/>
              </a:xfrm>
              <a:prstGeom prst="rect">
                <a:avLst/>
              </a:prstGeom>
              <a:noFill/>
            </p:spPr>
            <p:txBody>
              <a:bodyPr wrap="square" rtlCol="0">
                <a:spAutoFit/>
              </a:bodyPr>
              <a:lstStyle/>
              <a:p>
                <a:pPr algn="ctr">
                  <a:lnSpc>
                    <a:spcPct val="80000"/>
                  </a:lnSpc>
                </a:pPr>
                <a:r>
                  <a:rPr lang="en-US" sz="4400" b="1" dirty="0" smtClean="0">
                    <a:solidFill>
                      <a:schemeClr val="bg1"/>
                    </a:solidFill>
                  </a:rPr>
                  <a:t>I build on</a:t>
                </a:r>
              </a:p>
              <a:p>
                <a:pPr algn="ctr">
                  <a:lnSpc>
                    <a:spcPct val="80000"/>
                  </a:lnSpc>
                </a:pPr>
                <a:r>
                  <a:rPr lang="en-US" sz="4400" b="1" dirty="0" smtClean="0">
                    <a:solidFill>
                      <a:schemeClr val="bg1"/>
                    </a:solidFill>
                  </a:rPr>
                  <a:t>GOD’S plan! </a:t>
                </a:r>
              </a:p>
              <a:p>
                <a:pPr algn="ctr">
                  <a:lnSpc>
                    <a:spcPct val="80000"/>
                  </a:lnSpc>
                </a:pPr>
                <a:endParaRPr lang="en-US" sz="4400" b="1" dirty="0">
                  <a:solidFill>
                    <a:schemeClr val="bg1"/>
                  </a:solidFill>
                </a:endParaRPr>
              </a:p>
            </p:txBody>
          </p:sp>
        </p:grpSp>
        <p:pic>
          <p:nvPicPr>
            <p:cNvPr id="47" name="Picture 46"/>
            <p:cNvPicPr>
              <a:picLocks noChangeAspect="1"/>
            </p:cNvPicPr>
            <p:nvPr/>
          </p:nvPicPr>
          <p:blipFill rotWithShape="1">
            <a:blip r:embed="rId13"/>
            <a:srcRect l="10550" r="8141"/>
            <a:stretch/>
          </p:blipFill>
          <p:spPr>
            <a:xfrm>
              <a:off x="2982976" y="2670494"/>
              <a:ext cx="3202672" cy="2946266"/>
            </a:xfrm>
            <a:prstGeom prst="rect">
              <a:avLst/>
            </a:prstGeom>
          </p:spPr>
        </p:pic>
      </p:grpSp>
    </p:spTree>
    <p:extLst>
      <p:ext uri="{BB962C8B-B14F-4D97-AF65-F5344CB8AC3E}">
        <p14:creationId xmlns:p14="http://schemas.microsoft.com/office/powerpoint/2010/main" val="4204579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500" fill="hold"/>
                                        <p:tgtEl>
                                          <p:spTgt spid="6"/>
                                        </p:tgtEl>
                                      </p:cBhvr>
                                      <p:by x="50000" y="50000"/>
                                    </p:animScale>
                                  </p:childTnLst>
                                </p:cTn>
                              </p:par>
                              <p:par>
                                <p:cTn id="12" presetID="42" presetClass="path" presetSubtype="0" accel="50000" decel="50000" fill="hold" nodeType="withEffect">
                                  <p:stCondLst>
                                    <p:cond delay="0"/>
                                  </p:stCondLst>
                                  <p:childTnLst>
                                    <p:animMotion origin="layout" path="M -2.5E-6 -3.7037E-7 L -0.36111 -0.25903 " pathEditMode="relative" rAng="0" ptsTypes="AA">
                                      <p:cBhvr>
                                        <p:cTn id="13" dur="1500" fill="hold"/>
                                        <p:tgtEl>
                                          <p:spTgt spid="6"/>
                                        </p:tgtEl>
                                        <p:attrNameLst>
                                          <p:attrName>ppt_x</p:attrName>
                                          <p:attrName>ppt_y</p:attrName>
                                        </p:attrNameLst>
                                      </p:cBhvr>
                                      <p:rCtr x="-18056" y="-12963"/>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1500" fill="hold"/>
                                        <p:tgtEl>
                                          <p:spTgt spid="7"/>
                                        </p:tgtEl>
                                      </p:cBhvr>
                                      <p:by x="50000" y="50000"/>
                                    </p:animScale>
                                  </p:childTnLst>
                                </p:cTn>
                              </p:par>
                              <p:par>
                                <p:cTn id="23" presetID="42" presetClass="path" presetSubtype="0" accel="50000" decel="50000" fill="hold" nodeType="withEffect">
                                  <p:stCondLst>
                                    <p:cond delay="0"/>
                                  </p:stCondLst>
                                  <p:childTnLst>
                                    <p:animMotion origin="layout" path="M 2.77778E-7 1.85185E-6 L -0.11458 -0.26806 " pathEditMode="relative" rAng="0" ptsTypes="AA">
                                      <p:cBhvr>
                                        <p:cTn id="24" dur="1500" fill="hold"/>
                                        <p:tgtEl>
                                          <p:spTgt spid="7"/>
                                        </p:tgtEl>
                                        <p:attrNameLst>
                                          <p:attrName>ppt_x</p:attrName>
                                          <p:attrName>ppt_y</p:attrName>
                                        </p:attrNameLst>
                                      </p:cBhvr>
                                      <p:rCtr x="-5729" y="-13403"/>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1500" fill="hold"/>
                                        <p:tgtEl>
                                          <p:spTgt spid="12"/>
                                        </p:tgtEl>
                                      </p:cBhvr>
                                      <p:by x="50000" y="50000"/>
                                    </p:animScale>
                                  </p:childTnLst>
                                </p:cTn>
                              </p:par>
                              <p:par>
                                <p:cTn id="34" presetID="42" presetClass="path" presetSubtype="0" accel="50000" decel="50000" fill="hold" nodeType="withEffect">
                                  <p:stCondLst>
                                    <p:cond delay="0"/>
                                  </p:stCondLst>
                                  <p:childTnLst>
                                    <p:animMotion origin="layout" path="M 2.77778E-6 1.85185E-6 L 0.13194 -0.26806 " pathEditMode="relative" rAng="0" ptsTypes="AA">
                                      <p:cBhvr>
                                        <p:cTn id="35" dur="1500" fill="hold"/>
                                        <p:tgtEl>
                                          <p:spTgt spid="12"/>
                                        </p:tgtEl>
                                        <p:attrNameLst>
                                          <p:attrName>ppt_x</p:attrName>
                                          <p:attrName>ppt_y</p:attrName>
                                        </p:attrNameLst>
                                      </p:cBhvr>
                                      <p:rCtr x="6597" y="-13403"/>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1500" fill="hold"/>
                                        <p:tgtEl>
                                          <p:spTgt spid="17"/>
                                        </p:tgtEl>
                                      </p:cBhvr>
                                      <p:by x="50000" y="50000"/>
                                    </p:animScale>
                                  </p:childTnLst>
                                </p:cTn>
                              </p:par>
                              <p:par>
                                <p:cTn id="45" presetID="42" presetClass="path" presetSubtype="0" accel="50000" decel="50000" fill="hold" nodeType="withEffect">
                                  <p:stCondLst>
                                    <p:cond delay="0"/>
                                  </p:stCondLst>
                                  <p:childTnLst>
                                    <p:animMotion origin="layout" path="M 2.77778E-7 -1.85185E-6 L 0.37361 -0.25926 " pathEditMode="relative" rAng="0" ptsTypes="AA">
                                      <p:cBhvr>
                                        <p:cTn id="46" dur="1500" fill="hold"/>
                                        <p:tgtEl>
                                          <p:spTgt spid="17"/>
                                        </p:tgtEl>
                                        <p:attrNameLst>
                                          <p:attrName>ppt_x</p:attrName>
                                          <p:attrName>ppt_y</p:attrName>
                                        </p:attrNameLst>
                                      </p:cBhvr>
                                      <p:rCtr x="18681" y="-12963"/>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1500" fill="hold"/>
                                        <p:tgtEl>
                                          <p:spTgt spid="23"/>
                                        </p:tgtEl>
                                      </p:cBhvr>
                                      <p:by x="50000" y="50000"/>
                                    </p:animScale>
                                  </p:childTnLst>
                                </p:cTn>
                              </p:par>
                              <p:par>
                                <p:cTn id="56" presetID="42" presetClass="path" presetSubtype="0" accel="50000" decel="50000" fill="hold" nodeType="withEffect">
                                  <p:stCondLst>
                                    <p:cond delay="0"/>
                                  </p:stCondLst>
                                  <p:childTnLst>
                                    <p:animMotion origin="layout" path="M 2.77778E-6 -4.81481E-6 L -0.3599 0.21852 " pathEditMode="relative" rAng="0" ptsTypes="AA">
                                      <p:cBhvr>
                                        <p:cTn id="57" dur="1500" fill="hold"/>
                                        <p:tgtEl>
                                          <p:spTgt spid="23"/>
                                        </p:tgtEl>
                                        <p:attrNameLst>
                                          <p:attrName>ppt_x</p:attrName>
                                          <p:attrName>ppt_y</p:attrName>
                                        </p:attrNameLst>
                                      </p:cBhvr>
                                      <p:rCtr x="-18003" y="10926"/>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1500" fill="hold"/>
                                        <p:tgtEl>
                                          <p:spTgt spid="29"/>
                                        </p:tgtEl>
                                      </p:cBhvr>
                                      <p:by x="50000" y="50000"/>
                                    </p:animScale>
                                  </p:childTnLst>
                                </p:cTn>
                              </p:par>
                              <p:par>
                                <p:cTn id="67" presetID="42" presetClass="path" presetSubtype="0" accel="50000" decel="50000" fill="hold" nodeType="withEffect">
                                  <p:stCondLst>
                                    <p:cond delay="0"/>
                                  </p:stCondLst>
                                  <p:childTnLst>
                                    <p:animMotion origin="layout" path="M 0 0 L -0.11111 0.22106 " pathEditMode="relative" rAng="0" ptsTypes="AA">
                                      <p:cBhvr>
                                        <p:cTn id="68" dur="1500" fill="hold"/>
                                        <p:tgtEl>
                                          <p:spTgt spid="29"/>
                                        </p:tgtEl>
                                        <p:attrNameLst>
                                          <p:attrName>ppt_x</p:attrName>
                                          <p:attrName>ppt_y</p:attrName>
                                        </p:attrNameLst>
                                      </p:cBhvr>
                                      <p:rCtr x="-5556" y="11042"/>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1500" fill="hold"/>
                                        <p:tgtEl>
                                          <p:spTgt spid="34"/>
                                        </p:tgtEl>
                                      </p:cBhvr>
                                      <p:by x="50000" y="50000"/>
                                    </p:animScale>
                                  </p:childTnLst>
                                </p:cTn>
                              </p:par>
                              <p:par>
                                <p:cTn id="78" presetID="42" presetClass="path" presetSubtype="0" accel="50000" decel="50000" fill="hold" nodeType="withEffect">
                                  <p:stCondLst>
                                    <p:cond delay="0"/>
                                  </p:stCondLst>
                                  <p:childTnLst>
                                    <p:animMotion origin="layout" path="M 2.77778E-6 3.33333E-6 L 0.13212 0.22314 " pathEditMode="relative" rAng="0" ptsTypes="AA">
                                      <p:cBhvr>
                                        <p:cTn id="79" dur="1500" fill="hold"/>
                                        <p:tgtEl>
                                          <p:spTgt spid="34"/>
                                        </p:tgtEl>
                                        <p:attrNameLst>
                                          <p:attrName>ppt_x</p:attrName>
                                          <p:attrName>ppt_y</p:attrName>
                                        </p:attrNameLst>
                                      </p:cBhvr>
                                      <p:rCtr x="6597" y="11157"/>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nodeType="clickEffect">
                                  <p:stCondLst>
                                    <p:cond delay="0"/>
                                  </p:stCondLst>
                                  <p:childTnLst>
                                    <p:animScale>
                                      <p:cBhvr>
                                        <p:cTn id="88" dur="1500" fill="hold"/>
                                        <p:tgtEl>
                                          <p:spTgt spid="39"/>
                                        </p:tgtEl>
                                      </p:cBhvr>
                                      <p:by x="50000" y="50000"/>
                                    </p:animScale>
                                  </p:childTnLst>
                                </p:cTn>
                              </p:par>
                              <p:par>
                                <p:cTn id="89" presetID="42" presetClass="path" presetSubtype="0" accel="50000" decel="50000" fill="hold" nodeType="withEffect">
                                  <p:stCondLst>
                                    <p:cond delay="0"/>
                                  </p:stCondLst>
                                  <p:childTnLst>
                                    <p:animMotion origin="layout" path="M 0 -3.7037E-7 L 0.37674 0.22569 " pathEditMode="relative" rAng="0" ptsTypes="AA">
                                      <p:cBhvr>
                                        <p:cTn id="90" dur="1500" fill="hold"/>
                                        <p:tgtEl>
                                          <p:spTgt spid="39"/>
                                        </p:tgtEl>
                                        <p:attrNameLst>
                                          <p:attrName>ppt_x</p:attrName>
                                          <p:attrName>ppt_y</p:attrName>
                                        </p:attrNameLst>
                                      </p:cBhvr>
                                      <p:rCtr x="18837" y="11273"/>
                                    </p:animMotion>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15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225707" y="11563"/>
            <a:ext cx="1593886" cy="1929252"/>
            <a:chOff x="1890763" y="-69838"/>
            <a:chExt cx="5362474" cy="6303781"/>
          </a:xfrm>
        </p:grpSpPr>
        <p:sp>
          <p:nvSpPr>
            <p:cNvPr id="81" name="Oval 80"/>
            <p:cNvSpPr/>
            <p:nvPr/>
          </p:nvSpPr>
          <p:spPr>
            <a:xfrm>
              <a:off x="1890763" y="871030"/>
              <a:ext cx="5362474" cy="5362913"/>
            </a:xfrm>
            <a:prstGeom prst="ellipse">
              <a:avLst/>
            </a:prstGeom>
            <a:solidFill>
              <a:srgbClr val="000000"/>
            </a:solidFill>
            <a:ln w="76200" cmpd="sng">
              <a:solidFill>
                <a:srgbClr val="B9A2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2242451" y="3447820"/>
              <a:ext cx="4659099" cy="1838055"/>
            </a:xfrm>
            <a:prstGeom prst="rect">
              <a:avLst/>
            </a:prstGeom>
            <a:noFill/>
          </p:spPr>
          <p:txBody>
            <a:bodyPr wrap="square" rtlCol="0">
              <a:spAutoFit/>
            </a:bodyPr>
            <a:lstStyle/>
            <a:p>
              <a:pPr algn="ctr"/>
              <a:r>
                <a:rPr lang="en-US" sz="3200" b="1" dirty="0" smtClean="0">
                  <a:solidFill>
                    <a:srgbClr val="B9A256"/>
                  </a:solidFill>
                </a:rPr>
                <a:t>JUDAH</a:t>
              </a:r>
              <a:endParaRPr lang="en-US" sz="3200" b="1" dirty="0">
                <a:solidFill>
                  <a:srgbClr val="B9A256"/>
                </a:solidFill>
              </a:endParaRPr>
            </a:p>
          </p:txBody>
        </p:sp>
        <p:sp>
          <p:nvSpPr>
            <p:cNvPr id="83" name="TextBox 82"/>
            <p:cNvSpPr txBox="1"/>
            <p:nvPr/>
          </p:nvSpPr>
          <p:spPr>
            <a:xfrm>
              <a:off x="2242451" y="1503336"/>
              <a:ext cx="4659099" cy="2013104"/>
            </a:xfrm>
            <a:prstGeom prst="rect">
              <a:avLst/>
            </a:prstGeom>
            <a:noFill/>
          </p:spPr>
          <p:txBody>
            <a:bodyPr wrap="square" rtlCol="0">
              <a:spAutoFit/>
            </a:bodyPr>
            <a:lstStyle/>
            <a:p>
              <a:pPr algn="ctr"/>
              <a:r>
                <a:rPr lang="en-US" sz="3600" b="1" dirty="0" smtClean="0">
                  <a:solidFill>
                    <a:srgbClr val="B9A256"/>
                  </a:solidFill>
                </a:rPr>
                <a:t>KINGS</a:t>
              </a:r>
              <a:endParaRPr lang="en-US" sz="3600" b="1" dirty="0">
                <a:solidFill>
                  <a:srgbClr val="B9A256"/>
                </a:solidFill>
              </a:endParaRPr>
            </a:p>
          </p:txBody>
        </p:sp>
        <p:pic>
          <p:nvPicPr>
            <p:cNvPr id="84" name="Picture 83"/>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15000"/>
                      </a14:imgEffect>
                    </a14:imgLayer>
                  </a14:imgProps>
                </a:ext>
              </a:extLst>
            </a:blip>
            <a:stretch>
              <a:fillRect/>
            </a:stretch>
          </p:blipFill>
          <p:spPr>
            <a:xfrm>
              <a:off x="3337230" y="-69838"/>
              <a:ext cx="2646402" cy="1556707"/>
            </a:xfrm>
            <a:prstGeom prst="rect">
              <a:avLst/>
            </a:prstGeom>
            <a:solidFill>
              <a:schemeClr val="bg1"/>
            </a:solidFill>
          </p:spPr>
        </p:pic>
        <p:sp>
          <p:nvSpPr>
            <p:cNvPr id="85" name="TextBox 84"/>
            <p:cNvSpPr txBox="1"/>
            <p:nvPr/>
          </p:nvSpPr>
          <p:spPr>
            <a:xfrm>
              <a:off x="3616146" y="1261109"/>
              <a:ext cx="1940369" cy="875265"/>
            </a:xfrm>
            <a:prstGeom prst="rect">
              <a:avLst/>
            </a:prstGeom>
            <a:noFill/>
          </p:spPr>
          <p:txBody>
            <a:bodyPr wrap="square" rtlCol="0">
              <a:spAutoFit/>
            </a:bodyPr>
            <a:lstStyle/>
            <a:p>
              <a:pPr algn="ctr"/>
              <a:r>
                <a:rPr lang="en-US" sz="1400" b="1" dirty="0" smtClean="0">
                  <a:solidFill>
                    <a:srgbClr val="B9A256"/>
                  </a:solidFill>
                </a:rPr>
                <a:t>THE</a:t>
              </a:r>
              <a:endParaRPr lang="en-US" sz="1400" b="1" dirty="0">
                <a:solidFill>
                  <a:srgbClr val="B9A256"/>
                </a:solidFill>
              </a:endParaRPr>
            </a:p>
          </p:txBody>
        </p:sp>
        <p:sp>
          <p:nvSpPr>
            <p:cNvPr id="86" name="TextBox 85"/>
            <p:cNvSpPr txBox="1"/>
            <p:nvPr/>
          </p:nvSpPr>
          <p:spPr>
            <a:xfrm>
              <a:off x="3616146" y="3095929"/>
              <a:ext cx="1940369" cy="875265"/>
            </a:xfrm>
            <a:prstGeom prst="rect">
              <a:avLst/>
            </a:prstGeom>
            <a:noFill/>
          </p:spPr>
          <p:txBody>
            <a:bodyPr wrap="square" rtlCol="0">
              <a:spAutoFit/>
            </a:bodyPr>
            <a:lstStyle/>
            <a:p>
              <a:pPr algn="ctr"/>
              <a:r>
                <a:rPr lang="en-US" sz="1400" b="1" dirty="0" smtClean="0">
                  <a:solidFill>
                    <a:srgbClr val="B9A256"/>
                  </a:solidFill>
                </a:rPr>
                <a:t>OF</a:t>
              </a:r>
              <a:endParaRPr lang="en-US" sz="1400" b="1" dirty="0">
                <a:solidFill>
                  <a:srgbClr val="B9A256"/>
                </a:solidFill>
              </a:endParaRPr>
            </a:p>
          </p:txBody>
        </p:sp>
        <p:cxnSp>
          <p:nvCxnSpPr>
            <p:cNvPr id="87" name="Straight Connector 86"/>
            <p:cNvCxnSpPr/>
            <p:nvPr/>
          </p:nvCxnSpPr>
          <p:spPr>
            <a:xfrm flipH="1">
              <a:off x="2363724" y="3623798"/>
              <a:ext cx="1816891" cy="0"/>
            </a:xfrm>
            <a:prstGeom prst="line">
              <a:avLst/>
            </a:prstGeom>
            <a:ln w="152400" cmpd="sng">
              <a:solidFill>
                <a:srgbClr val="B9A256"/>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4996458" y="3622325"/>
              <a:ext cx="1816891" cy="0"/>
            </a:xfrm>
            <a:prstGeom prst="line">
              <a:avLst/>
            </a:prstGeom>
            <a:ln w="152400" cmpd="sng">
              <a:solidFill>
                <a:srgbClr val="B9A256"/>
              </a:solidFill>
            </a:ln>
          </p:spPr>
          <p:style>
            <a:lnRef idx="2">
              <a:schemeClr val="accent1"/>
            </a:lnRef>
            <a:fillRef idx="0">
              <a:schemeClr val="accent1"/>
            </a:fillRef>
            <a:effectRef idx="1">
              <a:schemeClr val="accent1"/>
            </a:effectRef>
            <a:fontRef idx="minor">
              <a:schemeClr val="tx1"/>
            </a:fontRef>
          </p:style>
        </p:cxnSp>
      </p:grpSp>
      <p:cxnSp>
        <p:nvCxnSpPr>
          <p:cNvPr id="2" name="Straight Connector 1"/>
          <p:cNvCxnSpPr/>
          <p:nvPr/>
        </p:nvCxnSpPr>
        <p:spPr>
          <a:xfrm>
            <a:off x="0" y="3773269"/>
            <a:ext cx="3581400" cy="0"/>
          </a:xfrm>
          <a:prstGeom prst="line">
            <a:avLst/>
          </a:prstGeom>
          <a:ln w="38100">
            <a:solidFill>
              <a:srgbClr val="B9A256"/>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143000" y="4149409"/>
            <a:ext cx="914400" cy="990600"/>
            <a:chOff x="1143000" y="4495800"/>
            <a:chExt cx="914400" cy="990600"/>
          </a:xfrm>
        </p:grpSpPr>
        <p:sp>
          <p:nvSpPr>
            <p:cNvPr id="12" name="TextBox 11"/>
            <p:cNvSpPr txBox="1"/>
            <p:nvPr/>
          </p:nvSpPr>
          <p:spPr>
            <a:xfrm>
              <a:off x="1219200" y="5105400"/>
              <a:ext cx="762000" cy="369332"/>
            </a:xfrm>
            <a:prstGeom prst="rect">
              <a:avLst/>
            </a:prstGeom>
            <a:noFill/>
            <a:ln>
              <a:noFill/>
            </a:ln>
          </p:spPr>
          <p:txBody>
            <a:bodyPr wrap="square" rtlCol="0">
              <a:spAutoFit/>
            </a:bodyPr>
            <a:lstStyle/>
            <a:p>
              <a:pPr algn="ctr"/>
              <a:r>
                <a:rPr lang="en-US" dirty="0" smtClean="0"/>
                <a:t>40 </a:t>
              </a:r>
              <a:r>
                <a:rPr lang="en-US" dirty="0" err="1" smtClean="0"/>
                <a:t>yr</a:t>
              </a:r>
              <a:endParaRPr lang="en-US" dirty="0"/>
            </a:p>
          </p:txBody>
        </p:sp>
        <p:sp>
          <p:nvSpPr>
            <p:cNvPr id="9" name="TextBox 8"/>
            <p:cNvSpPr txBox="1"/>
            <p:nvPr/>
          </p:nvSpPr>
          <p:spPr>
            <a:xfrm>
              <a:off x="1143000" y="4495800"/>
              <a:ext cx="914400" cy="369332"/>
            </a:xfrm>
            <a:prstGeom prst="rect">
              <a:avLst/>
            </a:prstGeom>
            <a:noFill/>
          </p:spPr>
          <p:txBody>
            <a:bodyPr wrap="square" rtlCol="0">
              <a:spAutoFit/>
            </a:bodyPr>
            <a:lstStyle/>
            <a:p>
              <a:pPr algn="ctr"/>
              <a:r>
                <a:rPr lang="en-US" dirty="0" smtClean="0"/>
                <a:t>David</a:t>
              </a:r>
              <a:endParaRPr lang="en-US" dirty="0"/>
            </a:p>
          </p:txBody>
        </p:sp>
        <p:sp>
          <p:nvSpPr>
            <p:cNvPr id="10" name="Rounded Rectangle 9"/>
            <p:cNvSpPr/>
            <p:nvPr/>
          </p:nvSpPr>
          <p:spPr>
            <a:xfrm>
              <a:off x="1143000" y="4495800"/>
              <a:ext cx="914400" cy="381000"/>
            </a:xfrm>
            <a:prstGeom prst="roundRect">
              <a:avLst/>
            </a:prstGeom>
            <a:noFill/>
            <a:ln>
              <a:solidFill>
                <a:srgbClr val="B9A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219200" y="5486400"/>
              <a:ext cx="762000" cy="0"/>
            </a:xfrm>
            <a:prstGeom prst="line">
              <a:avLst/>
            </a:prstGeom>
            <a:ln>
              <a:solidFill>
                <a:srgbClr val="B9A256"/>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86000" y="4149409"/>
            <a:ext cx="1066800" cy="990600"/>
            <a:chOff x="2286000" y="4495800"/>
            <a:chExt cx="1066800" cy="990600"/>
          </a:xfrm>
        </p:grpSpPr>
        <p:sp>
          <p:nvSpPr>
            <p:cNvPr id="17" name="TextBox 16"/>
            <p:cNvSpPr txBox="1"/>
            <p:nvPr/>
          </p:nvSpPr>
          <p:spPr>
            <a:xfrm>
              <a:off x="2438400" y="5105400"/>
              <a:ext cx="762000" cy="369332"/>
            </a:xfrm>
            <a:prstGeom prst="rect">
              <a:avLst/>
            </a:prstGeom>
            <a:noFill/>
            <a:ln>
              <a:noFill/>
            </a:ln>
          </p:spPr>
          <p:txBody>
            <a:bodyPr wrap="square" rtlCol="0">
              <a:spAutoFit/>
            </a:bodyPr>
            <a:lstStyle/>
            <a:p>
              <a:pPr algn="ctr"/>
              <a:r>
                <a:rPr lang="en-US" dirty="0" smtClean="0"/>
                <a:t>40 </a:t>
              </a:r>
              <a:r>
                <a:rPr lang="en-US" dirty="0" err="1" smtClean="0"/>
                <a:t>yr</a:t>
              </a:r>
              <a:endParaRPr lang="en-US" dirty="0"/>
            </a:p>
          </p:txBody>
        </p:sp>
        <p:sp>
          <p:nvSpPr>
            <p:cNvPr id="14" name="TextBox 13"/>
            <p:cNvSpPr txBox="1"/>
            <p:nvPr/>
          </p:nvSpPr>
          <p:spPr>
            <a:xfrm>
              <a:off x="2286000" y="4495800"/>
              <a:ext cx="1066800" cy="369332"/>
            </a:xfrm>
            <a:prstGeom prst="rect">
              <a:avLst/>
            </a:prstGeom>
            <a:noFill/>
            <a:ln>
              <a:noFill/>
            </a:ln>
          </p:spPr>
          <p:txBody>
            <a:bodyPr wrap="square" rtlCol="0">
              <a:spAutoFit/>
            </a:bodyPr>
            <a:lstStyle/>
            <a:p>
              <a:pPr algn="ctr"/>
              <a:r>
                <a:rPr lang="en-US" dirty="0" smtClean="0"/>
                <a:t>Solomon</a:t>
              </a:r>
              <a:endParaRPr lang="en-US" dirty="0"/>
            </a:p>
          </p:txBody>
        </p:sp>
        <p:sp>
          <p:nvSpPr>
            <p:cNvPr id="15" name="Rounded Rectangle 14"/>
            <p:cNvSpPr/>
            <p:nvPr/>
          </p:nvSpPr>
          <p:spPr>
            <a:xfrm>
              <a:off x="2286000" y="4495800"/>
              <a:ext cx="1066800" cy="381000"/>
            </a:xfrm>
            <a:prstGeom prst="roundRect">
              <a:avLst/>
            </a:prstGeom>
            <a:noFill/>
            <a:ln>
              <a:solidFill>
                <a:srgbClr val="B9A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438400" y="5486400"/>
              <a:ext cx="762000" cy="0"/>
            </a:xfrm>
            <a:prstGeom prst="line">
              <a:avLst/>
            </a:prstGeom>
            <a:ln>
              <a:solidFill>
                <a:srgbClr val="B9A256"/>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097176" y="1501849"/>
            <a:ext cx="990600" cy="369332"/>
          </a:xfrm>
          <a:prstGeom prst="rect">
            <a:avLst/>
          </a:prstGeom>
          <a:noFill/>
        </p:spPr>
        <p:txBody>
          <a:bodyPr wrap="square" rtlCol="0">
            <a:spAutoFit/>
          </a:bodyPr>
          <a:lstStyle/>
          <a:p>
            <a:pPr algn="ctr"/>
            <a:r>
              <a:rPr lang="en-US" dirty="0" smtClean="0"/>
              <a:t>931 BC</a:t>
            </a:r>
            <a:endParaRPr lang="en-US" dirty="0"/>
          </a:p>
        </p:txBody>
      </p:sp>
      <p:grpSp>
        <p:nvGrpSpPr>
          <p:cNvPr id="19" name="Group 18"/>
          <p:cNvGrpSpPr/>
          <p:nvPr/>
        </p:nvGrpSpPr>
        <p:grpSpPr>
          <a:xfrm>
            <a:off x="3581400" y="4800600"/>
            <a:ext cx="4953000" cy="847911"/>
            <a:chOff x="3581400" y="5105400"/>
            <a:chExt cx="5105400" cy="847911"/>
          </a:xfrm>
        </p:grpSpPr>
        <p:cxnSp>
          <p:nvCxnSpPr>
            <p:cNvPr id="20" name="Straight Connector 19"/>
            <p:cNvCxnSpPr/>
            <p:nvPr/>
          </p:nvCxnSpPr>
          <p:spPr>
            <a:xfrm>
              <a:off x="3581400" y="5105400"/>
              <a:ext cx="5105400" cy="11668"/>
            </a:xfrm>
            <a:prstGeom prst="line">
              <a:avLst/>
            </a:prstGeom>
            <a:ln w="38100">
              <a:solidFill>
                <a:srgbClr val="B9A256"/>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800600" y="5306980"/>
              <a:ext cx="2667000" cy="646331"/>
            </a:xfrm>
            <a:prstGeom prst="roundRect">
              <a:avLst/>
            </a:prstGeom>
            <a:noFill/>
            <a:ln>
              <a:solidFill>
                <a:srgbClr val="B9A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76800" y="5293470"/>
              <a:ext cx="2514600" cy="646331"/>
            </a:xfrm>
            <a:prstGeom prst="rect">
              <a:avLst/>
            </a:prstGeom>
            <a:noFill/>
            <a:ln>
              <a:noFill/>
            </a:ln>
          </p:spPr>
          <p:txBody>
            <a:bodyPr wrap="square" rtlCol="0">
              <a:spAutoFit/>
            </a:bodyPr>
            <a:lstStyle/>
            <a:p>
              <a:pPr algn="ctr"/>
              <a:r>
                <a:rPr lang="en-US" dirty="0" smtClean="0"/>
                <a:t>Southern Kingdom:</a:t>
              </a:r>
            </a:p>
            <a:p>
              <a:pPr algn="ctr"/>
              <a:r>
                <a:rPr lang="en-US" b="1" dirty="0" smtClean="0"/>
                <a:t>JUDAH</a:t>
              </a:r>
              <a:endParaRPr lang="en-US" b="1" dirty="0"/>
            </a:p>
          </p:txBody>
        </p:sp>
      </p:grpSp>
      <p:grpSp>
        <p:nvGrpSpPr>
          <p:cNvPr id="23" name="Group 22"/>
          <p:cNvGrpSpPr/>
          <p:nvPr/>
        </p:nvGrpSpPr>
        <p:grpSpPr>
          <a:xfrm>
            <a:off x="3581400" y="1989859"/>
            <a:ext cx="3429000" cy="835770"/>
            <a:chOff x="3581400" y="2133600"/>
            <a:chExt cx="3429000" cy="835770"/>
          </a:xfrm>
        </p:grpSpPr>
        <p:cxnSp>
          <p:nvCxnSpPr>
            <p:cNvPr id="24" name="Straight Connector 23"/>
            <p:cNvCxnSpPr/>
            <p:nvPr/>
          </p:nvCxnSpPr>
          <p:spPr>
            <a:xfrm>
              <a:off x="3581400" y="2969370"/>
              <a:ext cx="3429000" cy="0"/>
            </a:xfrm>
            <a:prstGeom prst="line">
              <a:avLst/>
            </a:prstGeom>
            <a:ln w="38100">
              <a:solidFill>
                <a:srgbClr val="B9A256"/>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962400" y="2133600"/>
              <a:ext cx="2667000" cy="646331"/>
            </a:xfrm>
            <a:prstGeom prst="roundRect">
              <a:avLst/>
            </a:prstGeom>
            <a:noFill/>
            <a:ln>
              <a:solidFill>
                <a:srgbClr val="B9A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8600" y="2133600"/>
              <a:ext cx="2514600" cy="646331"/>
            </a:xfrm>
            <a:prstGeom prst="rect">
              <a:avLst/>
            </a:prstGeom>
            <a:noFill/>
            <a:ln>
              <a:noFill/>
            </a:ln>
          </p:spPr>
          <p:txBody>
            <a:bodyPr wrap="square" rtlCol="0">
              <a:spAutoFit/>
            </a:bodyPr>
            <a:lstStyle/>
            <a:p>
              <a:pPr algn="ctr"/>
              <a:r>
                <a:rPr lang="en-US" dirty="0" smtClean="0"/>
                <a:t>Northern Kingdom:</a:t>
              </a:r>
            </a:p>
            <a:p>
              <a:pPr algn="ctr"/>
              <a:r>
                <a:rPr lang="en-US" b="1" dirty="0" smtClean="0"/>
                <a:t>ISRAEL</a:t>
              </a:r>
              <a:endParaRPr lang="en-US" b="1" dirty="0"/>
            </a:p>
          </p:txBody>
        </p:sp>
      </p:grpSp>
      <p:grpSp>
        <p:nvGrpSpPr>
          <p:cNvPr id="27" name="Group 26"/>
          <p:cNvGrpSpPr/>
          <p:nvPr/>
        </p:nvGrpSpPr>
        <p:grpSpPr>
          <a:xfrm>
            <a:off x="3200400" y="1855832"/>
            <a:ext cx="762000" cy="2944770"/>
            <a:chOff x="3200400" y="1936434"/>
            <a:chExt cx="762000" cy="3425733"/>
          </a:xfrm>
        </p:grpSpPr>
        <p:cxnSp>
          <p:nvCxnSpPr>
            <p:cNvPr id="28" name="Straight Connector 27"/>
            <p:cNvCxnSpPr/>
            <p:nvPr/>
          </p:nvCxnSpPr>
          <p:spPr>
            <a:xfrm>
              <a:off x="3581400" y="3048277"/>
              <a:ext cx="0" cy="2313890"/>
            </a:xfrm>
            <a:prstGeom prst="line">
              <a:avLst/>
            </a:prstGeom>
            <a:ln w="38100">
              <a:solidFill>
                <a:srgbClr val="B9A25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581400" y="1952150"/>
              <a:ext cx="0" cy="990600"/>
            </a:xfrm>
            <a:prstGeom prst="line">
              <a:avLst/>
            </a:prstGeom>
            <a:ln>
              <a:solidFill>
                <a:srgbClr val="B9A256"/>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00400" y="1936434"/>
              <a:ext cx="762000" cy="0"/>
            </a:xfrm>
            <a:prstGeom prst="line">
              <a:avLst/>
            </a:prstGeom>
            <a:ln>
              <a:solidFill>
                <a:srgbClr val="B9A256"/>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553200" y="1472987"/>
            <a:ext cx="914400" cy="1328936"/>
            <a:chOff x="6553200" y="1535668"/>
            <a:chExt cx="914400" cy="1417577"/>
          </a:xfrm>
        </p:grpSpPr>
        <p:sp>
          <p:nvSpPr>
            <p:cNvPr id="32" name="TextBox 31"/>
            <p:cNvSpPr txBox="1"/>
            <p:nvPr/>
          </p:nvSpPr>
          <p:spPr>
            <a:xfrm>
              <a:off x="6553200" y="1535668"/>
              <a:ext cx="914400" cy="369332"/>
            </a:xfrm>
            <a:prstGeom prst="rect">
              <a:avLst/>
            </a:prstGeom>
            <a:noFill/>
            <a:ln>
              <a:noFill/>
            </a:ln>
          </p:spPr>
          <p:txBody>
            <a:bodyPr wrap="square" rtlCol="0">
              <a:spAutoFit/>
            </a:bodyPr>
            <a:lstStyle/>
            <a:p>
              <a:pPr algn="ctr"/>
              <a:r>
                <a:rPr lang="en-US" dirty="0" smtClean="0"/>
                <a:t>722 BC</a:t>
              </a:r>
              <a:endParaRPr lang="en-US" dirty="0"/>
            </a:p>
          </p:txBody>
        </p:sp>
        <p:cxnSp>
          <p:nvCxnSpPr>
            <p:cNvPr id="33" name="Straight Connector 32"/>
            <p:cNvCxnSpPr/>
            <p:nvPr/>
          </p:nvCxnSpPr>
          <p:spPr>
            <a:xfrm flipV="1">
              <a:off x="7010400" y="1962645"/>
              <a:ext cx="0" cy="990600"/>
            </a:xfrm>
            <a:prstGeom prst="line">
              <a:avLst/>
            </a:prstGeom>
            <a:ln>
              <a:solidFill>
                <a:srgbClr val="B9A256"/>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29400" y="1919411"/>
              <a:ext cx="762000" cy="0"/>
            </a:xfrm>
            <a:prstGeom prst="line">
              <a:avLst/>
            </a:prstGeom>
            <a:ln>
              <a:solidFill>
                <a:srgbClr val="B9A256"/>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8077200" y="3609484"/>
            <a:ext cx="914400" cy="1150586"/>
            <a:chOff x="8229600" y="3657600"/>
            <a:chExt cx="914400" cy="1475553"/>
          </a:xfrm>
        </p:grpSpPr>
        <p:sp>
          <p:nvSpPr>
            <p:cNvPr id="36" name="TextBox 35"/>
            <p:cNvSpPr txBox="1"/>
            <p:nvPr/>
          </p:nvSpPr>
          <p:spPr>
            <a:xfrm>
              <a:off x="8229600" y="3657600"/>
              <a:ext cx="914400" cy="369332"/>
            </a:xfrm>
            <a:prstGeom prst="rect">
              <a:avLst/>
            </a:prstGeom>
            <a:noFill/>
            <a:ln>
              <a:noFill/>
            </a:ln>
          </p:spPr>
          <p:txBody>
            <a:bodyPr wrap="square" rtlCol="0">
              <a:spAutoFit/>
            </a:bodyPr>
            <a:lstStyle/>
            <a:p>
              <a:pPr algn="ctr"/>
              <a:r>
                <a:rPr lang="en-US" dirty="0" smtClean="0"/>
                <a:t>586 BC</a:t>
              </a:r>
              <a:endParaRPr lang="en-US" dirty="0"/>
            </a:p>
          </p:txBody>
        </p:sp>
        <p:cxnSp>
          <p:nvCxnSpPr>
            <p:cNvPr id="37" name="Straight Connector 36"/>
            <p:cNvCxnSpPr/>
            <p:nvPr/>
          </p:nvCxnSpPr>
          <p:spPr>
            <a:xfrm flipV="1">
              <a:off x="8686800" y="4142554"/>
              <a:ext cx="0" cy="990599"/>
            </a:xfrm>
            <a:prstGeom prst="line">
              <a:avLst/>
            </a:prstGeom>
            <a:ln>
              <a:solidFill>
                <a:srgbClr val="B9A256"/>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05800" y="4107903"/>
              <a:ext cx="762000" cy="0"/>
            </a:xfrm>
            <a:prstGeom prst="line">
              <a:avLst/>
            </a:prstGeom>
            <a:ln>
              <a:solidFill>
                <a:srgbClr val="B9A256"/>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52400" y="2427206"/>
            <a:ext cx="1447800" cy="948627"/>
            <a:chOff x="152400" y="2884406"/>
            <a:chExt cx="1447800" cy="948627"/>
          </a:xfrm>
        </p:grpSpPr>
        <p:grpSp>
          <p:nvGrpSpPr>
            <p:cNvPr id="40" name="Group 39"/>
            <p:cNvGrpSpPr/>
            <p:nvPr/>
          </p:nvGrpSpPr>
          <p:grpSpPr>
            <a:xfrm>
              <a:off x="152400" y="2884406"/>
              <a:ext cx="1447800" cy="447160"/>
              <a:chOff x="152400" y="2579606"/>
              <a:chExt cx="1447800" cy="447160"/>
            </a:xfrm>
          </p:grpSpPr>
          <p:sp>
            <p:nvSpPr>
              <p:cNvPr id="42" name="Rectangle 41"/>
              <p:cNvSpPr/>
              <p:nvPr/>
            </p:nvSpPr>
            <p:spPr>
              <a:xfrm>
                <a:off x="152400" y="2624430"/>
                <a:ext cx="1447800" cy="4023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52400" y="2579606"/>
                <a:ext cx="1447800" cy="430887"/>
              </a:xfrm>
              <a:prstGeom prst="rect">
                <a:avLst/>
              </a:prstGeom>
              <a:noFill/>
              <a:ln>
                <a:noFill/>
              </a:ln>
            </p:spPr>
            <p:txBody>
              <a:bodyPr wrap="square" rtlCol="0">
                <a:spAutoFit/>
              </a:bodyPr>
              <a:lstStyle/>
              <a:p>
                <a:pPr algn="ctr"/>
                <a:r>
                  <a:rPr lang="en-US" sz="2200" dirty="0" smtClean="0">
                    <a:solidFill>
                      <a:schemeClr val="bg1"/>
                    </a:solidFill>
                  </a:rPr>
                  <a:t>1 Samuel</a:t>
                </a:r>
                <a:endParaRPr lang="en-US" sz="2200" dirty="0">
                  <a:solidFill>
                    <a:schemeClr val="bg1"/>
                  </a:solidFill>
                </a:endParaRPr>
              </a:p>
            </p:txBody>
          </p:sp>
        </p:grpSp>
        <p:cxnSp>
          <p:nvCxnSpPr>
            <p:cNvPr id="41" name="Straight Connector 40"/>
            <p:cNvCxnSpPr/>
            <p:nvPr/>
          </p:nvCxnSpPr>
          <p:spPr>
            <a:xfrm>
              <a:off x="876300" y="3352800"/>
              <a:ext cx="0" cy="480233"/>
            </a:xfrm>
            <a:prstGeom prst="line">
              <a:avLst/>
            </a:prstGeom>
            <a:ln>
              <a:solidFill>
                <a:srgbClr val="B9A256"/>
              </a:solidFill>
              <a:prstDash val="sysDash"/>
            </a:ln>
          </p:spPr>
          <p:style>
            <a:lnRef idx="1">
              <a:schemeClr val="accent1"/>
            </a:lnRef>
            <a:fillRef idx="0">
              <a:schemeClr val="accent1"/>
            </a:fillRef>
            <a:effectRef idx="0">
              <a:schemeClr val="accent1"/>
            </a:effectRef>
            <a:fontRef idx="minor">
              <a:schemeClr val="tx1"/>
            </a:fontRef>
          </p:style>
        </p:cxnSp>
      </p:grpSp>
      <p:sp>
        <p:nvSpPr>
          <p:cNvPr id="44" name="Left Brace 43"/>
          <p:cNvSpPr/>
          <p:nvPr/>
        </p:nvSpPr>
        <p:spPr>
          <a:xfrm>
            <a:off x="768096" y="2895600"/>
            <a:ext cx="228600" cy="1066800"/>
          </a:xfrm>
          <a:prstGeom prst="leftBrace">
            <a:avLst/>
          </a:prstGeom>
          <a:ln>
            <a:solidFill>
              <a:srgbClr val="B9A256"/>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a:off x="1066800" y="1841008"/>
            <a:ext cx="1447800" cy="1881125"/>
            <a:chOff x="1066800" y="2298208"/>
            <a:chExt cx="1447800" cy="1881125"/>
          </a:xfrm>
        </p:grpSpPr>
        <p:grpSp>
          <p:nvGrpSpPr>
            <p:cNvPr id="46" name="Group 45"/>
            <p:cNvGrpSpPr/>
            <p:nvPr/>
          </p:nvGrpSpPr>
          <p:grpSpPr>
            <a:xfrm>
              <a:off x="1066800" y="2298208"/>
              <a:ext cx="1447800" cy="432218"/>
              <a:chOff x="152400" y="2750943"/>
              <a:chExt cx="1447800" cy="432218"/>
            </a:xfrm>
          </p:grpSpPr>
          <p:sp>
            <p:nvSpPr>
              <p:cNvPr id="49" name="Rectangle 48"/>
              <p:cNvSpPr/>
              <p:nvPr/>
            </p:nvSpPr>
            <p:spPr>
              <a:xfrm>
                <a:off x="152400" y="2780825"/>
                <a:ext cx="1447800" cy="402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52400" y="2750943"/>
                <a:ext cx="1447800" cy="430887"/>
              </a:xfrm>
              <a:prstGeom prst="rect">
                <a:avLst/>
              </a:prstGeom>
              <a:noFill/>
              <a:ln>
                <a:noFill/>
              </a:ln>
            </p:spPr>
            <p:txBody>
              <a:bodyPr wrap="square" rtlCol="0">
                <a:spAutoFit/>
              </a:bodyPr>
              <a:lstStyle/>
              <a:p>
                <a:pPr algn="ctr"/>
                <a:r>
                  <a:rPr lang="en-US" sz="2200" dirty="0">
                    <a:solidFill>
                      <a:schemeClr val="bg1"/>
                    </a:solidFill>
                  </a:rPr>
                  <a:t>2</a:t>
                </a:r>
                <a:r>
                  <a:rPr lang="en-US" sz="2200" dirty="0" smtClean="0">
                    <a:solidFill>
                      <a:schemeClr val="bg1"/>
                    </a:solidFill>
                  </a:rPr>
                  <a:t> Samuel</a:t>
                </a:r>
                <a:endParaRPr lang="en-US" sz="2200" dirty="0">
                  <a:solidFill>
                    <a:schemeClr val="bg1"/>
                  </a:solidFill>
                </a:endParaRPr>
              </a:p>
            </p:txBody>
          </p:sp>
        </p:grpSp>
        <p:cxnSp>
          <p:nvCxnSpPr>
            <p:cNvPr id="47" name="Straight Connector 46"/>
            <p:cNvCxnSpPr/>
            <p:nvPr/>
          </p:nvCxnSpPr>
          <p:spPr>
            <a:xfrm>
              <a:off x="1790700" y="2713365"/>
              <a:ext cx="0" cy="1096635"/>
            </a:xfrm>
            <a:prstGeom prst="line">
              <a:avLst/>
            </a:prstGeom>
            <a:ln>
              <a:solidFill>
                <a:srgbClr val="B9A256"/>
              </a:solidFill>
              <a:prstDash val="sysDash"/>
            </a:ln>
          </p:spPr>
          <p:style>
            <a:lnRef idx="1">
              <a:schemeClr val="accent1"/>
            </a:lnRef>
            <a:fillRef idx="0">
              <a:schemeClr val="accent1"/>
            </a:fillRef>
            <a:effectRef idx="0">
              <a:schemeClr val="accent1"/>
            </a:effectRef>
            <a:fontRef idx="minor">
              <a:schemeClr val="tx1"/>
            </a:fontRef>
          </p:style>
        </p:cxnSp>
        <p:sp>
          <p:nvSpPr>
            <p:cNvPr id="48" name="Left Brace 47"/>
            <p:cNvSpPr/>
            <p:nvPr/>
          </p:nvSpPr>
          <p:spPr>
            <a:xfrm>
              <a:off x="1676400" y="3581401"/>
              <a:ext cx="228600" cy="597932"/>
            </a:xfrm>
            <a:prstGeom prst="leftBrace">
              <a:avLst/>
            </a:prstGeom>
            <a:ln>
              <a:solidFill>
                <a:srgbClr val="B9A256"/>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Left Brace 50"/>
          <p:cNvSpPr/>
          <p:nvPr/>
        </p:nvSpPr>
        <p:spPr>
          <a:xfrm>
            <a:off x="3429000" y="23230"/>
            <a:ext cx="304800" cy="2706469"/>
          </a:xfrm>
          <a:prstGeom prst="leftBrace">
            <a:avLst/>
          </a:prstGeom>
          <a:ln>
            <a:solidFill>
              <a:srgbClr val="B9A256"/>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Group 51"/>
          <p:cNvGrpSpPr/>
          <p:nvPr/>
        </p:nvGrpSpPr>
        <p:grpSpPr>
          <a:xfrm>
            <a:off x="2880360" y="502985"/>
            <a:ext cx="1447800" cy="765008"/>
            <a:chOff x="2880360" y="757535"/>
            <a:chExt cx="1447800" cy="765008"/>
          </a:xfrm>
        </p:grpSpPr>
        <p:grpSp>
          <p:nvGrpSpPr>
            <p:cNvPr id="53" name="Group 52"/>
            <p:cNvGrpSpPr/>
            <p:nvPr/>
          </p:nvGrpSpPr>
          <p:grpSpPr>
            <a:xfrm>
              <a:off x="2880360" y="757535"/>
              <a:ext cx="1447800" cy="457200"/>
              <a:chOff x="4267200" y="228600"/>
              <a:chExt cx="1447800" cy="457200"/>
            </a:xfrm>
          </p:grpSpPr>
          <p:sp>
            <p:nvSpPr>
              <p:cNvPr id="56" name="TextBox 55"/>
              <p:cNvSpPr txBox="1"/>
              <p:nvPr/>
            </p:nvSpPr>
            <p:spPr>
              <a:xfrm>
                <a:off x="4267200" y="243540"/>
                <a:ext cx="1447800" cy="402336"/>
              </a:xfrm>
              <a:prstGeom prst="rect">
                <a:avLst/>
              </a:prstGeom>
              <a:solidFill>
                <a:srgbClr val="FFFFFF"/>
              </a:solidFill>
              <a:ln>
                <a:noFill/>
              </a:ln>
            </p:spPr>
            <p:txBody>
              <a:bodyPr wrap="square" rtlCol="0">
                <a:spAutoFit/>
              </a:bodyPr>
              <a:lstStyle/>
              <a:p>
                <a:pPr algn="ctr">
                  <a:lnSpc>
                    <a:spcPct val="80000"/>
                  </a:lnSpc>
                </a:pPr>
                <a:r>
                  <a:rPr lang="en-US" sz="2200" dirty="0" smtClean="0">
                    <a:solidFill>
                      <a:schemeClr val="bg1"/>
                    </a:solidFill>
                  </a:rPr>
                  <a:t>1 Kings</a:t>
                </a:r>
                <a:endParaRPr lang="en-US" sz="2200" dirty="0">
                  <a:solidFill>
                    <a:schemeClr val="bg1"/>
                  </a:solidFill>
                </a:endParaRPr>
              </a:p>
            </p:txBody>
          </p:sp>
          <p:sp>
            <p:nvSpPr>
              <p:cNvPr id="55" name="Rectangle 54"/>
              <p:cNvSpPr/>
              <p:nvPr/>
            </p:nvSpPr>
            <p:spPr>
              <a:xfrm>
                <a:off x="4267200" y="228600"/>
                <a:ext cx="1447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Connector 53"/>
            <p:cNvCxnSpPr/>
            <p:nvPr/>
          </p:nvCxnSpPr>
          <p:spPr>
            <a:xfrm>
              <a:off x="3581400" y="1214735"/>
              <a:ext cx="0" cy="307808"/>
            </a:xfrm>
            <a:prstGeom prst="line">
              <a:avLst/>
            </a:prstGeom>
            <a:ln>
              <a:solidFill>
                <a:srgbClr val="B9A256"/>
              </a:solidFill>
              <a:prstDash val="sysDash"/>
            </a:ln>
          </p:spPr>
          <p:style>
            <a:lnRef idx="1">
              <a:schemeClr val="accent1"/>
            </a:lnRef>
            <a:fillRef idx="0">
              <a:schemeClr val="accent1"/>
            </a:fillRef>
            <a:effectRef idx="0">
              <a:schemeClr val="accent1"/>
            </a:effectRef>
            <a:fontRef idx="minor">
              <a:schemeClr val="tx1"/>
            </a:fontRef>
          </p:style>
        </p:cxnSp>
      </p:grpSp>
      <p:sp>
        <p:nvSpPr>
          <p:cNvPr id="57" name="Left Brace 56"/>
          <p:cNvSpPr/>
          <p:nvPr/>
        </p:nvSpPr>
        <p:spPr>
          <a:xfrm>
            <a:off x="6602376" y="-283711"/>
            <a:ext cx="320040" cy="3336963"/>
          </a:xfrm>
          <a:prstGeom prst="leftBrace">
            <a:avLst>
              <a:gd name="adj1" fmla="val 8333"/>
              <a:gd name="adj2" fmla="val 61525"/>
            </a:avLst>
          </a:prstGeom>
          <a:ln>
            <a:solidFill>
              <a:srgbClr val="B9A256"/>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p:nvPr/>
        </p:nvGrpSpPr>
        <p:grpSpPr>
          <a:xfrm>
            <a:off x="5614440" y="507450"/>
            <a:ext cx="1447800" cy="747033"/>
            <a:chOff x="6096000" y="762000"/>
            <a:chExt cx="1447800" cy="747033"/>
          </a:xfrm>
        </p:grpSpPr>
        <p:grpSp>
          <p:nvGrpSpPr>
            <p:cNvPr id="59" name="Group 58"/>
            <p:cNvGrpSpPr/>
            <p:nvPr/>
          </p:nvGrpSpPr>
          <p:grpSpPr>
            <a:xfrm>
              <a:off x="6096000" y="762000"/>
              <a:ext cx="1447800" cy="417276"/>
              <a:chOff x="4267200" y="228600"/>
              <a:chExt cx="1447800" cy="417276"/>
            </a:xfrm>
          </p:grpSpPr>
          <p:sp>
            <p:nvSpPr>
              <p:cNvPr id="61" name="Rectangle 60"/>
              <p:cNvSpPr/>
              <p:nvPr/>
            </p:nvSpPr>
            <p:spPr>
              <a:xfrm>
                <a:off x="4267200" y="228600"/>
                <a:ext cx="1447800" cy="402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67200" y="243540"/>
                <a:ext cx="1447800" cy="402336"/>
              </a:xfrm>
              <a:prstGeom prst="rect">
                <a:avLst/>
              </a:prstGeom>
              <a:solidFill>
                <a:schemeClr val="tx1"/>
              </a:solidFill>
              <a:ln>
                <a:noFill/>
              </a:ln>
            </p:spPr>
            <p:txBody>
              <a:bodyPr wrap="square" rtlCol="0">
                <a:spAutoFit/>
              </a:bodyPr>
              <a:lstStyle/>
              <a:p>
                <a:pPr algn="ctr">
                  <a:lnSpc>
                    <a:spcPct val="80000"/>
                  </a:lnSpc>
                </a:pPr>
                <a:r>
                  <a:rPr lang="en-US" sz="2200" dirty="0">
                    <a:solidFill>
                      <a:schemeClr val="bg1"/>
                    </a:solidFill>
                  </a:rPr>
                  <a:t>2</a:t>
                </a:r>
                <a:r>
                  <a:rPr lang="en-US" sz="2200" dirty="0" smtClean="0">
                    <a:solidFill>
                      <a:schemeClr val="bg1"/>
                    </a:solidFill>
                  </a:rPr>
                  <a:t> Kings</a:t>
                </a:r>
                <a:endParaRPr lang="en-US" sz="2200" dirty="0">
                  <a:solidFill>
                    <a:schemeClr val="bg1"/>
                  </a:solidFill>
                </a:endParaRPr>
              </a:p>
            </p:txBody>
          </p:sp>
        </p:grpSp>
        <p:cxnSp>
          <p:nvCxnSpPr>
            <p:cNvPr id="60" name="Straight Connector 59"/>
            <p:cNvCxnSpPr/>
            <p:nvPr/>
          </p:nvCxnSpPr>
          <p:spPr>
            <a:xfrm>
              <a:off x="6858000" y="1219200"/>
              <a:ext cx="0" cy="289833"/>
            </a:xfrm>
            <a:prstGeom prst="line">
              <a:avLst/>
            </a:prstGeom>
            <a:ln>
              <a:solidFill>
                <a:srgbClr val="B9A256"/>
              </a:solidFill>
              <a:prstDash val="sysDash"/>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85800" y="5269854"/>
            <a:ext cx="1943100" cy="1269087"/>
            <a:chOff x="685800" y="5257800"/>
            <a:chExt cx="1943100" cy="1269087"/>
          </a:xfrm>
        </p:grpSpPr>
        <p:sp>
          <p:nvSpPr>
            <p:cNvPr id="64" name="Left Brace 63"/>
            <p:cNvSpPr/>
            <p:nvPr/>
          </p:nvSpPr>
          <p:spPr>
            <a:xfrm>
              <a:off x="1524000" y="5257800"/>
              <a:ext cx="228600" cy="1066800"/>
            </a:xfrm>
            <a:prstGeom prst="leftBrace">
              <a:avLst/>
            </a:prstGeom>
            <a:ln>
              <a:solidFill>
                <a:srgbClr val="B9A256"/>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Group 64"/>
            <p:cNvGrpSpPr/>
            <p:nvPr/>
          </p:nvGrpSpPr>
          <p:grpSpPr>
            <a:xfrm>
              <a:off x="685800" y="6096000"/>
              <a:ext cx="1943100" cy="430887"/>
              <a:chOff x="876300" y="6096000"/>
              <a:chExt cx="1943100" cy="430887"/>
            </a:xfrm>
          </p:grpSpPr>
          <p:sp>
            <p:nvSpPr>
              <p:cNvPr id="67" name="Rectangle 66"/>
              <p:cNvSpPr/>
              <p:nvPr/>
            </p:nvSpPr>
            <p:spPr>
              <a:xfrm>
                <a:off x="882396" y="6128266"/>
                <a:ext cx="1937004" cy="3986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876300" y="6096000"/>
                <a:ext cx="1943100" cy="430887"/>
              </a:xfrm>
              <a:prstGeom prst="rect">
                <a:avLst/>
              </a:prstGeom>
              <a:noFill/>
              <a:ln>
                <a:noFill/>
              </a:ln>
            </p:spPr>
            <p:txBody>
              <a:bodyPr wrap="square" rtlCol="0">
                <a:spAutoFit/>
              </a:bodyPr>
              <a:lstStyle/>
              <a:p>
                <a:pPr algn="ctr"/>
                <a:r>
                  <a:rPr lang="en-US" sz="2200" dirty="0" smtClean="0">
                    <a:solidFill>
                      <a:schemeClr val="bg1"/>
                    </a:solidFill>
                  </a:rPr>
                  <a:t>1 Chronicles</a:t>
                </a:r>
                <a:endParaRPr lang="en-US" sz="2200" dirty="0">
                  <a:solidFill>
                    <a:schemeClr val="bg1"/>
                  </a:solidFill>
                </a:endParaRPr>
              </a:p>
            </p:txBody>
          </p:sp>
        </p:grpSp>
        <p:cxnSp>
          <p:nvCxnSpPr>
            <p:cNvPr id="66" name="Straight Connector 65"/>
            <p:cNvCxnSpPr/>
            <p:nvPr/>
          </p:nvCxnSpPr>
          <p:spPr>
            <a:xfrm flipV="1">
              <a:off x="1636776" y="5858217"/>
              <a:ext cx="3048" cy="237783"/>
            </a:xfrm>
            <a:prstGeom prst="line">
              <a:avLst/>
            </a:prstGeom>
            <a:ln>
              <a:solidFill>
                <a:srgbClr val="B9A256"/>
              </a:solidFill>
              <a:prstDash val="sysDash"/>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572000" y="3319473"/>
            <a:ext cx="2514600" cy="829936"/>
            <a:chOff x="4572000" y="3269564"/>
            <a:chExt cx="2514600" cy="829936"/>
          </a:xfrm>
        </p:grpSpPr>
        <p:sp>
          <p:nvSpPr>
            <p:cNvPr id="71" name="Rectangle 70"/>
            <p:cNvSpPr/>
            <p:nvPr/>
          </p:nvSpPr>
          <p:spPr>
            <a:xfrm>
              <a:off x="4572000" y="3316069"/>
              <a:ext cx="2514600" cy="7834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4610100" y="3269564"/>
              <a:ext cx="2476500" cy="819199"/>
            </a:xfrm>
            <a:prstGeom prst="rect">
              <a:avLst/>
            </a:prstGeom>
            <a:noFill/>
            <a:ln>
              <a:noFill/>
            </a:ln>
          </p:spPr>
          <p:txBody>
            <a:bodyPr wrap="square" rtlCol="0">
              <a:spAutoFit/>
            </a:bodyPr>
            <a:lstStyle/>
            <a:p>
              <a:pPr algn="ctr">
                <a:lnSpc>
                  <a:spcPct val="90000"/>
                </a:lnSpc>
              </a:pPr>
              <a:r>
                <a:rPr lang="en-US" sz="2600" b="1" i="1" dirty="0" smtClean="0">
                  <a:solidFill>
                    <a:schemeClr val="bg1"/>
                  </a:solidFill>
                </a:rPr>
                <a:t>20 Kings in the North and South</a:t>
              </a:r>
              <a:endParaRPr lang="en-US" sz="2600" b="1" i="1" dirty="0">
                <a:solidFill>
                  <a:schemeClr val="bg1"/>
                </a:solidFill>
              </a:endParaRPr>
            </a:p>
          </p:txBody>
        </p:sp>
      </p:grpSp>
      <p:grpSp>
        <p:nvGrpSpPr>
          <p:cNvPr id="73" name="Group 72"/>
          <p:cNvGrpSpPr/>
          <p:nvPr/>
        </p:nvGrpSpPr>
        <p:grpSpPr>
          <a:xfrm>
            <a:off x="152400" y="4149409"/>
            <a:ext cx="762000" cy="990600"/>
            <a:chOff x="152400" y="4230469"/>
            <a:chExt cx="762000" cy="990600"/>
          </a:xfrm>
        </p:grpSpPr>
        <p:grpSp>
          <p:nvGrpSpPr>
            <p:cNvPr id="3" name="Group 2"/>
            <p:cNvGrpSpPr/>
            <p:nvPr/>
          </p:nvGrpSpPr>
          <p:grpSpPr>
            <a:xfrm>
              <a:off x="152400" y="4230469"/>
              <a:ext cx="762000" cy="990600"/>
              <a:chOff x="152400" y="4495800"/>
              <a:chExt cx="762000" cy="990600"/>
            </a:xfrm>
          </p:grpSpPr>
          <p:sp>
            <p:nvSpPr>
              <p:cNvPr id="4" name="TextBox 3"/>
              <p:cNvSpPr txBox="1"/>
              <p:nvPr/>
            </p:nvSpPr>
            <p:spPr>
              <a:xfrm>
                <a:off x="152400" y="4495800"/>
                <a:ext cx="762000" cy="369332"/>
              </a:xfrm>
              <a:prstGeom prst="rect">
                <a:avLst/>
              </a:prstGeom>
              <a:noFill/>
              <a:ln>
                <a:noFill/>
              </a:ln>
            </p:spPr>
            <p:txBody>
              <a:bodyPr wrap="square" rtlCol="0">
                <a:spAutoFit/>
              </a:bodyPr>
              <a:lstStyle/>
              <a:p>
                <a:pPr algn="ctr"/>
                <a:r>
                  <a:rPr lang="en-US" dirty="0" smtClean="0"/>
                  <a:t>Saul</a:t>
                </a:r>
                <a:endParaRPr lang="en-US" dirty="0"/>
              </a:p>
            </p:txBody>
          </p:sp>
          <p:sp>
            <p:nvSpPr>
              <p:cNvPr id="5" name="Rounded Rectangle 4"/>
              <p:cNvSpPr/>
              <p:nvPr/>
            </p:nvSpPr>
            <p:spPr>
              <a:xfrm>
                <a:off x="152400" y="4495800"/>
                <a:ext cx="7620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5117068"/>
                <a:ext cx="762000" cy="369332"/>
              </a:xfrm>
              <a:prstGeom prst="rect">
                <a:avLst/>
              </a:prstGeom>
              <a:noFill/>
              <a:ln>
                <a:noFill/>
              </a:ln>
            </p:spPr>
            <p:txBody>
              <a:bodyPr wrap="square" rtlCol="0">
                <a:spAutoFit/>
              </a:bodyPr>
              <a:lstStyle/>
              <a:p>
                <a:pPr algn="ctr"/>
                <a:r>
                  <a:rPr lang="en-US" dirty="0" smtClean="0"/>
                  <a:t>40 </a:t>
                </a:r>
                <a:r>
                  <a:rPr lang="en-US" dirty="0" err="1" smtClean="0"/>
                  <a:t>yr</a:t>
                </a:r>
                <a:endParaRPr lang="en-US" dirty="0"/>
              </a:p>
            </p:txBody>
          </p:sp>
          <p:cxnSp>
            <p:nvCxnSpPr>
              <p:cNvPr id="6" name="Straight Connector 5"/>
              <p:cNvCxnSpPr/>
              <p:nvPr/>
            </p:nvCxnSpPr>
            <p:spPr>
              <a:xfrm>
                <a:off x="152400" y="5486400"/>
                <a:ext cx="762000" cy="0"/>
              </a:xfrm>
              <a:prstGeom prst="line">
                <a:avLst/>
              </a:prstGeom>
              <a:ln>
                <a:solidFill>
                  <a:srgbClr val="B9A256"/>
                </a:solidFill>
              </a:ln>
            </p:spPr>
            <p:style>
              <a:lnRef idx="1">
                <a:schemeClr val="accent1"/>
              </a:lnRef>
              <a:fillRef idx="0">
                <a:schemeClr val="accent1"/>
              </a:fillRef>
              <a:effectRef idx="0">
                <a:schemeClr val="accent1"/>
              </a:effectRef>
              <a:fontRef idx="minor">
                <a:schemeClr val="tx1"/>
              </a:fontRef>
            </p:style>
          </p:cxnSp>
        </p:grpSp>
        <p:sp>
          <p:nvSpPr>
            <p:cNvPr id="72" name="Rounded Rectangle 71"/>
            <p:cNvSpPr/>
            <p:nvPr/>
          </p:nvSpPr>
          <p:spPr>
            <a:xfrm>
              <a:off x="152400" y="4230469"/>
              <a:ext cx="762000" cy="381000"/>
            </a:xfrm>
            <a:prstGeom prst="roundRect">
              <a:avLst/>
            </a:prstGeom>
            <a:noFill/>
            <a:ln>
              <a:solidFill>
                <a:srgbClr val="B9A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457700" y="2689984"/>
            <a:ext cx="1943100" cy="6248400"/>
            <a:chOff x="685800" y="2677930"/>
            <a:chExt cx="1943100" cy="6248400"/>
          </a:xfrm>
        </p:grpSpPr>
        <p:sp>
          <p:nvSpPr>
            <p:cNvPr id="75" name="Left Brace 74"/>
            <p:cNvSpPr/>
            <p:nvPr/>
          </p:nvSpPr>
          <p:spPr>
            <a:xfrm>
              <a:off x="1524000" y="2677930"/>
              <a:ext cx="228600" cy="6248400"/>
            </a:xfrm>
            <a:prstGeom prst="leftBrace">
              <a:avLst/>
            </a:prstGeom>
            <a:ln>
              <a:solidFill>
                <a:srgbClr val="B9A256"/>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6" name="Group 75"/>
            <p:cNvGrpSpPr/>
            <p:nvPr/>
          </p:nvGrpSpPr>
          <p:grpSpPr>
            <a:xfrm>
              <a:off x="685800" y="6096000"/>
              <a:ext cx="1943100" cy="430887"/>
              <a:chOff x="876300" y="6096000"/>
              <a:chExt cx="1943100" cy="430887"/>
            </a:xfrm>
          </p:grpSpPr>
          <p:sp>
            <p:nvSpPr>
              <p:cNvPr id="78" name="Rectangle 77"/>
              <p:cNvSpPr/>
              <p:nvPr/>
            </p:nvSpPr>
            <p:spPr>
              <a:xfrm>
                <a:off x="882396" y="6128266"/>
                <a:ext cx="1937004" cy="3986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876300" y="6096000"/>
                <a:ext cx="1943100" cy="430887"/>
              </a:xfrm>
              <a:prstGeom prst="rect">
                <a:avLst/>
              </a:prstGeom>
              <a:noFill/>
              <a:ln>
                <a:noFill/>
              </a:ln>
            </p:spPr>
            <p:txBody>
              <a:bodyPr wrap="square" rtlCol="0">
                <a:spAutoFit/>
              </a:bodyPr>
              <a:lstStyle/>
              <a:p>
                <a:pPr algn="ctr"/>
                <a:r>
                  <a:rPr lang="en-US" sz="2200" dirty="0">
                    <a:solidFill>
                      <a:schemeClr val="bg1"/>
                    </a:solidFill>
                  </a:rPr>
                  <a:t>2</a:t>
                </a:r>
                <a:r>
                  <a:rPr lang="en-US" sz="2200" dirty="0" smtClean="0">
                    <a:solidFill>
                      <a:schemeClr val="bg1"/>
                    </a:solidFill>
                  </a:rPr>
                  <a:t> Chronicles</a:t>
                </a:r>
                <a:endParaRPr lang="en-US" sz="2200" dirty="0">
                  <a:solidFill>
                    <a:schemeClr val="bg1"/>
                  </a:solidFill>
                </a:endParaRPr>
              </a:p>
            </p:txBody>
          </p:sp>
        </p:grpSp>
        <p:cxnSp>
          <p:nvCxnSpPr>
            <p:cNvPr id="77" name="Straight Connector 76"/>
            <p:cNvCxnSpPr/>
            <p:nvPr/>
          </p:nvCxnSpPr>
          <p:spPr>
            <a:xfrm flipV="1">
              <a:off x="1636776" y="5858217"/>
              <a:ext cx="3048" cy="237783"/>
            </a:xfrm>
            <a:prstGeom prst="line">
              <a:avLst/>
            </a:prstGeom>
            <a:ln>
              <a:solidFill>
                <a:srgbClr val="B9A25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9155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animBg="1"/>
      <p:bldP spid="51"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0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2 Chronicles 10:3-4</a:t>
            </a:r>
          </a:p>
          <a:p>
            <a:pPr marL="0" indent="0">
              <a:buNone/>
            </a:pPr>
            <a:r>
              <a:rPr lang="en-US" dirty="0"/>
              <a:t>And they sent and called him. And Jeroboam and all Israel came and said to </a:t>
            </a:r>
            <a:r>
              <a:rPr lang="en-US" dirty="0" err="1"/>
              <a:t>Rehoboam</a:t>
            </a:r>
            <a:r>
              <a:rPr lang="en-US" dirty="0"/>
              <a:t>, “Your father made our yoke heavy. Now therefore </a:t>
            </a:r>
            <a:r>
              <a:rPr lang="en-US" b="1" dirty="0">
                <a:solidFill>
                  <a:srgbClr val="FFFF66"/>
                </a:solidFill>
              </a:rPr>
              <a:t>lighten</a:t>
            </a:r>
            <a:r>
              <a:rPr lang="en-US" dirty="0"/>
              <a:t> the hard service of your father and his heavy yoke on us, and we will serve you.”</a:t>
            </a:r>
            <a:endParaRPr lang="en-US" dirty="0">
              <a:solidFill>
                <a:srgbClr val="000000"/>
              </a:solidFill>
            </a:endParaRPr>
          </a:p>
        </p:txBody>
      </p:sp>
    </p:spTree>
    <p:extLst>
      <p:ext uri="{BB962C8B-B14F-4D97-AF65-F5344CB8AC3E}">
        <p14:creationId xmlns:p14="http://schemas.microsoft.com/office/powerpoint/2010/main" val="4153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2 Chronicles 10:6</a:t>
            </a:r>
          </a:p>
          <a:p>
            <a:pPr marL="0" indent="0">
              <a:buNone/>
            </a:pPr>
            <a:r>
              <a:rPr lang="en-US" dirty="0"/>
              <a:t>Then King </a:t>
            </a:r>
            <a:r>
              <a:rPr lang="en-US" dirty="0" err="1"/>
              <a:t>Rehoboam</a:t>
            </a:r>
            <a:r>
              <a:rPr lang="en-US" dirty="0"/>
              <a:t> took counsel with the </a:t>
            </a:r>
            <a:r>
              <a:rPr lang="en-US" b="1" dirty="0">
                <a:solidFill>
                  <a:srgbClr val="FFFF66"/>
                </a:solidFill>
              </a:rPr>
              <a:t>old men</a:t>
            </a:r>
            <a:r>
              <a:rPr lang="en-US" dirty="0"/>
              <a:t>, who had stood before Solomon his father while he was yet alive, saying, “How do you advise me to answer this people?”</a:t>
            </a:r>
            <a:endParaRPr lang="en-US" dirty="0">
              <a:solidFill>
                <a:srgbClr val="000000"/>
              </a:solidFill>
            </a:endParaRPr>
          </a:p>
        </p:txBody>
      </p:sp>
    </p:spTree>
    <p:extLst>
      <p:ext uri="{BB962C8B-B14F-4D97-AF65-F5344CB8AC3E}">
        <p14:creationId xmlns:p14="http://schemas.microsoft.com/office/powerpoint/2010/main" val="30285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2 Chronicles 10:8</a:t>
            </a:r>
          </a:p>
          <a:p>
            <a:pPr marL="0" indent="0">
              <a:buNone/>
            </a:pPr>
            <a:r>
              <a:rPr lang="en-US" dirty="0"/>
              <a:t>But he abandoned the counsel that the </a:t>
            </a:r>
            <a:r>
              <a:rPr lang="en-US" b="1" dirty="0">
                <a:solidFill>
                  <a:srgbClr val="FFFF66"/>
                </a:solidFill>
              </a:rPr>
              <a:t>old men </a:t>
            </a:r>
            <a:r>
              <a:rPr lang="en-US" dirty="0"/>
              <a:t>gave him, and took counsel with the </a:t>
            </a:r>
            <a:r>
              <a:rPr lang="en-US" b="1" dirty="0">
                <a:solidFill>
                  <a:srgbClr val="FFFF66"/>
                </a:solidFill>
              </a:rPr>
              <a:t>young men </a:t>
            </a:r>
            <a:r>
              <a:rPr lang="en-US" dirty="0"/>
              <a:t>who had grown up with him and stood before him</a:t>
            </a:r>
            <a:r>
              <a:rPr lang="en-US" dirty="0" smtClean="0"/>
              <a:t>.</a:t>
            </a:r>
            <a:endParaRPr lang="en-US" dirty="0">
              <a:solidFill>
                <a:srgbClr val="000000"/>
              </a:solidFill>
            </a:endParaRPr>
          </a:p>
        </p:txBody>
      </p:sp>
    </p:spTree>
    <p:extLst>
      <p:ext uri="{BB962C8B-B14F-4D97-AF65-F5344CB8AC3E}">
        <p14:creationId xmlns:p14="http://schemas.microsoft.com/office/powerpoint/2010/main" val="21965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2 Chronicles 10:10-11</a:t>
            </a:r>
          </a:p>
          <a:p>
            <a:pPr marL="0" indent="0">
              <a:buNone/>
            </a:pPr>
            <a:r>
              <a:rPr lang="en-US" dirty="0"/>
              <a:t>And the young men who had grown up with him said to him, “Thus shall you speak to the people who said to you, ‘Your father made our yoke heavy, but you lighten it for us’; thus shall you say to them, ‘My little finger is thicker than my father’s thighs. And now, whereas my father laid on you a heavy yoke, I will add to your yoke. </a:t>
            </a:r>
            <a:r>
              <a:rPr lang="en-US" b="1" dirty="0">
                <a:solidFill>
                  <a:srgbClr val="FFFF66"/>
                </a:solidFill>
              </a:rPr>
              <a:t>My father disciplined you with whips, but I will discipline you with scorpions.</a:t>
            </a:r>
            <a:r>
              <a:rPr lang="en-US" dirty="0"/>
              <a:t>’”</a:t>
            </a:r>
            <a:endParaRPr lang="en-US" dirty="0">
              <a:solidFill>
                <a:srgbClr val="000000"/>
              </a:solidFill>
            </a:endParaRPr>
          </a:p>
        </p:txBody>
      </p:sp>
    </p:spTree>
    <p:extLst>
      <p:ext uri="{BB962C8B-B14F-4D97-AF65-F5344CB8AC3E}">
        <p14:creationId xmlns:p14="http://schemas.microsoft.com/office/powerpoint/2010/main" val="2458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6848</TotalTime>
  <Words>449</Words>
  <Application>Microsoft Macintosh PowerPoint</Application>
  <PresentationFormat>On-screen Show (4:3)</PresentationFormat>
  <Paragraphs>118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Northwood Congregational Meeting</dc:title>
  <dc:creator>David Maxson</dc:creator>
  <cp:lastModifiedBy>David Maxson</cp:lastModifiedBy>
  <cp:revision>121</cp:revision>
  <dcterms:created xsi:type="dcterms:W3CDTF">2017-08-26T17:40:44Z</dcterms:created>
  <dcterms:modified xsi:type="dcterms:W3CDTF">2018-09-02T12:53:56Z</dcterms:modified>
</cp:coreProperties>
</file>