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71" r:id="rId3"/>
  </p:sldMasterIdLst>
  <p:notesMasterIdLst>
    <p:notesMasterId r:id="rId31"/>
  </p:notesMasterIdLst>
  <p:sldIdLst>
    <p:sldId id="304" r:id="rId4"/>
    <p:sldId id="258" r:id="rId5"/>
    <p:sldId id="291" r:id="rId6"/>
    <p:sldId id="264" r:id="rId7"/>
    <p:sldId id="265" r:id="rId8"/>
    <p:sldId id="266" r:id="rId9"/>
    <p:sldId id="267" r:id="rId10"/>
    <p:sldId id="268" r:id="rId11"/>
    <p:sldId id="269" r:id="rId12"/>
    <p:sldId id="270" r:id="rId13"/>
    <p:sldId id="271" r:id="rId14"/>
    <p:sldId id="272" r:id="rId15"/>
    <p:sldId id="292" r:id="rId16"/>
    <p:sldId id="275" r:id="rId17"/>
    <p:sldId id="277" r:id="rId18"/>
    <p:sldId id="293" r:id="rId19"/>
    <p:sldId id="280" r:id="rId20"/>
    <p:sldId id="294" r:id="rId21"/>
    <p:sldId id="282" r:id="rId22"/>
    <p:sldId id="286" r:id="rId23"/>
    <p:sldId id="290" r:id="rId24"/>
    <p:sldId id="302" r:id="rId25"/>
    <p:sldId id="303" r:id="rId26"/>
    <p:sldId id="298" r:id="rId27"/>
    <p:sldId id="299" r:id="rId28"/>
    <p:sldId id="300" r:id="rId29"/>
    <p:sldId id="30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BCAC"/>
    <a:srgbClr val="ECE6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p:scale>
          <a:sx n="106" d="100"/>
          <a:sy n="106" d="100"/>
        </p:scale>
        <p:origin x="-15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8F87C3-D990-45C9-9AD4-720EE416F335}" type="datetimeFigureOut">
              <a:rPr lang="en-US" smtClean="0"/>
              <a:t>10/17/2018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DF635E-50B2-4045-8F5F-EC4395E3EF67}" type="slidenum">
              <a:rPr lang="en-US" smtClean="0"/>
              <a:t>‹#›</a:t>
            </a:fld>
            <a:endParaRPr lang="en-US"/>
          </a:p>
        </p:txBody>
      </p:sp>
    </p:spTree>
    <p:extLst>
      <p:ext uri="{BB962C8B-B14F-4D97-AF65-F5344CB8AC3E}">
        <p14:creationId xmlns:p14="http://schemas.microsoft.com/office/powerpoint/2010/main" val="11630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AFF222-6FBE-4967-9126-67185353FA4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185106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1EE1AC-C9C9-6E4B-B312-86B4310CBFEA}" type="datetimeFigureOut">
              <a:rPr lang="en-US" smtClean="0">
                <a:solidFill>
                  <a:prstClr val="white">
                    <a:tint val="75000"/>
                  </a:prstClr>
                </a:solidFill>
              </a:rPr>
              <a:pPr/>
              <a:t>10/17/2018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57BFD01-1AD5-E745-9704-EED3D113821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7593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EE1AC-C9C9-6E4B-B312-86B4310CBFEA}" type="datetimeFigureOut">
              <a:rPr lang="en-US" smtClean="0">
                <a:solidFill>
                  <a:prstClr val="white">
                    <a:tint val="75000"/>
                  </a:prstClr>
                </a:solidFill>
              </a:rPr>
              <a:pPr/>
              <a:t>10/17/2018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57BFD01-1AD5-E745-9704-EED3D113821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98952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1EE1AC-C9C9-6E4B-B312-86B4310CBFEA}" type="datetimeFigureOut">
              <a:rPr lang="en-US" smtClean="0">
                <a:solidFill>
                  <a:prstClr val="white">
                    <a:tint val="75000"/>
                  </a:prstClr>
                </a:solidFill>
              </a:rPr>
              <a:pPr/>
              <a:t>10/17/2018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E57BFD01-1AD5-E745-9704-EED3D113821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34301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1EE1AC-C9C9-6E4B-B312-86B4310CBFEA}" type="datetimeFigureOut">
              <a:rPr lang="en-US" smtClean="0">
                <a:solidFill>
                  <a:prstClr val="white">
                    <a:tint val="75000"/>
                  </a:prstClr>
                </a:solidFill>
              </a:rPr>
              <a:pPr/>
              <a:t>10/17/2018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E57BFD01-1AD5-E745-9704-EED3D113821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17940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1EE1AC-C9C9-6E4B-B312-86B4310CBFEA}" type="datetimeFigureOut">
              <a:rPr lang="en-US" smtClean="0">
                <a:solidFill>
                  <a:prstClr val="white">
                    <a:tint val="75000"/>
                  </a:prstClr>
                </a:solidFill>
              </a:rPr>
              <a:pPr/>
              <a:t>10/17/2018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E57BFD01-1AD5-E745-9704-EED3D113821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56067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EE1AC-C9C9-6E4B-B312-86B4310CBFEA}" type="datetimeFigureOut">
              <a:rPr lang="en-US" smtClean="0">
                <a:solidFill>
                  <a:prstClr val="white">
                    <a:tint val="75000"/>
                  </a:prstClr>
                </a:solidFill>
              </a:rPr>
              <a:pPr/>
              <a:t>10/17/2018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E57BFD01-1AD5-E745-9704-EED3D113821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49128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solidFill>
                  <a:prstClr val="white">
                    <a:tint val="75000"/>
                  </a:prstClr>
                </a:solidFill>
              </a:rPr>
              <a:pPr/>
              <a:t>10/17/2018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E57BFD01-1AD5-E745-9704-EED3D113821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30116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solidFill>
                  <a:prstClr val="white">
                    <a:tint val="75000"/>
                  </a:prstClr>
                </a:solidFill>
              </a:rPr>
              <a:pPr/>
              <a:t>10/17/2018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E57BFD01-1AD5-E745-9704-EED3D113821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06574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1EE1AC-C9C9-6E4B-B312-86B4310CBFEA}" type="datetimeFigureOut">
              <a:rPr lang="en-US" smtClean="0">
                <a:solidFill>
                  <a:prstClr val="white">
                    <a:tint val="75000"/>
                  </a:prstClr>
                </a:solidFill>
              </a:rPr>
              <a:pPr/>
              <a:t>10/17/2018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57BFD01-1AD5-E745-9704-EED3D113821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49498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1EE1AC-C9C9-6E4B-B312-86B4310CBFEA}" type="datetimeFigureOut">
              <a:rPr lang="en-US" smtClean="0">
                <a:solidFill>
                  <a:prstClr val="white">
                    <a:tint val="75000"/>
                  </a:prstClr>
                </a:solidFill>
              </a:rPr>
              <a:pPr/>
              <a:t>10/17/2018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57BFD01-1AD5-E745-9704-EED3D113821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2251423" y="4532468"/>
            <a:ext cx="4599060" cy="418043"/>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1972235"/>
            <a:ext cx="8211824" cy="440316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4" name="Title 1"/>
          <p:cNvSpPr>
            <a:spLocks noGrp="1"/>
          </p:cNvSpPr>
          <p:nvPr>
            <p:ph type="title" hasCustomPrompt="1"/>
          </p:nvPr>
        </p:nvSpPr>
        <p:spPr>
          <a:xfrm>
            <a:off x="3126977" y="274638"/>
            <a:ext cx="2867196" cy="1563142"/>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2251423" y="4532468"/>
            <a:ext cx="4599060" cy="418043"/>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251423" y="4532468"/>
            <a:ext cx="4599060" cy="418043"/>
          </a:xfrm>
        </p:spPr>
        <p:txBody>
          <a:bodyPr>
            <a:normAutofit/>
          </a:bodyPr>
          <a:lstStyle>
            <a:lvl1pPr>
              <a:defRPr sz="1600"/>
            </a:lvl1pPr>
          </a:lstStyle>
          <a:p>
            <a:pPr lvl="0"/>
            <a:r>
              <a:rPr lang="en-US" dirty="0" smtClean="0"/>
              <a:t>Add Your Subtitle</a:t>
            </a:r>
            <a:endParaRPr lang="en-US" dirty="0"/>
          </a:p>
        </p:txBody>
      </p:sp>
      <p:sp>
        <p:nvSpPr>
          <p:cNvPr id="7" name="Title 1"/>
          <p:cNvSpPr>
            <a:spLocks noGrp="1"/>
          </p:cNvSpPr>
          <p:nvPr>
            <p:ph type="title" hasCustomPrompt="1"/>
          </p:nvPr>
        </p:nvSpPr>
        <p:spPr>
          <a:xfrm>
            <a:off x="1096847" y="1274980"/>
            <a:ext cx="6956319" cy="2997138"/>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972235"/>
            <a:ext cx="8211824" cy="440316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972235"/>
            <a:ext cx="8211824" cy="440316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1972235"/>
            <a:ext cx="8211824" cy="440316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4" name="Title 1"/>
          <p:cNvSpPr>
            <a:spLocks noGrp="1"/>
          </p:cNvSpPr>
          <p:nvPr>
            <p:ph type="title" hasCustomPrompt="1"/>
          </p:nvPr>
        </p:nvSpPr>
        <p:spPr>
          <a:xfrm>
            <a:off x="3126977" y="274638"/>
            <a:ext cx="2867196" cy="1563142"/>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251423" y="4532468"/>
            <a:ext cx="4599060" cy="418043"/>
          </a:xfrm>
        </p:spPr>
        <p:txBody>
          <a:bodyPr>
            <a:normAutofit/>
          </a:bodyPr>
          <a:lstStyle>
            <a:lvl1pPr>
              <a:defRPr sz="1600"/>
            </a:lvl1pPr>
          </a:lstStyle>
          <a:p>
            <a:pPr lvl="0"/>
            <a:r>
              <a:rPr lang="en-US" dirty="0" smtClean="0"/>
              <a:t>Add Your Subtitle</a:t>
            </a:r>
            <a:endParaRPr lang="en-US" dirty="0"/>
          </a:p>
        </p:txBody>
      </p:sp>
      <p:sp>
        <p:nvSpPr>
          <p:cNvPr id="7" name="Title 1"/>
          <p:cNvSpPr>
            <a:spLocks noGrp="1"/>
          </p:cNvSpPr>
          <p:nvPr>
            <p:ph type="title" hasCustomPrompt="1"/>
          </p:nvPr>
        </p:nvSpPr>
        <p:spPr>
          <a:xfrm>
            <a:off x="1096847" y="1274980"/>
            <a:ext cx="6956319" cy="2997138"/>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972235"/>
            <a:ext cx="8211824" cy="440316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972235"/>
            <a:ext cx="8211824" cy="440316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1972235"/>
            <a:ext cx="8211824" cy="440316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4" name="Title 1"/>
          <p:cNvSpPr>
            <a:spLocks noGrp="1"/>
          </p:cNvSpPr>
          <p:nvPr>
            <p:ph type="title" hasCustomPrompt="1"/>
          </p:nvPr>
        </p:nvSpPr>
        <p:spPr>
          <a:xfrm>
            <a:off x="3126977" y="274638"/>
            <a:ext cx="2867196" cy="1563142"/>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1EE1AC-C9C9-6E4B-B312-86B4310CBFEA}" type="datetimeFigureOut">
              <a:rPr lang="en-US" smtClean="0">
                <a:solidFill>
                  <a:prstClr val="white">
                    <a:tint val="75000"/>
                  </a:prstClr>
                </a:solidFill>
              </a:rPr>
              <a:pPr/>
              <a:t>10/17/2018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57BFD01-1AD5-E745-9704-EED3D113821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0201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jpeg"/><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10/17/2018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51EE1AC-C9C9-6E4B-B312-86B4310CBFEA}" type="datetimeFigureOut">
              <a:rPr lang="en-US" smtClean="0">
                <a:solidFill>
                  <a:prstClr val="white">
                    <a:tint val="75000"/>
                  </a:prstClr>
                </a:solidFill>
              </a:rPr>
              <a:pPr defTabSz="457200"/>
              <a:t>10/17/2018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57BFD01-1AD5-E745-9704-EED3D1138211}" type="slidenum">
              <a:rPr lang="en-US" smtClean="0">
                <a:solidFill>
                  <a:prstClr val="white">
                    <a:tint val="75000"/>
                  </a:prstClr>
                </a:solidFill>
              </a:rPr>
              <a:pPr defTabSz="457200"/>
              <a:t>‹#›</a:t>
            </a:fld>
            <a:endParaRPr lang="en-US">
              <a:solidFill>
                <a:prstClr val="white">
                  <a:tint val="75000"/>
                </a:prstClr>
              </a:solidFill>
            </a:endParaRP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0"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solidFill>
                  <a:prstClr val="white">
                    <a:tint val="75000"/>
                  </a:prstClr>
                </a:solidFill>
              </a:rPr>
              <a:pPr/>
              <a:t>10/17/2018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67647" y="1048870"/>
            <a:ext cx="5689600" cy="4267200"/>
          </a:xfrm>
          <a:prstGeom prst="rect">
            <a:avLst/>
          </a:prstGeom>
        </p:spPr>
      </p:pic>
    </p:spTree>
    <p:extLst>
      <p:ext uri="{BB962C8B-B14F-4D97-AF65-F5344CB8AC3E}">
        <p14:creationId xmlns:p14="http://schemas.microsoft.com/office/powerpoint/2010/main" val="77292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1753" y="2289597"/>
            <a:ext cx="7262857" cy="1735411"/>
          </a:xfrm>
          <a:prstGeom prst="rect">
            <a:avLst/>
          </a:prstGeom>
          <a:noFill/>
        </p:spPr>
        <p:txBody>
          <a:bodyPr wrap="square" rtlCol="0">
            <a:spAutoFit/>
          </a:bodyPr>
          <a:lstStyle/>
          <a:p>
            <a:pPr algn="ctr" defTabSz="457200">
              <a:lnSpc>
                <a:spcPct val="65000"/>
              </a:lnSpc>
            </a:pPr>
            <a:r>
              <a:rPr lang="en-US" sz="5400" b="1" spc="-3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Funeral Procession 3</a:t>
            </a:r>
          </a:p>
          <a:p>
            <a:pPr algn="ctr" defTabSz="457200">
              <a:lnSpc>
                <a:spcPct val="65000"/>
              </a:lnSpc>
            </a:pPr>
            <a:endParaRPr lang="en-US" sz="5400" b="1" spc="-3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457200">
              <a:lnSpc>
                <a:spcPct val="65000"/>
              </a:lnSpc>
            </a:pPr>
            <a:r>
              <a:rPr lang="en-US" sz="5400" b="1" spc="-3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His Friend Lazarus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56032"/>
            <a:ext cx="8229600" cy="6309360"/>
          </a:xfrm>
        </p:spPr>
        <p:txBody>
          <a:bodyPr anchor="ctr">
            <a:normAutofit fontScale="92500"/>
          </a:bodyPr>
          <a:lstStyle/>
          <a:p>
            <a:pPr marL="0" indent="0">
              <a:buNone/>
            </a:pPr>
            <a:r>
              <a:rPr lang="en-US" sz="4000" dirty="0"/>
              <a:t>John 11</a:t>
            </a:r>
          </a:p>
          <a:p>
            <a:pPr marL="0" indent="0">
              <a:buNone/>
            </a:pPr>
            <a:r>
              <a:rPr lang="en-US" dirty="0"/>
              <a:t>32 Now when Mary came to where Jesus was and saw him, she fell at his feet, saying to him, “Lord, if you had been here, my brother would not have died.” 33 When Jesus saw her weeping, and the Jews who had come with her also weeping, he was deeply moved in his spirit and greatly troubled. 34 And he said, “Where have you laid him?” They said to him, “Lord, come and see.” 35 Jesus wept. 36 So the Jews said, “See how he loved him!” 37 But some of them said, “Could not he who opened the eyes of the blind man also have kept this man from dying?”</a:t>
            </a:r>
            <a:endParaRPr lang="en-US" sz="4000" dirty="0"/>
          </a:p>
        </p:txBody>
      </p:sp>
    </p:spTree>
    <p:extLst>
      <p:ext uri="{BB962C8B-B14F-4D97-AF65-F5344CB8AC3E}">
        <p14:creationId xmlns:p14="http://schemas.microsoft.com/office/powerpoint/2010/main" val="347590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4592"/>
            <a:ext cx="8229600" cy="6601968"/>
          </a:xfrm>
        </p:spPr>
        <p:txBody>
          <a:bodyPr anchor="ctr">
            <a:normAutofit fontScale="85000" lnSpcReduction="10000"/>
          </a:bodyPr>
          <a:lstStyle/>
          <a:p>
            <a:pPr marL="0" indent="0">
              <a:buNone/>
            </a:pPr>
            <a:r>
              <a:rPr lang="en-US" sz="4000" dirty="0"/>
              <a:t>John 11</a:t>
            </a:r>
          </a:p>
          <a:p>
            <a:pPr marL="0" indent="0">
              <a:buNone/>
            </a:pPr>
            <a:r>
              <a:rPr lang="en-US" dirty="0"/>
              <a:t>38 Then Jesus, deeply moved again, came to the tomb. It was a cave, and a stone lay against it. 39 Jesus said, “Take away the stone.” Martha, the sister of the dead man, said to him, “Lord, by this time there will be an odor, for he has been dead four days.” 40 Jesus said to her, “Did I not tell you that if you believed you would see the glory of God?” 41 So they took away the stone. And Jesus lifted up his eyes and said, “Father, I thank you that you have heard me. 42 I knew that you always hear me, but I said this on account of the people standing around, that they may believe that you sent me.” 43 When he had said these things, he cried out with a loud voice, “Lazarus, come out.” 44 The man who had died came out, his hands and feet bound with linen strips, and his face wrapped with a cloth. Jesus said to them, “Unbind him, and let him go.”</a:t>
            </a:r>
          </a:p>
        </p:txBody>
      </p:sp>
    </p:spTree>
    <p:extLst>
      <p:ext uri="{BB962C8B-B14F-4D97-AF65-F5344CB8AC3E}">
        <p14:creationId xmlns:p14="http://schemas.microsoft.com/office/powerpoint/2010/main" val="85161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marL="1143000" indent="-1143000" algn="l">
              <a:buAutoNum type="alphaUcPeriod"/>
            </a:pPr>
            <a:r>
              <a:rPr lang="en-US" sz="4400" b="1" dirty="0" smtClean="0">
                <a:latin typeface="Arial" pitchFamily="34" charset="0"/>
                <a:cs typeface="Arial" pitchFamily="34" charset="0"/>
              </a:rPr>
              <a:t>His Compassion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a:xfrm>
            <a:off x="468313" y="468405"/>
            <a:ext cx="8211824" cy="1139014"/>
          </a:xfrm>
        </p:spPr>
        <p:txBody>
          <a:bodyPr>
            <a:noAutofit/>
          </a:bodyPr>
          <a:lstStyle/>
          <a:p>
            <a:r>
              <a:rPr lang="en-US" sz="3200" b="1" dirty="0" smtClean="0">
                <a:solidFill>
                  <a:srgbClr val="FFFF00"/>
                </a:solidFill>
                <a:effectLst>
                  <a:outerShdw blurRad="38100" dist="38100" dir="2700000" algn="tl">
                    <a:srgbClr val="000000">
                      <a:alpha val="43137"/>
                    </a:srgbClr>
                  </a:outerShdw>
                </a:effectLst>
                <a:latin typeface="Constantia" pitchFamily="18" charset="0"/>
              </a:rPr>
              <a:t>1. Our Faith In Jesus Will Be Confirmed </a:t>
            </a:r>
            <a:endParaRPr lang="en-US" sz="3200" b="1" dirty="0">
              <a:solidFill>
                <a:srgbClr val="FFFF00"/>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2</a:t>
            </a:r>
            <a:endParaRPr lang="en-US" dirty="0"/>
          </a:p>
        </p:txBody>
      </p:sp>
      <p:sp>
        <p:nvSpPr>
          <p:cNvPr id="3" name="Content Placeholder 2"/>
          <p:cNvSpPr>
            <a:spLocks noGrp="1"/>
          </p:cNvSpPr>
          <p:nvPr>
            <p:ph idx="1"/>
          </p:nvPr>
        </p:nvSpPr>
        <p:spPr/>
        <p:txBody>
          <a:bodyPr>
            <a:normAutofit/>
          </a:bodyPr>
          <a:lstStyle/>
          <a:p>
            <a:r>
              <a:rPr lang="en-US" sz="3600" b="1" baseline="30000" dirty="0" smtClean="0"/>
              <a:t>11 </a:t>
            </a:r>
            <a:r>
              <a:rPr lang="en-US" sz="3600" dirty="0" smtClean="0"/>
              <a:t>Now when Job's three friends heard of all this evil that had come upon him, they came each from his own place, </a:t>
            </a:r>
            <a:r>
              <a:rPr lang="en-US" sz="3600" dirty="0" err="1" smtClean="0"/>
              <a:t>Eliphaz</a:t>
            </a:r>
            <a:r>
              <a:rPr lang="en-US" sz="3600" dirty="0" smtClean="0"/>
              <a:t> the </a:t>
            </a:r>
            <a:r>
              <a:rPr lang="en-US" sz="3600" dirty="0" err="1" smtClean="0"/>
              <a:t>Temanite</a:t>
            </a:r>
            <a:r>
              <a:rPr lang="en-US" sz="3600" dirty="0" smtClean="0"/>
              <a:t>, </a:t>
            </a:r>
            <a:r>
              <a:rPr lang="en-US" sz="3600" dirty="0" err="1" smtClean="0"/>
              <a:t>Bildad</a:t>
            </a:r>
            <a:r>
              <a:rPr lang="en-US" sz="3600" dirty="0" smtClean="0"/>
              <a:t> the </a:t>
            </a:r>
            <a:r>
              <a:rPr lang="en-US" sz="3600" dirty="0" err="1" smtClean="0"/>
              <a:t>Shuhite</a:t>
            </a:r>
            <a:r>
              <a:rPr lang="en-US" sz="3600" dirty="0" smtClean="0"/>
              <a:t>, and </a:t>
            </a:r>
            <a:r>
              <a:rPr lang="en-US" sz="3600" dirty="0" err="1" smtClean="0"/>
              <a:t>Zophar</a:t>
            </a:r>
            <a:r>
              <a:rPr lang="en-US" sz="3600" dirty="0" smtClean="0"/>
              <a:t> the </a:t>
            </a:r>
            <a:r>
              <a:rPr lang="en-US" sz="3600" dirty="0" err="1" smtClean="0"/>
              <a:t>Naamathite</a:t>
            </a:r>
            <a:r>
              <a:rPr lang="en-US" sz="3600" dirty="0" smtClean="0"/>
              <a:t>. They made an appointment together to come to </a:t>
            </a:r>
            <a:r>
              <a:rPr lang="en-US" sz="3600" dirty="0" smtClean="0">
                <a:solidFill>
                  <a:srgbClr val="FFFF00"/>
                </a:solidFill>
              </a:rPr>
              <a:t>show him sympathy and comfort him.</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Colossians 3</a:t>
            </a:r>
            <a:endParaRPr lang="en-US" b="1" dirty="0"/>
          </a:p>
        </p:txBody>
      </p:sp>
      <p:sp>
        <p:nvSpPr>
          <p:cNvPr id="3" name="Content Placeholder 2"/>
          <p:cNvSpPr>
            <a:spLocks noGrp="1"/>
          </p:cNvSpPr>
          <p:nvPr>
            <p:ph idx="1"/>
          </p:nvPr>
        </p:nvSpPr>
        <p:spPr>
          <a:xfrm>
            <a:off x="457199" y="1600200"/>
            <a:ext cx="8385717" cy="4811751"/>
          </a:xfrm>
        </p:spPr>
        <p:txBody>
          <a:bodyPr>
            <a:normAutofit lnSpcReduction="10000"/>
          </a:bodyPr>
          <a:lstStyle/>
          <a:p>
            <a:r>
              <a:rPr lang="en-US" sz="4000" b="1" baseline="30000" dirty="0" smtClean="0"/>
              <a:t>11 </a:t>
            </a:r>
            <a:r>
              <a:rPr lang="en-US" sz="4000" dirty="0" smtClean="0"/>
              <a:t>Here there is not Greek and Jew, circumcised and uncircumcised, barbarian, Scythian, slave, free; but Christ is all, and in all.</a:t>
            </a:r>
          </a:p>
          <a:p>
            <a:r>
              <a:rPr lang="en-US" sz="4000" b="1" baseline="30000" dirty="0" smtClean="0"/>
              <a:t>12 </a:t>
            </a:r>
            <a:r>
              <a:rPr lang="en-US" sz="4000" dirty="0" smtClean="0"/>
              <a:t>Put on then, as God's chosen ones, holy and beloved, </a:t>
            </a:r>
            <a:r>
              <a:rPr lang="en-US" sz="4000" dirty="0" smtClean="0">
                <a:solidFill>
                  <a:srgbClr val="FFFF00"/>
                </a:solidFill>
              </a:rPr>
              <a:t>compassionate hearts</a:t>
            </a:r>
            <a:r>
              <a:rPr lang="en-US" sz="4000" dirty="0" smtClean="0"/>
              <a:t>, kindness, humility, meekness, and patience,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marL="1143000" indent="-1143000" algn="l">
              <a:buAutoNum type="alphaUcPeriod"/>
            </a:pPr>
            <a:r>
              <a:rPr lang="en-US" sz="4400" b="1" dirty="0" smtClean="0">
                <a:solidFill>
                  <a:schemeClr val="tx1">
                    <a:lumMod val="50000"/>
                  </a:schemeClr>
                </a:solidFill>
                <a:latin typeface="Arial" pitchFamily="34" charset="0"/>
                <a:cs typeface="Arial" pitchFamily="34" charset="0"/>
              </a:rPr>
              <a:t>His Compassion</a:t>
            </a:r>
          </a:p>
          <a:p>
            <a:pPr marL="1143000" indent="-1143000" algn="l">
              <a:buAutoNum type="alphaUcPeriod"/>
            </a:pPr>
            <a:r>
              <a:rPr lang="en-US" sz="4400" b="1" dirty="0" smtClean="0">
                <a:effectLst>
                  <a:outerShdw blurRad="38100" dist="38100" dir="2700000" algn="tl">
                    <a:srgbClr val="000000">
                      <a:alpha val="43137"/>
                    </a:srgbClr>
                  </a:outerShdw>
                </a:effectLst>
                <a:latin typeface="Arial" pitchFamily="34" charset="0"/>
                <a:cs typeface="Arial" pitchFamily="34" charset="0"/>
              </a:rPr>
              <a:t>His Wiping Away Tears</a:t>
            </a:r>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a:xfrm>
            <a:off x="468313" y="468405"/>
            <a:ext cx="8211824" cy="1139014"/>
          </a:xfrm>
        </p:spPr>
        <p:txBody>
          <a:bodyPr>
            <a:noAutofit/>
          </a:bodyPr>
          <a:lstStyle/>
          <a:p>
            <a:r>
              <a:rPr lang="en-US" sz="3200" b="1" dirty="0" smtClean="0">
                <a:solidFill>
                  <a:srgbClr val="FFFF00"/>
                </a:solidFill>
                <a:latin typeface="Constantia" pitchFamily="18" charset="0"/>
              </a:rPr>
              <a:t>1. Our Faith In Jesus Will Be Confirmed </a:t>
            </a:r>
            <a:endParaRPr lang="en-US" sz="3200" b="1" dirty="0">
              <a:solidFill>
                <a:srgbClr val="FFFF00"/>
              </a:solidFill>
              <a:latin typeface="Constantia" pitchFamily="18" charset="0"/>
            </a:endParaRP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91737"/>
            <a:ext cx="8229600" cy="5742877"/>
          </a:xfrm>
        </p:spPr>
        <p:txBody>
          <a:bodyPr>
            <a:normAutofit/>
          </a:bodyPr>
          <a:lstStyle/>
          <a:p>
            <a:r>
              <a:rPr lang="en-US" sz="4200" b="1" dirty="0" smtClean="0"/>
              <a:t>Psalm 42:3- </a:t>
            </a:r>
            <a:r>
              <a:rPr lang="en-US" sz="4200" dirty="0" smtClean="0"/>
              <a:t>My tears have been my food day and night, while they say to me all the day long, </a:t>
            </a:r>
            <a:r>
              <a:rPr lang="en-US" sz="4200" dirty="0" smtClean="0">
                <a:solidFill>
                  <a:srgbClr val="FFFF00"/>
                </a:solidFill>
              </a:rPr>
              <a:t>“Where is your God?”</a:t>
            </a:r>
          </a:p>
          <a:p>
            <a:pPr>
              <a:buNone/>
            </a:pPr>
            <a:endParaRPr lang="en-US" sz="4200" dirty="0" smtClean="0"/>
          </a:p>
          <a:p>
            <a:r>
              <a:rPr lang="en-US" sz="4200" b="1" dirty="0" smtClean="0"/>
              <a:t>Psalm 56:8- </a:t>
            </a:r>
            <a:r>
              <a:rPr lang="en-US" sz="4200" dirty="0" smtClean="0"/>
              <a:t>You have kept count of my </a:t>
            </a:r>
            <a:r>
              <a:rPr lang="en-US" sz="4200" dirty="0" err="1" smtClean="0"/>
              <a:t>tossings</a:t>
            </a:r>
            <a:r>
              <a:rPr lang="en-US" sz="4200" dirty="0" smtClean="0"/>
              <a:t>;</a:t>
            </a:r>
            <a:r>
              <a:rPr lang="en-US" sz="4200" baseline="30000" dirty="0" smtClean="0"/>
              <a:t> </a:t>
            </a:r>
            <a:r>
              <a:rPr lang="en-US" sz="4200" dirty="0" smtClean="0"/>
              <a:t>  put my </a:t>
            </a:r>
            <a:r>
              <a:rPr lang="en-US" sz="4200" dirty="0" smtClean="0">
                <a:solidFill>
                  <a:srgbClr val="FFFF00"/>
                </a:solidFill>
              </a:rPr>
              <a:t>tears in your bottle.</a:t>
            </a:r>
            <a:r>
              <a:rPr lang="en-US" sz="4200" dirty="0" smtClean="0"/>
              <a:t>  Are they not in your book?</a:t>
            </a:r>
            <a:endParaRPr lang="en-US" sz="4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marL="1143000" indent="-1143000" algn="l">
              <a:buAutoNum type="alphaUcPeriod"/>
            </a:pPr>
            <a:r>
              <a:rPr lang="en-US" sz="4400" b="1" dirty="0" smtClean="0">
                <a:solidFill>
                  <a:schemeClr val="tx1">
                    <a:lumMod val="50000"/>
                  </a:schemeClr>
                </a:solidFill>
                <a:latin typeface="Arial" pitchFamily="34" charset="0"/>
                <a:cs typeface="Arial" pitchFamily="34" charset="0"/>
              </a:rPr>
              <a:t>His Compassion</a:t>
            </a:r>
          </a:p>
          <a:p>
            <a:pPr marL="1143000" indent="-1143000" algn="l">
              <a:buAutoNum type="alphaUcPeriod"/>
            </a:pPr>
            <a:r>
              <a:rPr lang="en-US" sz="44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His Wiping Away Tears</a:t>
            </a:r>
          </a:p>
          <a:p>
            <a:pPr marL="1143000" indent="-1143000" algn="l">
              <a:buAutoNum type="alphaUcPeriod"/>
            </a:pPr>
            <a:r>
              <a:rPr lang="en-US" sz="4400" b="1" dirty="0" smtClean="0">
                <a:effectLst>
                  <a:outerShdw blurRad="38100" dist="38100" dir="2700000" algn="tl">
                    <a:srgbClr val="000000">
                      <a:alpha val="43137"/>
                    </a:srgbClr>
                  </a:outerShdw>
                </a:effectLst>
                <a:latin typeface="Arial" pitchFamily="34" charset="0"/>
                <a:cs typeface="Arial" pitchFamily="34" charset="0"/>
              </a:rPr>
              <a:t>His Conquering The Grave </a:t>
            </a:r>
            <a:endParaRPr lang="en-US" sz="4400" dirty="0" smtClean="0">
              <a:effectLst>
                <a:outerShdw blurRad="38100" dist="38100" dir="2700000" algn="tl">
                  <a:srgbClr val="000000">
                    <a:alpha val="43137"/>
                  </a:srgbClr>
                </a:outerShdw>
              </a:effectLst>
              <a:latin typeface="Arial" pitchFamily="34" charset="0"/>
              <a:cs typeface="Arial" pitchFamily="34" charset="0"/>
            </a:endParaRPr>
          </a:p>
          <a:p>
            <a:endParaRPr lang="en-US" dirty="0"/>
          </a:p>
        </p:txBody>
      </p:sp>
      <p:sp>
        <p:nvSpPr>
          <p:cNvPr id="3" name="Title 2"/>
          <p:cNvSpPr>
            <a:spLocks noGrp="1"/>
          </p:cNvSpPr>
          <p:nvPr>
            <p:ph type="title"/>
          </p:nvPr>
        </p:nvSpPr>
        <p:spPr>
          <a:xfrm>
            <a:off x="468313" y="468405"/>
            <a:ext cx="8211824" cy="1139014"/>
          </a:xfrm>
        </p:spPr>
        <p:txBody>
          <a:bodyPr>
            <a:noAutofit/>
          </a:bodyPr>
          <a:lstStyle/>
          <a:p>
            <a:r>
              <a:rPr lang="en-US" sz="3200" b="1" dirty="0" smtClean="0">
                <a:solidFill>
                  <a:srgbClr val="FFFF00"/>
                </a:solidFill>
                <a:latin typeface="Constantia" pitchFamily="18" charset="0"/>
              </a:rPr>
              <a:t>1. Our Faith In Jesus Will Be Confirmed </a:t>
            </a:r>
            <a:endParaRPr lang="en-US" sz="3200" b="1" dirty="0">
              <a:solidFill>
                <a:srgbClr val="FFFF00"/>
              </a:solidFill>
              <a:latin typeface="Constantia" pitchFamily="18" charset="0"/>
            </a:endParaRP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Revelation 7:17</a:t>
            </a:r>
            <a:endParaRPr lang="en-US" sz="5400" b="1" dirty="0"/>
          </a:p>
        </p:txBody>
      </p:sp>
      <p:sp>
        <p:nvSpPr>
          <p:cNvPr id="3" name="Content Placeholder 2"/>
          <p:cNvSpPr>
            <a:spLocks noGrp="1"/>
          </p:cNvSpPr>
          <p:nvPr>
            <p:ph idx="1"/>
          </p:nvPr>
        </p:nvSpPr>
        <p:spPr/>
        <p:txBody>
          <a:bodyPr>
            <a:normAutofit/>
          </a:bodyPr>
          <a:lstStyle/>
          <a:p>
            <a:r>
              <a:rPr lang="en-US" sz="4800" dirty="0" smtClean="0"/>
              <a:t>For the Lamb in the midst of the throne will be their shepherd, and he will </a:t>
            </a:r>
            <a:r>
              <a:rPr lang="en-US" sz="4800" dirty="0" smtClean="0">
                <a:solidFill>
                  <a:srgbClr val="00B0F0"/>
                </a:solidFill>
              </a:rPr>
              <a:t>guide them </a:t>
            </a:r>
            <a:r>
              <a:rPr lang="en-US" sz="4800" dirty="0" smtClean="0"/>
              <a:t>to springs of living water, and </a:t>
            </a:r>
            <a:r>
              <a:rPr lang="en-US" sz="4800" dirty="0" smtClean="0">
                <a:solidFill>
                  <a:srgbClr val="FFFF00"/>
                </a:solidFill>
              </a:rPr>
              <a:t>God will wipe away every tear from their eyes</a:t>
            </a:r>
            <a:r>
              <a:rPr lang="en-US" sz="4800" dirty="0" smtClean="0"/>
              <a:t>.”</a:t>
            </a:r>
            <a:endParaRPr lang="en-US" sz="4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Autofit/>
          </a:bodyPr>
          <a:lstStyle/>
          <a:p>
            <a:r>
              <a:rPr lang="en-US" sz="2400" i="1" dirty="0" smtClean="0">
                <a:latin typeface="Century Schoolbook" pitchFamily="18" charset="0"/>
              </a:rPr>
              <a:t>Preparing For The Next Step</a:t>
            </a:r>
            <a:endParaRPr lang="en-US" sz="2400" i="1" dirty="0">
              <a:latin typeface="Century Schoolbook" pitchFamily="18" charset="0"/>
            </a:endParaRPr>
          </a:p>
        </p:txBody>
      </p:sp>
      <p:sp>
        <p:nvSpPr>
          <p:cNvPr id="3" name="Title 2"/>
          <p:cNvSpPr>
            <a:spLocks noGrp="1"/>
          </p:cNvSpPr>
          <p:nvPr>
            <p:ph type="title"/>
          </p:nvPr>
        </p:nvSpPr>
        <p:spPr>
          <a:xfrm>
            <a:off x="1096847" y="367553"/>
            <a:ext cx="6956319" cy="2420471"/>
          </a:xfrm>
        </p:spPr>
        <p:txBody>
          <a:bodyPr>
            <a:normAutofit/>
          </a:bodyPr>
          <a:lstStyle/>
          <a:p>
            <a:r>
              <a:rPr lang="en-US" sz="7200" b="1" dirty="0" smtClean="0">
                <a:latin typeface="Constantia" pitchFamily="18" charset="0"/>
              </a:rPr>
              <a:t>What Happens When I Die?</a:t>
            </a:r>
            <a:endParaRPr lang="en-US" sz="7200" b="1" dirty="0">
              <a:latin typeface="Constantia" pitchFamily="18" charset="0"/>
            </a:endParaRPr>
          </a:p>
        </p:txBody>
      </p:sp>
    </p:spTree>
    <p:extLst>
      <p:ext uri="{BB962C8B-B14F-4D97-AF65-F5344CB8AC3E}">
        <p14:creationId xmlns:p14="http://schemas.microsoft.com/office/powerpoint/2010/main" val="3893856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Romans 6</a:t>
            </a:r>
            <a:endParaRPr lang="en-US" sz="6000" b="1" dirty="0"/>
          </a:p>
        </p:txBody>
      </p:sp>
      <p:sp>
        <p:nvSpPr>
          <p:cNvPr id="3" name="Content Placeholder 2"/>
          <p:cNvSpPr>
            <a:spLocks noGrp="1"/>
          </p:cNvSpPr>
          <p:nvPr>
            <p:ph idx="1"/>
          </p:nvPr>
        </p:nvSpPr>
        <p:spPr>
          <a:xfrm>
            <a:off x="457200" y="1366029"/>
            <a:ext cx="8229600" cy="4525963"/>
          </a:xfrm>
        </p:spPr>
        <p:txBody>
          <a:bodyPr>
            <a:noAutofit/>
          </a:bodyPr>
          <a:lstStyle/>
          <a:p>
            <a:pPr marL="0" indent="0">
              <a:buNone/>
            </a:pPr>
            <a:r>
              <a:rPr lang="en-US" sz="4800" b="1" baseline="30000" dirty="0" smtClean="0"/>
              <a:t>8 </a:t>
            </a:r>
            <a:r>
              <a:rPr lang="en-US" sz="4800" dirty="0" smtClean="0"/>
              <a:t>Now if we have died with Christ, we believe that we will also live with him. </a:t>
            </a:r>
            <a:r>
              <a:rPr lang="en-US" sz="4800" b="1" baseline="30000" dirty="0" smtClean="0"/>
              <a:t>9 </a:t>
            </a:r>
            <a:r>
              <a:rPr lang="en-US" sz="4800" dirty="0" smtClean="0"/>
              <a:t>We know that </a:t>
            </a:r>
            <a:r>
              <a:rPr lang="en-US" sz="4800" dirty="0" smtClean="0">
                <a:solidFill>
                  <a:srgbClr val="FFFF00"/>
                </a:solidFill>
              </a:rPr>
              <a:t>Christ, being raised from the dead, will never die again</a:t>
            </a:r>
            <a:r>
              <a:rPr lang="en-US" sz="4800" dirty="0" smtClean="0"/>
              <a:t>; death no longer has dominion over him. </a:t>
            </a:r>
            <a:endParaRPr lang="en-US" sz="4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666" y="78061"/>
            <a:ext cx="8887522" cy="6895596"/>
          </a:xfrm>
        </p:spPr>
        <p:txBody>
          <a:bodyPr>
            <a:noAutofit/>
          </a:bodyPr>
          <a:lstStyle/>
          <a:p>
            <a:pPr marL="0" lvl="0" indent="0">
              <a:buNone/>
            </a:pPr>
            <a:r>
              <a:rPr lang="en-US" sz="3100" dirty="0" smtClean="0"/>
              <a:t>John 11</a:t>
            </a:r>
            <a:endParaRPr lang="en-US" sz="3100" b="1" baseline="30000" dirty="0" smtClean="0"/>
          </a:p>
          <a:p>
            <a:pPr marL="457200" indent="-457200"/>
            <a:r>
              <a:rPr lang="en-US" sz="3100" b="1" baseline="30000" dirty="0" smtClean="0"/>
              <a:t>45 </a:t>
            </a:r>
            <a:r>
              <a:rPr lang="en-US" sz="3100" dirty="0" smtClean="0"/>
              <a:t>Many of the Jews therefore, who had come with Mary and had seen what he did, </a:t>
            </a:r>
            <a:r>
              <a:rPr lang="en-US" sz="3100" dirty="0" smtClean="0">
                <a:solidFill>
                  <a:srgbClr val="FFFF00"/>
                </a:solidFill>
              </a:rPr>
              <a:t>believed in him</a:t>
            </a:r>
            <a:r>
              <a:rPr lang="en-US" sz="3100" dirty="0" smtClean="0"/>
              <a:t>, </a:t>
            </a:r>
          </a:p>
          <a:p>
            <a:pPr marL="457200" indent="-457200"/>
            <a:r>
              <a:rPr lang="en-US" sz="3100" b="1" baseline="30000" dirty="0" smtClean="0"/>
              <a:t>46 </a:t>
            </a:r>
            <a:r>
              <a:rPr lang="en-US" sz="3100" dirty="0" smtClean="0"/>
              <a:t>but some of them went to the Pharisees and told them what Jesus had done. </a:t>
            </a:r>
            <a:r>
              <a:rPr lang="en-US" sz="3100" b="1" baseline="30000" dirty="0" smtClean="0"/>
              <a:t>47 </a:t>
            </a:r>
            <a:r>
              <a:rPr lang="en-US" sz="3100" dirty="0" smtClean="0"/>
              <a:t>So the chief priests and the Pharisees gathered the council and said, “</a:t>
            </a:r>
            <a:r>
              <a:rPr lang="en-US" sz="3100" dirty="0" smtClean="0">
                <a:solidFill>
                  <a:srgbClr val="FFFF00"/>
                </a:solidFill>
              </a:rPr>
              <a:t>What are we to do? </a:t>
            </a:r>
            <a:r>
              <a:rPr lang="en-US" sz="3100" dirty="0" smtClean="0"/>
              <a:t>For this man performs many signs. </a:t>
            </a:r>
            <a:r>
              <a:rPr lang="en-US" sz="3100" b="1" baseline="30000" dirty="0" smtClean="0"/>
              <a:t>48 </a:t>
            </a:r>
            <a:r>
              <a:rPr lang="en-US" sz="3100" dirty="0" smtClean="0"/>
              <a:t>If we let him go on like this, </a:t>
            </a:r>
            <a:r>
              <a:rPr lang="en-US" sz="3100" dirty="0" smtClean="0">
                <a:solidFill>
                  <a:srgbClr val="FFFF00"/>
                </a:solidFill>
              </a:rPr>
              <a:t>everyone will believe in him, </a:t>
            </a:r>
            <a:r>
              <a:rPr lang="en-US" sz="3100" dirty="0" smtClean="0"/>
              <a:t>and the Romans will come and take away both our place and our nation…</a:t>
            </a:r>
          </a:p>
          <a:p>
            <a:pPr marL="457200" indent="-457200"/>
            <a:r>
              <a:rPr lang="en-US" sz="3100" dirty="0" smtClean="0"/>
              <a:t> </a:t>
            </a:r>
            <a:r>
              <a:rPr lang="en-US" sz="3100" b="1" baseline="30000" dirty="0" smtClean="0"/>
              <a:t>53 </a:t>
            </a:r>
            <a:r>
              <a:rPr lang="en-US" sz="3100" dirty="0" smtClean="0"/>
              <a:t>So from that day on they made plans to </a:t>
            </a:r>
            <a:r>
              <a:rPr lang="en-US" sz="3100" dirty="0" smtClean="0">
                <a:solidFill>
                  <a:srgbClr val="FFFF00"/>
                </a:solidFill>
              </a:rPr>
              <a:t>put him to death.</a:t>
            </a:r>
            <a:endParaRPr lang="en-US" sz="3100" dirty="0">
              <a:solidFill>
                <a:srgbClr val="FFFF00"/>
              </a:solidFill>
            </a:endParaRPr>
          </a:p>
        </p:txBody>
      </p:sp>
    </p:spTree>
    <p:extLst>
      <p:ext uri="{BB962C8B-B14F-4D97-AF65-F5344CB8AC3E}">
        <p14:creationId xmlns:p14="http://schemas.microsoft.com/office/powerpoint/2010/main" val="13885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pPr marL="1143000" indent="-1143000" algn="l"/>
            <a:endParaRPr lang="en-US" sz="4000" b="1" dirty="0" smtClean="0">
              <a:solidFill>
                <a:schemeClr val="bg1"/>
              </a:solidFill>
              <a:latin typeface="Arial" pitchFamily="34" charset="0"/>
              <a:cs typeface="Arial" pitchFamily="34" charset="0"/>
            </a:endParaRPr>
          </a:p>
          <a:p>
            <a:pPr marL="1143000" indent="-1143000" algn="l">
              <a:buAutoNum type="alphaUcPeriod"/>
            </a:pPr>
            <a:endParaRPr lang="en-US" sz="4000" b="1" dirty="0" smtClean="0">
              <a:solidFill>
                <a:schemeClr val="bg1"/>
              </a:solidFill>
              <a:latin typeface="Arial" pitchFamily="34" charset="0"/>
              <a:cs typeface="Arial" pitchFamily="34" charset="0"/>
            </a:endParaRPr>
          </a:p>
          <a:p>
            <a:pPr marL="1143000" indent="-1143000" algn="l">
              <a:buAutoNum type="alphaUcPeriod"/>
            </a:pPr>
            <a:endParaRPr lang="en-US" sz="4000" b="1" dirty="0" smtClean="0">
              <a:solidFill>
                <a:schemeClr val="bg1"/>
              </a:solidFill>
              <a:latin typeface="Arial" pitchFamily="34" charset="0"/>
              <a:cs typeface="Arial" pitchFamily="34" charset="0"/>
            </a:endParaRPr>
          </a:p>
          <a:p>
            <a:pPr marL="1143000" indent="-1143000" algn="l"/>
            <a:endParaRPr lang="en-US" sz="4000" b="1" dirty="0" smtClean="0">
              <a:solidFill>
                <a:schemeClr val="bg1"/>
              </a:solidFill>
              <a:latin typeface="Arial" pitchFamily="34" charset="0"/>
              <a:cs typeface="Arial" pitchFamily="34" charset="0"/>
            </a:endParaRPr>
          </a:p>
        </p:txBody>
      </p:sp>
      <p:sp>
        <p:nvSpPr>
          <p:cNvPr id="5" name="Title 4"/>
          <p:cNvSpPr>
            <a:spLocks noGrp="1"/>
          </p:cNvSpPr>
          <p:nvPr>
            <p:ph type="title" idx="4294967295"/>
          </p:nvPr>
        </p:nvSpPr>
        <p:spPr>
          <a:xfrm>
            <a:off x="526736" y="274637"/>
            <a:ext cx="8160063" cy="5356141"/>
          </a:xfrm>
        </p:spPr>
        <p:txBody>
          <a:bodyPr>
            <a:noAutofit/>
          </a:bodyPr>
          <a:lstStyle/>
          <a:p>
            <a:r>
              <a:rPr lang="en-US" sz="6000" b="1" dirty="0" smtClean="0">
                <a:solidFill>
                  <a:schemeClr val="bg1"/>
                </a:solidFill>
                <a:latin typeface="Arial" pitchFamily="34" charset="0"/>
                <a:cs typeface="Arial" pitchFamily="34" charset="0"/>
              </a:rPr>
              <a:t>2. Are You Ready For Your Reward?</a:t>
            </a:r>
            <a:endParaRPr lang="en-US" sz="60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7" y="130629"/>
            <a:ext cx="8160063" cy="6564085"/>
          </a:xfrm>
          <a:solidFill>
            <a:schemeClr val="bg1"/>
          </a:solidFill>
        </p:spPr>
        <p:txBody>
          <a:bodyPr>
            <a:normAutofit/>
          </a:bodyPr>
          <a:lstStyle/>
          <a:p>
            <a:r>
              <a:rPr lang="en-US" dirty="0" smtClean="0">
                <a:latin typeface="Arial" pitchFamily="34" charset="0"/>
                <a:cs typeface="Arial" pitchFamily="34" charset="0"/>
              </a:rPr>
              <a:t>Loved ones will weep o’er my silent face, Dear ones will clasp me in sad embrace, Shadows and darkness will fill the place, Five minutes after I die.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Never to repair the good I lack, Fixed to the goal of my chosen track, No room to repent; no turning back, Five minutes after I die.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Mated forever with my chosen prong, Long is eternity, Oh so long, Then woe is me if my soul be wrong, Five minutes after I die.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pPr marL="457200" indent="-457200" algn="l">
              <a:buFont typeface="Arial" pitchFamily="34" charset="0"/>
              <a:buChar char="•"/>
            </a:pPr>
            <a:r>
              <a:rPr lang="en-US" sz="4000" dirty="0" smtClean="0">
                <a:solidFill>
                  <a:schemeClr val="bg1"/>
                </a:solidFill>
                <a:latin typeface="Arial" pitchFamily="34" charset="0"/>
                <a:cs typeface="Arial" pitchFamily="34" charset="0"/>
              </a:rPr>
              <a:t>There is a common thread in chapter 16 that makes this lesson especially needed for us today.</a:t>
            </a:r>
          </a:p>
          <a:p>
            <a:pPr marL="457200" indent="-457200" algn="l">
              <a:buFont typeface="Arial" pitchFamily="34" charset="0"/>
              <a:buChar char="•"/>
            </a:pPr>
            <a:r>
              <a:rPr lang="en-US" sz="4000" dirty="0" smtClean="0">
                <a:solidFill>
                  <a:schemeClr val="bg1"/>
                </a:solidFill>
                <a:latin typeface="Arial" pitchFamily="34" charset="0"/>
                <a:cs typeface="Arial" pitchFamily="34" charset="0"/>
              </a:rPr>
              <a:t>Luke 16:1,13,14,19</a:t>
            </a:r>
          </a:p>
        </p:txBody>
      </p:sp>
      <p:sp>
        <p:nvSpPr>
          <p:cNvPr id="5" name="Title 4"/>
          <p:cNvSpPr>
            <a:spLocks noGrp="1"/>
          </p:cNvSpPr>
          <p:nvPr>
            <p:ph type="title" idx="4294967295"/>
          </p:nvPr>
        </p:nvSpPr>
        <p:spPr>
          <a:xfrm>
            <a:off x="526736" y="274638"/>
            <a:ext cx="8160063" cy="1563687"/>
          </a:xfrm>
        </p:spPr>
        <p:txBody>
          <a:bodyPr/>
          <a:lstStyle/>
          <a:p>
            <a:r>
              <a:rPr lang="en-US" sz="4000" b="1" u="sng" dirty="0" smtClean="0">
                <a:solidFill>
                  <a:schemeClr val="bg1"/>
                </a:solidFill>
                <a:latin typeface="Arial" pitchFamily="34" charset="0"/>
                <a:cs typeface="Arial" pitchFamily="34" charset="0"/>
              </a:rPr>
              <a:t>The Context Of Luke 16</a:t>
            </a:r>
            <a:endParaRPr lang="en-US" sz="4000" b="1" u="sng"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pPr marL="804863" indent="-804863" algn="l">
              <a:buAutoNum type="alphaUcPeriod"/>
            </a:pPr>
            <a:r>
              <a:rPr lang="en-US" sz="4000" b="1" dirty="0" smtClean="0">
                <a:solidFill>
                  <a:schemeClr val="bg1"/>
                </a:solidFill>
                <a:latin typeface="Arial" pitchFamily="34" charset="0"/>
                <a:cs typeface="Arial" pitchFamily="34" charset="0"/>
              </a:rPr>
              <a:t>Our Time On Earth Is Over.</a:t>
            </a:r>
          </a:p>
          <a:p>
            <a:pPr marL="1143000" indent="-1143000" algn="l">
              <a:buAutoNum type="alphaUcPeriod"/>
            </a:pPr>
            <a:endParaRPr lang="en-US" sz="4000" b="1" dirty="0" smtClean="0">
              <a:solidFill>
                <a:schemeClr val="bg1"/>
              </a:solidFill>
              <a:latin typeface="Arial" pitchFamily="34" charset="0"/>
              <a:cs typeface="Arial" pitchFamily="34" charset="0"/>
            </a:endParaRPr>
          </a:p>
          <a:p>
            <a:pPr marL="1143000" indent="-1143000" algn="l">
              <a:buAutoNum type="alphaUcPeriod"/>
            </a:pPr>
            <a:endParaRPr lang="en-US" sz="4000" b="1" dirty="0" smtClean="0">
              <a:solidFill>
                <a:schemeClr val="bg1"/>
              </a:solidFill>
              <a:latin typeface="Arial" pitchFamily="34" charset="0"/>
              <a:cs typeface="Arial" pitchFamily="34" charset="0"/>
            </a:endParaRPr>
          </a:p>
          <a:p>
            <a:pPr marL="1143000" indent="-1143000" algn="l">
              <a:buAutoNum type="alphaUcPeriod"/>
            </a:pPr>
            <a:endParaRPr lang="en-US" sz="4000" b="1" dirty="0" smtClean="0">
              <a:solidFill>
                <a:schemeClr val="bg1"/>
              </a:solidFill>
              <a:latin typeface="Arial" pitchFamily="34" charset="0"/>
              <a:cs typeface="Arial" pitchFamily="34" charset="0"/>
            </a:endParaRPr>
          </a:p>
          <a:p>
            <a:pPr marL="1143000" indent="-1143000" algn="l"/>
            <a:endParaRPr lang="en-US" sz="4000" b="1" dirty="0" smtClean="0">
              <a:solidFill>
                <a:schemeClr val="bg1"/>
              </a:solidFill>
              <a:latin typeface="Arial" pitchFamily="34" charset="0"/>
              <a:cs typeface="Arial" pitchFamily="34" charset="0"/>
            </a:endParaRPr>
          </a:p>
        </p:txBody>
      </p:sp>
      <p:sp>
        <p:nvSpPr>
          <p:cNvPr id="5" name="Title 4"/>
          <p:cNvSpPr>
            <a:spLocks noGrp="1"/>
          </p:cNvSpPr>
          <p:nvPr>
            <p:ph type="title" idx="4294967295"/>
          </p:nvPr>
        </p:nvSpPr>
        <p:spPr>
          <a:xfrm>
            <a:off x="526736" y="274638"/>
            <a:ext cx="8160063" cy="1015147"/>
          </a:xfrm>
        </p:spPr>
        <p:txBody>
          <a:bodyPr>
            <a:normAutofit fontScale="90000"/>
          </a:bodyPr>
          <a:lstStyle/>
          <a:p>
            <a:r>
              <a:rPr lang="en-US" sz="4000" b="1" i="1" u="sng" dirty="0" smtClean="0">
                <a:solidFill>
                  <a:schemeClr val="bg1"/>
                </a:solidFill>
                <a:latin typeface="Arial" pitchFamily="34" charset="0"/>
                <a:cs typeface="Arial" pitchFamily="34" charset="0"/>
              </a:rPr>
              <a:t>2. Are You Ready For Your Reward?</a:t>
            </a:r>
            <a:endParaRPr lang="en-US" sz="4000" b="1" i="1" u="sng"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pPr marL="804863" indent="-804863" algn="l">
              <a:buAutoNum type="alphaUcPeriod"/>
            </a:pPr>
            <a:r>
              <a:rPr lang="en-US" sz="4000" b="1" dirty="0" smtClean="0">
                <a:solidFill>
                  <a:srgbClr val="CCBCAC"/>
                </a:solidFill>
                <a:latin typeface="Arial" pitchFamily="34" charset="0"/>
                <a:cs typeface="Arial" pitchFamily="34" charset="0"/>
              </a:rPr>
              <a:t>Our Time On Earth Is Over.</a:t>
            </a:r>
          </a:p>
          <a:p>
            <a:pPr marL="804863" indent="-804863" algn="l">
              <a:buFont typeface="Arial" pitchFamily="34" charset="0"/>
              <a:buAutoNum type="alphaUcPeriod"/>
            </a:pPr>
            <a:r>
              <a:rPr lang="en-US" sz="4000" b="1" dirty="0" smtClean="0">
                <a:solidFill>
                  <a:schemeClr val="bg1"/>
                </a:solidFill>
                <a:latin typeface="Arial" pitchFamily="34" charset="0"/>
                <a:cs typeface="Arial" pitchFamily="34" charset="0"/>
              </a:rPr>
              <a:t>My Physical Body Is Buried And Mourned.</a:t>
            </a:r>
          </a:p>
        </p:txBody>
      </p:sp>
      <p:sp>
        <p:nvSpPr>
          <p:cNvPr id="5" name="Title 4"/>
          <p:cNvSpPr>
            <a:spLocks noGrp="1"/>
          </p:cNvSpPr>
          <p:nvPr>
            <p:ph type="title" idx="4294967295"/>
          </p:nvPr>
        </p:nvSpPr>
        <p:spPr>
          <a:xfrm>
            <a:off x="526736" y="274638"/>
            <a:ext cx="8160063" cy="1015147"/>
          </a:xfrm>
        </p:spPr>
        <p:txBody>
          <a:bodyPr>
            <a:normAutofit fontScale="90000"/>
          </a:bodyPr>
          <a:lstStyle/>
          <a:p>
            <a:r>
              <a:rPr lang="en-US" sz="4000" b="1" i="1" u="sng" dirty="0" smtClean="0">
                <a:solidFill>
                  <a:schemeClr val="bg1"/>
                </a:solidFill>
                <a:latin typeface="Arial" pitchFamily="34" charset="0"/>
                <a:cs typeface="Arial" pitchFamily="34" charset="0"/>
              </a:rPr>
              <a:t>2. Are You Ready For Your Reward?</a:t>
            </a:r>
            <a:endParaRPr lang="en-US" sz="4000" b="1" i="1" u="sng"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pPr marL="914400" indent="-914400" algn="l">
              <a:buAutoNum type="alphaUcPeriod"/>
            </a:pPr>
            <a:r>
              <a:rPr lang="en-US" sz="4000" b="1" dirty="0" smtClean="0">
                <a:solidFill>
                  <a:srgbClr val="CCBCAC"/>
                </a:solidFill>
                <a:latin typeface="Arial" pitchFamily="34" charset="0"/>
                <a:cs typeface="Arial" pitchFamily="34" charset="0"/>
              </a:rPr>
              <a:t>Our Time On Earth Is Over.</a:t>
            </a:r>
          </a:p>
          <a:p>
            <a:pPr marL="914400" indent="-914400" algn="l">
              <a:buFont typeface="Arial" pitchFamily="34" charset="0"/>
              <a:buAutoNum type="alphaUcPeriod"/>
            </a:pPr>
            <a:r>
              <a:rPr lang="en-US" sz="4000" b="1" dirty="0" smtClean="0">
                <a:solidFill>
                  <a:srgbClr val="CCBCAC"/>
                </a:solidFill>
                <a:latin typeface="Arial" pitchFamily="34" charset="0"/>
                <a:cs typeface="Arial" pitchFamily="34" charset="0"/>
              </a:rPr>
              <a:t>My Physical Body Is Buried And Mourned.</a:t>
            </a:r>
          </a:p>
          <a:p>
            <a:pPr marL="914400" indent="-914400" algn="l">
              <a:buFont typeface="Arial" pitchFamily="34" charset="0"/>
              <a:buAutoNum type="alphaUcPeriod"/>
            </a:pPr>
            <a:r>
              <a:rPr lang="en-US" sz="4000" b="1" dirty="0" smtClean="0">
                <a:solidFill>
                  <a:schemeClr val="bg1"/>
                </a:solidFill>
                <a:latin typeface="Arial" pitchFamily="34" charset="0"/>
                <a:cs typeface="Arial" pitchFamily="34" charset="0"/>
              </a:rPr>
              <a:t>I Will Receive Torment Or Comfort.</a:t>
            </a:r>
            <a:endParaRPr lang="en-US" sz="4000" dirty="0" smtClean="0">
              <a:solidFill>
                <a:schemeClr val="bg1"/>
              </a:solidFill>
            </a:endParaRPr>
          </a:p>
        </p:txBody>
      </p:sp>
      <p:sp>
        <p:nvSpPr>
          <p:cNvPr id="5" name="Title 4"/>
          <p:cNvSpPr>
            <a:spLocks noGrp="1"/>
          </p:cNvSpPr>
          <p:nvPr>
            <p:ph type="title" idx="4294967295"/>
          </p:nvPr>
        </p:nvSpPr>
        <p:spPr>
          <a:xfrm>
            <a:off x="526736" y="274638"/>
            <a:ext cx="8160063" cy="1015147"/>
          </a:xfrm>
        </p:spPr>
        <p:txBody>
          <a:bodyPr>
            <a:normAutofit fontScale="90000"/>
          </a:bodyPr>
          <a:lstStyle/>
          <a:p>
            <a:r>
              <a:rPr lang="en-US" sz="4000" b="1" i="1" u="sng" dirty="0" smtClean="0">
                <a:solidFill>
                  <a:schemeClr val="bg1"/>
                </a:solidFill>
                <a:latin typeface="Arial" pitchFamily="34" charset="0"/>
                <a:cs typeface="Arial" pitchFamily="34" charset="0"/>
              </a:rPr>
              <a:t>2. Are You Ready For Your Reward?</a:t>
            </a:r>
            <a:endParaRPr lang="en-US" sz="4000" b="1" i="1" u="sng"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40145"/>
            <a:ext cx="8211824" cy="6135257"/>
          </a:xfrm>
        </p:spPr>
        <p:txBody>
          <a:bodyPr/>
          <a:lstStyle/>
          <a:p>
            <a:r>
              <a:rPr lang="en-US" sz="6000" b="1" dirty="0" smtClean="0"/>
              <a:t>1. Our Faith In Jesus Will be Confirmed </a:t>
            </a:r>
            <a:endParaRPr lang="en-US" sz="6000" dirty="0" smtClean="0"/>
          </a:p>
          <a:p>
            <a:endParaRPr lang="en-US"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1753" y="2289597"/>
            <a:ext cx="7262857" cy="1652760"/>
          </a:xfrm>
          <a:prstGeom prst="rect">
            <a:avLst/>
          </a:prstGeom>
          <a:noFill/>
        </p:spPr>
        <p:txBody>
          <a:bodyPr wrap="square" rtlCol="0">
            <a:spAutoFit/>
          </a:bodyPr>
          <a:lstStyle/>
          <a:p>
            <a:pPr algn="ctr" defTabSz="457200">
              <a:lnSpc>
                <a:spcPct val="65000"/>
              </a:lnSpc>
            </a:pPr>
            <a:r>
              <a:rPr lang="en-US" sz="5400" b="1" spc="-3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Funeral Procession 1</a:t>
            </a:r>
          </a:p>
          <a:p>
            <a:pPr algn="ctr" defTabSz="457200">
              <a:lnSpc>
                <a:spcPct val="65000"/>
              </a:lnSpc>
            </a:pPr>
            <a:endParaRPr lang="en-US" sz="5400" b="1" spc="-3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457200">
              <a:lnSpc>
                <a:spcPct val="65000"/>
              </a:lnSpc>
            </a:pPr>
            <a:r>
              <a:rPr lang="en-US" sz="4800" b="1" spc="-3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Only Son Of A Widow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84048"/>
            <a:ext cx="8229600" cy="6181344"/>
          </a:xfrm>
        </p:spPr>
        <p:txBody>
          <a:bodyPr anchor="ctr">
            <a:normAutofit/>
          </a:bodyPr>
          <a:lstStyle/>
          <a:p>
            <a:pPr marL="0" indent="0">
              <a:buNone/>
            </a:pPr>
            <a:r>
              <a:rPr lang="en-US" sz="4000" dirty="0"/>
              <a:t>Luke 7</a:t>
            </a:r>
          </a:p>
          <a:p>
            <a:pPr marL="0" indent="0">
              <a:buNone/>
            </a:pPr>
            <a:r>
              <a:rPr lang="en-US" b="1" baseline="30000" dirty="0"/>
              <a:t>11 </a:t>
            </a:r>
            <a:r>
              <a:rPr lang="en-US" dirty="0"/>
              <a:t>Soon afterward he went to a town called Nain, and his disciples and a great crowd went with him. </a:t>
            </a:r>
            <a:r>
              <a:rPr lang="en-US" b="1" baseline="30000" dirty="0"/>
              <a:t>12 </a:t>
            </a:r>
            <a:r>
              <a:rPr lang="en-US" dirty="0"/>
              <a:t>As he drew near to the gate of the town, behold, a man who had died was being carried out, the only son of his mother, and she was a widow, and a considerable crowd from the town was with her. </a:t>
            </a:r>
            <a:r>
              <a:rPr lang="en-US" b="1" baseline="30000" dirty="0"/>
              <a:t>13 </a:t>
            </a:r>
            <a:r>
              <a:rPr lang="en-US" dirty="0"/>
              <a:t>And when the Lord saw her, he had compassion on her and said to her, “</a:t>
            </a:r>
            <a:r>
              <a:rPr lang="en-US" b="1" dirty="0"/>
              <a:t>Do not weep.”</a:t>
            </a:r>
            <a:r>
              <a:rPr lang="en-US" dirty="0"/>
              <a:t> </a:t>
            </a:r>
          </a:p>
        </p:txBody>
      </p:sp>
    </p:spTree>
    <p:extLst>
      <p:ext uri="{BB962C8B-B14F-4D97-AF65-F5344CB8AC3E}">
        <p14:creationId xmlns:p14="http://schemas.microsoft.com/office/powerpoint/2010/main" val="314340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65760"/>
            <a:ext cx="8229600" cy="6217920"/>
          </a:xfrm>
        </p:spPr>
        <p:txBody>
          <a:bodyPr anchor="ctr">
            <a:normAutofit/>
          </a:bodyPr>
          <a:lstStyle/>
          <a:p>
            <a:pPr marL="0" indent="0">
              <a:buNone/>
            </a:pPr>
            <a:r>
              <a:rPr lang="en-US" sz="4000" dirty="0"/>
              <a:t>Luke 7</a:t>
            </a:r>
          </a:p>
          <a:p>
            <a:pPr marL="0" indent="0">
              <a:buNone/>
            </a:pPr>
            <a:r>
              <a:rPr lang="en-US" b="1" baseline="30000" dirty="0"/>
              <a:t>14 </a:t>
            </a:r>
            <a:r>
              <a:rPr lang="en-US" dirty="0"/>
              <a:t>Then he came up and touched the bier, and the bearers stood still. And he said, “</a:t>
            </a:r>
            <a:r>
              <a:rPr lang="en-US" b="1" dirty="0"/>
              <a:t>Young man, I say to you, arise</a:t>
            </a:r>
            <a:r>
              <a:rPr lang="en-US" dirty="0"/>
              <a:t>.” </a:t>
            </a:r>
            <a:r>
              <a:rPr lang="en-US" b="1" baseline="30000" dirty="0"/>
              <a:t>15 </a:t>
            </a:r>
            <a:r>
              <a:rPr lang="en-US" dirty="0"/>
              <a:t>And the dead man sat up and began to speak, and Jesus</a:t>
            </a:r>
            <a:r>
              <a:rPr lang="en-US" baseline="30000" dirty="0"/>
              <a:t> </a:t>
            </a:r>
            <a:r>
              <a:rPr lang="en-US" dirty="0"/>
              <a:t>gave him to his mother. </a:t>
            </a:r>
            <a:r>
              <a:rPr lang="en-US" b="1" baseline="30000" dirty="0"/>
              <a:t>16 </a:t>
            </a:r>
            <a:r>
              <a:rPr lang="en-US" dirty="0"/>
              <a:t>Fear seized them all, and they glorified God, saying, “A great prophet has arisen among us!” and “God has visited his people!” </a:t>
            </a:r>
            <a:r>
              <a:rPr lang="en-US" b="1" baseline="30000" dirty="0"/>
              <a:t>17 </a:t>
            </a:r>
            <a:r>
              <a:rPr lang="en-US" dirty="0"/>
              <a:t>And this report about him spread through the whole of Judea and all the surrounding country.</a:t>
            </a:r>
          </a:p>
        </p:txBody>
      </p:sp>
    </p:spTree>
    <p:extLst>
      <p:ext uri="{BB962C8B-B14F-4D97-AF65-F5344CB8AC3E}">
        <p14:creationId xmlns:p14="http://schemas.microsoft.com/office/powerpoint/2010/main" val="347590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1753" y="2289597"/>
            <a:ext cx="7262857" cy="2252924"/>
          </a:xfrm>
          <a:prstGeom prst="rect">
            <a:avLst/>
          </a:prstGeom>
          <a:noFill/>
        </p:spPr>
        <p:txBody>
          <a:bodyPr wrap="square" rtlCol="0">
            <a:spAutoFit/>
          </a:bodyPr>
          <a:lstStyle/>
          <a:p>
            <a:pPr algn="ctr" defTabSz="457200">
              <a:lnSpc>
                <a:spcPct val="65000"/>
              </a:lnSpc>
            </a:pPr>
            <a:r>
              <a:rPr lang="en-US" sz="5400" b="1" spc="-3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Funeral Procession 2</a:t>
            </a:r>
          </a:p>
          <a:p>
            <a:pPr algn="ctr" defTabSz="457200">
              <a:lnSpc>
                <a:spcPct val="65000"/>
              </a:lnSpc>
            </a:pPr>
            <a:endParaRPr lang="en-US" sz="5400" b="1" spc="-3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457200">
              <a:lnSpc>
                <a:spcPct val="65000"/>
              </a:lnSpc>
            </a:pPr>
            <a:r>
              <a:rPr lang="en-US" sz="5400" b="1" spc="-3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12 Year Old Daughter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92608"/>
            <a:ext cx="8229600" cy="6272784"/>
          </a:xfrm>
        </p:spPr>
        <p:txBody>
          <a:bodyPr anchor="ctr">
            <a:normAutofit fontScale="92500"/>
          </a:bodyPr>
          <a:lstStyle/>
          <a:p>
            <a:pPr marL="0" indent="0">
              <a:buNone/>
            </a:pPr>
            <a:r>
              <a:rPr lang="en-US" sz="4000" dirty="0"/>
              <a:t>Luke 8</a:t>
            </a:r>
          </a:p>
          <a:p>
            <a:pPr marL="0" indent="0">
              <a:buNone/>
            </a:pPr>
            <a:r>
              <a:rPr lang="en-US" b="1" baseline="30000" dirty="0"/>
              <a:t>40 </a:t>
            </a:r>
            <a:r>
              <a:rPr lang="en-US" dirty="0"/>
              <a:t>Now when Jesus returned, the crowd welcomed him, for they were all waiting for him. </a:t>
            </a:r>
            <a:r>
              <a:rPr lang="en-US" b="1" baseline="30000" dirty="0"/>
              <a:t>41 </a:t>
            </a:r>
            <a:r>
              <a:rPr lang="en-US" dirty="0"/>
              <a:t>And there came a man named Jairus, who was a ruler of the synagogue. And falling at Jesus' feet, he implored him to come to his house, </a:t>
            </a:r>
            <a:r>
              <a:rPr lang="en-US" b="1" baseline="30000" dirty="0"/>
              <a:t>42 </a:t>
            </a:r>
            <a:r>
              <a:rPr lang="en-US" dirty="0"/>
              <a:t>for he had an only daughter, about twelve years of age, and she was dying…</a:t>
            </a:r>
            <a:r>
              <a:rPr lang="en-US" b="1" baseline="30000" dirty="0"/>
              <a:t> 49 </a:t>
            </a:r>
            <a:r>
              <a:rPr lang="en-US" dirty="0"/>
              <a:t>While he was still speaking, someone from the ruler's house came and said, “Your daughter is dead; do not trouble the Teacher anymore.”</a:t>
            </a:r>
            <a:r>
              <a:rPr lang="en-US" b="1" baseline="30000" dirty="0"/>
              <a:t>50 </a:t>
            </a:r>
            <a:r>
              <a:rPr lang="en-US" dirty="0"/>
              <a:t>But Jesus on hearing this answered him, “Do not fear; only believe, and she will be well.” </a:t>
            </a:r>
            <a:endParaRPr lang="en-US" sz="4000" dirty="0"/>
          </a:p>
        </p:txBody>
      </p:sp>
    </p:spTree>
    <p:extLst>
      <p:ext uri="{BB962C8B-B14F-4D97-AF65-F5344CB8AC3E}">
        <p14:creationId xmlns:p14="http://schemas.microsoft.com/office/powerpoint/2010/main" val="347590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92608"/>
            <a:ext cx="8229600" cy="6272784"/>
          </a:xfrm>
        </p:spPr>
        <p:txBody>
          <a:bodyPr anchor="ctr">
            <a:normAutofit fontScale="92500"/>
          </a:bodyPr>
          <a:lstStyle/>
          <a:p>
            <a:pPr marL="0" indent="0">
              <a:buNone/>
            </a:pPr>
            <a:r>
              <a:rPr lang="en-US" sz="4000" dirty="0"/>
              <a:t>Luke 8</a:t>
            </a:r>
          </a:p>
          <a:p>
            <a:pPr marL="0" indent="0">
              <a:buNone/>
            </a:pPr>
            <a:r>
              <a:rPr lang="en-US" baseline="30000" dirty="0"/>
              <a:t>51 </a:t>
            </a:r>
            <a:r>
              <a:rPr lang="en-US" dirty="0"/>
              <a:t>And when he came to the house, he allowed no one to enter with him, except Peter and John and James, and the father and mother of the child. </a:t>
            </a:r>
            <a:r>
              <a:rPr lang="en-US" baseline="30000" dirty="0"/>
              <a:t>52 </a:t>
            </a:r>
            <a:r>
              <a:rPr lang="en-US" dirty="0"/>
              <a:t>And all were weeping and mourning for her, but he said, “Do not weep, for she is not dead but sleeping.” </a:t>
            </a:r>
            <a:r>
              <a:rPr lang="en-US" baseline="30000" dirty="0"/>
              <a:t>53 </a:t>
            </a:r>
            <a:r>
              <a:rPr lang="en-US" dirty="0"/>
              <a:t>And they laughed at him, knowing that she was dead. </a:t>
            </a:r>
            <a:r>
              <a:rPr lang="en-US" baseline="30000" dirty="0"/>
              <a:t>54 </a:t>
            </a:r>
            <a:r>
              <a:rPr lang="en-US" dirty="0"/>
              <a:t>But taking her by the hand he called, saying, “Child, arise.” </a:t>
            </a:r>
            <a:r>
              <a:rPr lang="en-US" baseline="30000" dirty="0"/>
              <a:t>55 </a:t>
            </a:r>
            <a:r>
              <a:rPr lang="en-US" dirty="0"/>
              <a:t>And her spirit returned, and she got up at once. And he directed that something should be given her to eat. </a:t>
            </a:r>
            <a:r>
              <a:rPr lang="en-US" baseline="30000" dirty="0"/>
              <a:t>56 </a:t>
            </a:r>
            <a:r>
              <a:rPr lang="en-US" dirty="0"/>
              <a:t>And her parents were amazed, but he charged them to tell no one what had happened.</a:t>
            </a:r>
          </a:p>
        </p:txBody>
      </p:sp>
    </p:spTree>
    <p:extLst>
      <p:ext uri="{BB962C8B-B14F-4D97-AF65-F5344CB8AC3E}">
        <p14:creationId xmlns:p14="http://schemas.microsoft.com/office/powerpoint/2010/main" val="145086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115</TotalTime>
  <Words>395</Words>
  <Application>Microsoft Office PowerPoint</Application>
  <PresentationFormat>On-screen Show (4:3)</PresentationFormat>
  <Paragraphs>79</Paragraphs>
  <Slides>27</Slides>
  <Notes>1</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Default</vt:lpstr>
      <vt:lpstr>Black</vt:lpstr>
      <vt:lpstr>1_Default</vt:lpstr>
      <vt:lpstr>PowerPoint Presentation</vt:lpstr>
      <vt:lpstr>What Happens When I Die?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Our Faith In Jesus Will Be Confirmed </vt:lpstr>
      <vt:lpstr>Job 2</vt:lpstr>
      <vt:lpstr>Colossians 3</vt:lpstr>
      <vt:lpstr>1. Our Faith In Jesus Will Be Confirmed </vt:lpstr>
      <vt:lpstr>PowerPoint Presentation</vt:lpstr>
      <vt:lpstr>1. Our Faith In Jesus Will Be Confirmed </vt:lpstr>
      <vt:lpstr>Revelation 7:17</vt:lpstr>
      <vt:lpstr>Romans 6</vt:lpstr>
      <vt:lpstr>PowerPoint Presentation</vt:lpstr>
      <vt:lpstr>2. Are You Ready For Your Reward?</vt:lpstr>
      <vt:lpstr>PowerPoint Presentation</vt:lpstr>
      <vt:lpstr>The Context Of Luke 16</vt:lpstr>
      <vt:lpstr>2. Are You Ready For Your Reward?</vt:lpstr>
      <vt:lpstr>2. Are You Ready For Your Reward?</vt:lpstr>
      <vt:lpstr>2. Are You Ready For Your Reward?</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Northwood2</cp:lastModifiedBy>
  <cp:revision>23</cp:revision>
  <dcterms:created xsi:type="dcterms:W3CDTF">2014-03-26T14:03:34Z</dcterms:created>
  <dcterms:modified xsi:type="dcterms:W3CDTF">2018-10-17T23:55:48Z</dcterms:modified>
</cp:coreProperties>
</file>