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313" r:id="rId2"/>
    <p:sldId id="343" r:id="rId3"/>
    <p:sldId id="344" r:id="rId4"/>
    <p:sldId id="318" r:id="rId5"/>
    <p:sldId id="319" r:id="rId6"/>
    <p:sldId id="320" r:id="rId7"/>
    <p:sldId id="321" r:id="rId8"/>
    <p:sldId id="335" r:id="rId9"/>
    <p:sldId id="336" r:id="rId10"/>
    <p:sldId id="337" r:id="rId11"/>
    <p:sldId id="338" r:id="rId12"/>
    <p:sldId id="339" r:id="rId13"/>
    <p:sldId id="333" r:id="rId14"/>
    <p:sldId id="340" r:id="rId15"/>
    <p:sldId id="34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F568F"/>
    <a:srgbClr val="A68246"/>
    <a:srgbClr val="B19B54"/>
    <a:srgbClr val="B9A2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20" autoAdjust="0"/>
    <p:restoredTop sz="99842" autoAdjust="0"/>
  </p:normalViewPr>
  <p:slideViewPr>
    <p:cSldViewPr snapToGrid="0" snapToObjects="1" showGuides="1">
      <p:cViewPr>
        <p:scale>
          <a:sx n="81" d="100"/>
          <a:sy n="81" d="100"/>
        </p:scale>
        <p:origin x="-1512" y="-704"/>
      </p:cViewPr>
      <p:guideLst>
        <p:guide orient="horz" pos="2167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D770-3E93-014E-BD47-2B364168282C}" type="datetimeFigureOut">
              <a:rPr lang="en-US" smtClean="0"/>
              <a:pPr/>
              <a:t>10/20/18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1A24-CB9D-2A42-BD28-F26CEE536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D770-3E93-014E-BD47-2B364168282C}" type="datetimeFigureOut">
              <a:rPr lang="en-US" smtClean="0"/>
              <a:pPr/>
              <a:t>10/20/18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1A24-CB9D-2A42-BD28-F26CEE536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D770-3E93-014E-BD47-2B364168282C}" type="datetimeFigureOut">
              <a:rPr lang="en-US" smtClean="0"/>
              <a:pPr/>
              <a:t>10/20/18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1A24-CB9D-2A42-BD28-F26CEE536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D770-3E93-014E-BD47-2B364168282C}" type="datetimeFigureOut">
              <a:rPr lang="en-US" smtClean="0"/>
              <a:pPr/>
              <a:t>10/20/18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1A24-CB9D-2A42-BD28-F26CEE536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D770-3E93-014E-BD47-2B364168282C}" type="datetimeFigureOut">
              <a:rPr lang="en-US" smtClean="0"/>
              <a:pPr/>
              <a:t>10/20/18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1A24-CB9D-2A42-BD28-F26CEE536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D770-3E93-014E-BD47-2B364168282C}" type="datetimeFigureOut">
              <a:rPr lang="en-US" smtClean="0"/>
              <a:pPr/>
              <a:t>10/20/18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1A24-CB9D-2A42-BD28-F26CEE536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D770-3E93-014E-BD47-2B364168282C}" type="datetimeFigureOut">
              <a:rPr lang="en-US" smtClean="0"/>
              <a:pPr/>
              <a:t>10/20/18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1A24-CB9D-2A42-BD28-F26CEE536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D770-3E93-014E-BD47-2B364168282C}" type="datetimeFigureOut">
              <a:rPr lang="en-US" smtClean="0"/>
              <a:pPr/>
              <a:t>10/20/18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1A24-CB9D-2A42-BD28-F26CEE536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D770-3E93-014E-BD47-2B364168282C}" type="datetimeFigureOut">
              <a:rPr lang="en-US" smtClean="0"/>
              <a:pPr/>
              <a:t>10/20/18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1A24-CB9D-2A42-BD28-F26CEE536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D770-3E93-014E-BD47-2B364168282C}" type="datetimeFigureOut">
              <a:rPr lang="en-US" smtClean="0"/>
              <a:pPr/>
              <a:t>10/20/18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1A24-CB9D-2A42-BD28-F26CEE536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D770-3E93-014E-BD47-2B364168282C}" type="datetimeFigureOut">
              <a:rPr lang="en-US" smtClean="0"/>
              <a:pPr/>
              <a:t>10/20/18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81A24-CB9D-2A42-BD28-F26CEE536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2D770-3E93-014E-BD47-2B364168282C}" type="datetimeFigureOut">
              <a:rPr lang="en-US" smtClean="0"/>
              <a:pPr/>
              <a:t>10/20/18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81A24-CB9D-2A42-BD28-F26CEE5361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90763" y="17641"/>
            <a:ext cx="5362474" cy="6410353"/>
            <a:chOff x="1890763" y="-176410"/>
            <a:chExt cx="5362474" cy="6410353"/>
          </a:xfrm>
        </p:grpSpPr>
        <p:sp>
          <p:nvSpPr>
            <p:cNvPr id="7" name="TextBox 6"/>
            <p:cNvSpPr txBox="1"/>
            <p:nvPr/>
          </p:nvSpPr>
          <p:spPr>
            <a:xfrm>
              <a:off x="2242450" y="3265085"/>
              <a:ext cx="4659099" cy="190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800" b="1" dirty="0" smtClean="0">
                  <a:solidFill>
                    <a:srgbClr val="B9A256"/>
                  </a:solidFill>
                </a:rPr>
                <a:t>JUDAH</a:t>
              </a:r>
              <a:endParaRPr lang="en-US" sz="11800" b="1" dirty="0">
                <a:solidFill>
                  <a:srgbClr val="B9A256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242450" y="1570062"/>
              <a:ext cx="4659099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3200" b="1" dirty="0" smtClean="0">
                  <a:solidFill>
                    <a:srgbClr val="B9A256"/>
                  </a:solidFill>
                </a:rPr>
                <a:t>KINGS</a:t>
              </a:r>
              <a:endParaRPr lang="en-US" sz="13200" b="1" dirty="0">
                <a:solidFill>
                  <a:srgbClr val="B9A256"/>
                </a:solidFill>
              </a:endParaRPr>
            </a:p>
          </p:txBody>
        </p:sp>
        <p:sp>
          <p:nvSpPr>
            <p:cNvPr id="3" name="Oval 2"/>
            <p:cNvSpPr/>
            <p:nvPr/>
          </p:nvSpPr>
          <p:spPr>
            <a:xfrm>
              <a:off x="1890763" y="871030"/>
              <a:ext cx="5362474" cy="5362913"/>
            </a:xfrm>
            <a:prstGeom prst="ellipse">
              <a:avLst/>
            </a:prstGeom>
            <a:noFill/>
            <a:ln w="76200" cmpd="sng">
              <a:solidFill>
                <a:srgbClr val="B9A25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15000" contrast="-15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3212184" y="-176410"/>
              <a:ext cx="2759074" cy="1622985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4" name="TextBox 3"/>
            <p:cNvSpPr txBox="1"/>
            <p:nvPr/>
          </p:nvSpPr>
          <p:spPr>
            <a:xfrm>
              <a:off x="3616146" y="1552423"/>
              <a:ext cx="19403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>
                  <a:solidFill>
                    <a:srgbClr val="B9A256"/>
                  </a:solidFill>
                </a:rPr>
                <a:t>THE</a:t>
              </a:r>
              <a:endParaRPr lang="en-US" sz="4000" b="1" dirty="0">
                <a:solidFill>
                  <a:srgbClr val="B9A256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16146" y="3159239"/>
              <a:ext cx="19403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 smtClean="0">
                  <a:solidFill>
                    <a:srgbClr val="B9A256"/>
                  </a:solidFill>
                </a:rPr>
                <a:t>OF</a:t>
              </a:r>
              <a:endParaRPr lang="en-US" sz="4000" b="1" dirty="0">
                <a:solidFill>
                  <a:srgbClr val="B9A256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2363723" y="3553959"/>
              <a:ext cx="1816892" cy="0"/>
            </a:xfrm>
            <a:prstGeom prst="line">
              <a:avLst/>
            </a:prstGeom>
            <a:ln w="152400" cmpd="sng">
              <a:solidFill>
                <a:srgbClr val="B9A25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4996457" y="3552487"/>
              <a:ext cx="1816892" cy="0"/>
            </a:xfrm>
            <a:prstGeom prst="line">
              <a:avLst/>
            </a:prstGeom>
            <a:ln w="152400" cmpd="sng">
              <a:solidFill>
                <a:srgbClr val="B9A256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3572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2 Chronicles </a:t>
            </a:r>
            <a:r>
              <a:rPr lang="en-US" b="1" dirty="0" smtClean="0">
                <a:solidFill>
                  <a:srgbClr val="FFFF00"/>
                </a:solidFill>
              </a:rPr>
              <a:t>26:19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/>
              <a:t>Then </a:t>
            </a:r>
            <a:r>
              <a:rPr lang="en-US" dirty="0" err="1" smtClean="0"/>
              <a:t>Uzziah</a:t>
            </a:r>
            <a:r>
              <a:rPr lang="en-US" dirty="0" smtClean="0"/>
              <a:t> was </a:t>
            </a:r>
            <a:r>
              <a:rPr lang="en-US" b="1" dirty="0" smtClean="0">
                <a:solidFill>
                  <a:srgbClr val="FFFF00"/>
                </a:solidFill>
              </a:rPr>
              <a:t>angry</a:t>
            </a:r>
            <a:r>
              <a:rPr lang="en-US" dirty="0" smtClean="0"/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67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2 Chronicles </a:t>
            </a:r>
            <a:r>
              <a:rPr lang="en-US" dirty="0" smtClean="0">
                <a:solidFill>
                  <a:srgbClr val="FFFF00"/>
                </a:solidFill>
              </a:rPr>
              <a:t>26:19, 20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…when he became angry with the priests, </a:t>
            </a:r>
            <a:r>
              <a:rPr lang="en-US" dirty="0">
                <a:solidFill>
                  <a:srgbClr val="FFFF00"/>
                </a:solidFill>
              </a:rPr>
              <a:t>leprosy broke out on his forehead </a:t>
            </a:r>
            <a:r>
              <a:rPr lang="en-US" dirty="0"/>
              <a:t>in the presence of the priests in the house of the LORD, by the altar of incense.  </a:t>
            </a:r>
          </a:p>
          <a:p>
            <a:pPr marL="0" indent="0">
              <a:buNone/>
            </a:pPr>
            <a:r>
              <a:rPr lang="en-US" dirty="0"/>
              <a:t>And they rushed him out quickly, and he himself hurried to go out, because the </a:t>
            </a:r>
            <a:r>
              <a:rPr lang="en-US" b="1" dirty="0">
                <a:solidFill>
                  <a:srgbClr val="FFFF00"/>
                </a:solidFill>
              </a:rPr>
              <a:t>LORD had struck him</a:t>
            </a:r>
            <a:r>
              <a:rPr lang="en-US" dirty="0"/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67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2 Chronicles </a:t>
            </a:r>
            <a:r>
              <a:rPr lang="en-US" b="1" dirty="0" smtClean="0">
                <a:solidFill>
                  <a:srgbClr val="FFFF00"/>
                </a:solidFill>
              </a:rPr>
              <a:t>26:21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King </a:t>
            </a:r>
            <a:r>
              <a:rPr lang="en-US" dirty="0" err="1"/>
              <a:t>Uzziah</a:t>
            </a:r>
            <a:r>
              <a:rPr lang="en-US" dirty="0"/>
              <a:t> was a </a:t>
            </a:r>
            <a:r>
              <a:rPr lang="en-US" b="1" dirty="0">
                <a:solidFill>
                  <a:srgbClr val="FFFF00"/>
                </a:solidFill>
              </a:rPr>
              <a:t>leper to the day of his death</a:t>
            </a:r>
            <a:r>
              <a:rPr lang="en-US" dirty="0"/>
              <a:t>, and being a leper lived in a separate house, for he was excluded from the house of the LORD.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67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3294"/>
            <a:ext cx="8229600" cy="6575807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2568"/>
              </a:spcBef>
              <a:buFont typeface="+mj-lt"/>
              <a:buAutoNum type="arabicPeriod"/>
            </a:pPr>
            <a:r>
              <a:rPr lang="en-US" sz="3400" dirty="0"/>
              <a:t>Are there areas of success or gifts in my life for which I am especially tempted to take credit?</a:t>
            </a:r>
          </a:p>
          <a:p>
            <a:pPr marL="514350" indent="-514350">
              <a:spcBef>
                <a:spcPts val="2568"/>
              </a:spcBef>
              <a:buFont typeface="+mj-lt"/>
              <a:buAutoNum type="arabicPeriod"/>
            </a:pPr>
            <a:r>
              <a:rPr lang="en-US" sz="3400" dirty="0"/>
              <a:t>Do I secretly hope others will discover my accomplishments, or to acknowledge my gifts?</a:t>
            </a:r>
          </a:p>
          <a:p>
            <a:pPr marL="514350" indent="-514350">
              <a:spcBef>
                <a:spcPts val="2568"/>
              </a:spcBef>
              <a:buFont typeface="+mj-lt"/>
              <a:buAutoNum type="arabicPeriod"/>
            </a:pPr>
            <a:r>
              <a:rPr lang="en-US" sz="3400" dirty="0"/>
              <a:t>Am I thanking God every day for the blessings in my life, giving him the credit for who I am or for whatever good I do</a:t>
            </a:r>
            <a:r>
              <a:rPr lang="en-US" sz="3400" dirty="0" smtClean="0"/>
              <a:t>?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3726767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3294"/>
            <a:ext cx="8229600" cy="6575807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2568"/>
              </a:spcBef>
              <a:buFont typeface="+mj-lt"/>
              <a:buAutoNum type="arabicPeriod" startAt="4"/>
            </a:pPr>
            <a:r>
              <a:rPr lang="en-US" sz="3400" dirty="0"/>
              <a:t>Is there an individual in my life in whose presence I feel especially threatened?</a:t>
            </a:r>
          </a:p>
          <a:p>
            <a:pPr marL="514350" indent="-514350">
              <a:spcBef>
                <a:spcPts val="2568"/>
              </a:spcBef>
              <a:buFont typeface="+mj-lt"/>
              <a:buAutoNum type="arabicPeriod" startAt="4"/>
            </a:pPr>
            <a:r>
              <a:rPr lang="en-US" sz="3400" dirty="0" smtClean="0"/>
              <a:t>Do </a:t>
            </a:r>
            <a:r>
              <a:rPr lang="en-US" sz="3400" dirty="0"/>
              <a:t>I have the nasty habit of constantly comparing myself with others?</a:t>
            </a:r>
          </a:p>
          <a:p>
            <a:pPr marL="514350" indent="-514350">
              <a:spcBef>
                <a:spcPts val="2568"/>
              </a:spcBef>
              <a:buFont typeface="+mj-lt"/>
              <a:buAutoNum type="arabicPeriod" startAt="4"/>
            </a:pPr>
            <a:r>
              <a:rPr lang="en-US" sz="3400" dirty="0"/>
              <a:t>Do I care more about the admiration of others over that of God?</a:t>
            </a:r>
          </a:p>
          <a:p>
            <a:pPr marL="514350" indent="-514350">
              <a:spcBef>
                <a:spcPts val="2568"/>
              </a:spcBef>
              <a:buFont typeface="+mj-lt"/>
              <a:buAutoNum type="arabicPeriod" startAt="4"/>
            </a:pPr>
            <a:r>
              <a:rPr lang="en-US" sz="3400" dirty="0"/>
              <a:t>Is there a persistent temptation in my life that I can see a direct link to my pride</a:t>
            </a:r>
            <a:r>
              <a:rPr lang="en-US" sz="3400" dirty="0" smtClean="0"/>
              <a:t>?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975726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3294"/>
            <a:ext cx="8229600" cy="6575807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2568"/>
              </a:spcBef>
              <a:buFont typeface="+mj-lt"/>
              <a:buAutoNum type="arabicPeriod" startAt="8"/>
            </a:pPr>
            <a:r>
              <a:rPr lang="en-US" sz="3400" dirty="0"/>
              <a:t>Am I ignoring, resenting, or even despising the help / correction / rebuke of a concerned brother or sister in Christ?</a:t>
            </a:r>
          </a:p>
          <a:p>
            <a:pPr marL="514350" indent="-514350">
              <a:spcBef>
                <a:spcPts val="2568"/>
              </a:spcBef>
              <a:buFont typeface="+mj-lt"/>
              <a:buAutoNum type="arabicPeriod" startAt="8"/>
            </a:pPr>
            <a:r>
              <a:rPr lang="en-US" sz="3400" dirty="0" smtClean="0"/>
              <a:t>Am </a:t>
            </a:r>
            <a:r>
              <a:rPr lang="en-US" sz="3400" dirty="0"/>
              <a:t>I struggling with my self-image?</a:t>
            </a:r>
          </a:p>
          <a:p>
            <a:pPr marL="514350" indent="-514350">
              <a:spcBef>
                <a:spcPts val="2568"/>
              </a:spcBef>
              <a:buFont typeface="+mj-lt"/>
              <a:buAutoNum type="arabicPeriod" startAt="8"/>
            </a:pPr>
            <a:r>
              <a:rPr lang="en-US" sz="3400" dirty="0"/>
              <a:t>Have I accepted God’s unconditional love? </a:t>
            </a:r>
          </a:p>
        </p:txBody>
      </p:sp>
    </p:spTree>
    <p:extLst>
      <p:ext uri="{BB962C8B-B14F-4D97-AF65-F5344CB8AC3E}">
        <p14:creationId xmlns:p14="http://schemas.microsoft.com/office/powerpoint/2010/main" val="4177464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666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995412"/>
              </p:ext>
            </p:extLst>
          </p:nvPr>
        </p:nvGraphicFramePr>
        <p:xfrm>
          <a:off x="2438400" y="76200"/>
          <a:ext cx="4191000" cy="6705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677583"/>
                <a:gridCol w="1513417"/>
              </a:tblGrid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Rehoboam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17 </a:t>
                      </a:r>
                      <a:r>
                        <a:rPr lang="en-US" sz="1600" b="0" dirty="0" err="1" smtClean="0"/>
                        <a:t>yr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Abijah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Asa</a:t>
                      </a:r>
                      <a:endParaRPr lang="en-US" sz="1600" b="0" dirty="0"/>
                    </a:p>
                  </a:txBody>
                  <a:tcP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rgbClr val="95B3D7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Jehoshaphat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25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Jehoram</a:t>
                      </a:r>
                      <a:endParaRPr lang="en-US" sz="1600" b="0" dirty="0"/>
                    </a:p>
                  </a:txBody>
                  <a:tcP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rgbClr val="95B3D7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Ahaziah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Athaliah</a:t>
                      </a:r>
                      <a:endParaRPr lang="en-US" sz="1600" b="0" dirty="0"/>
                    </a:p>
                  </a:txBody>
                  <a:tcP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rgbClr val="95B3D7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/>
                        <a:t>Joash</a:t>
                      </a:r>
                      <a:endParaRPr lang="en-US" sz="1600" b="0" dirty="0" smtClean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40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Amaziah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/>
                        <a:t>Uzziah</a:t>
                      </a:r>
                      <a:endParaRPr lang="en-US" sz="1600" b="0" dirty="0" smtClean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52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Jotham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Ahaz</a:t>
                      </a:r>
                      <a:endParaRPr lang="en-US" sz="1600" b="0" dirty="0"/>
                    </a:p>
                  </a:txBody>
                  <a:tcP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16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rgbClr val="95B3D7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Hezekiah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29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Manasseh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55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Amon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Josiah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Jehoahaz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 </a:t>
                      </a:r>
                      <a:r>
                        <a:rPr lang="en-US" sz="1600" dirty="0" err="1" smtClean="0"/>
                        <a:t>mo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Jehoiakim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err="1" smtClean="0"/>
                        <a:t>Jehoiachin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 </a:t>
                      </a:r>
                      <a:r>
                        <a:rPr lang="en-US" sz="1600" dirty="0" err="1" smtClean="0"/>
                        <a:t>mo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Zedekiah</a:t>
                      </a:r>
                      <a:endParaRPr lang="en-US" sz="1600" b="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 </a:t>
                      </a:r>
                      <a:r>
                        <a:rPr lang="en-US" sz="1600" dirty="0" err="1" smtClean="0"/>
                        <a:t>yr</a:t>
                      </a:r>
                      <a:endParaRPr lang="en-US" sz="1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1600200" y="2743200"/>
            <a:ext cx="5715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778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9778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2 Chronicles 22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en-US" b="1" dirty="0">
                <a:solidFill>
                  <a:srgbClr val="FFFF00"/>
                </a:solidFill>
              </a:rPr>
              <a:t>5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He set himself to seek God in the days of Zechariah, who instructed him in the </a:t>
            </a:r>
            <a:r>
              <a:rPr lang="en-US" b="1" dirty="0">
                <a:solidFill>
                  <a:srgbClr val="FFFF00"/>
                </a:solidFill>
              </a:rPr>
              <a:t>fear of God</a:t>
            </a:r>
            <a:r>
              <a:rPr lang="en-US" dirty="0"/>
              <a:t>…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2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2 Chronicles 22</a:t>
            </a:r>
            <a:r>
              <a:rPr lang="en-US" b="1" dirty="0" smtClean="0">
                <a:solidFill>
                  <a:srgbClr val="FFFF00"/>
                </a:solidFill>
              </a:rPr>
              <a:t>:</a:t>
            </a:r>
            <a:r>
              <a:rPr lang="en-US" b="1" dirty="0">
                <a:solidFill>
                  <a:srgbClr val="FFFF00"/>
                </a:solidFill>
              </a:rPr>
              <a:t>6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He went out and </a:t>
            </a:r>
            <a:r>
              <a:rPr lang="en-US" b="1" dirty="0">
                <a:solidFill>
                  <a:srgbClr val="FFFF00"/>
                </a:solidFill>
              </a:rPr>
              <a:t>made</a:t>
            </a:r>
            <a:r>
              <a:rPr lang="en-US" dirty="0"/>
              <a:t> </a:t>
            </a:r>
            <a:r>
              <a:rPr lang="en-US" b="1" dirty="0">
                <a:solidFill>
                  <a:srgbClr val="FFFF00"/>
                </a:solidFill>
              </a:rPr>
              <a:t>war</a:t>
            </a:r>
            <a:r>
              <a:rPr lang="en-US" dirty="0"/>
              <a:t> with the Philistines…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556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2 Chronicles </a:t>
            </a:r>
            <a:r>
              <a:rPr lang="en-US" b="1" dirty="0" smtClean="0">
                <a:solidFill>
                  <a:srgbClr val="FFFF00"/>
                </a:solidFill>
              </a:rPr>
              <a:t>26:8, 9, 10, 13, 15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The Ammonites paid </a:t>
            </a:r>
            <a:r>
              <a:rPr lang="en-US" b="1" dirty="0">
                <a:solidFill>
                  <a:srgbClr val="FFFF00"/>
                </a:solidFill>
              </a:rPr>
              <a:t>tribute</a:t>
            </a:r>
            <a:r>
              <a:rPr lang="en-US" dirty="0"/>
              <a:t> to </a:t>
            </a:r>
            <a:r>
              <a:rPr lang="en-US" dirty="0" err="1"/>
              <a:t>Uzziah</a:t>
            </a:r>
            <a:r>
              <a:rPr lang="en-US" dirty="0"/>
              <a:t>… 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Uzziah</a:t>
            </a:r>
            <a:r>
              <a:rPr lang="en-US" dirty="0" smtClean="0"/>
              <a:t> </a:t>
            </a:r>
            <a:r>
              <a:rPr lang="en-US" dirty="0"/>
              <a:t>built </a:t>
            </a:r>
            <a:r>
              <a:rPr lang="en-US" b="1" dirty="0">
                <a:solidFill>
                  <a:srgbClr val="FFFF00"/>
                </a:solidFill>
              </a:rPr>
              <a:t>towers</a:t>
            </a:r>
            <a:r>
              <a:rPr lang="en-US" dirty="0"/>
              <a:t> in Jerusalem…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 </a:t>
            </a:r>
            <a:r>
              <a:rPr lang="en-US" dirty="0"/>
              <a:t>he… cut out many </a:t>
            </a:r>
            <a:r>
              <a:rPr lang="en-US" b="1" dirty="0">
                <a:solidFill>
                  <a:srgbClr val="FFFF00"/>
                </a:solidFill>
              </a:rPr>
              <a:t>cisterns</a:t>
            </a:r>
            <a:r>
              <a:rPr lang="en-US" dirty="0"/>
              <a:t>…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Under </a:t>
            </a:r>
            <a:r>
              <a:rPr lang="en-US" dirty="0"/>
              <a:t>their command was an army of </a:t>
            </a:r>
            <a:r>
              <a:rPr lang="en-US" b="1" dirty="0">
                <a:solidFill>
                  <a:srgbClr val="FFFF00"/>
                </a:solidFill>
              </a:rPr>
              <a:t>307,500</a:t>
            </a:r>
            <a:r>
              <a:rPr lang="en-US" dirty="0"/>
              <a:t>, who could make war with mighty power…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Jerusalem he made </a:t>
            </a:r>
            <a:r>
              <a:rPr lang="en-US" b="1" dirty="0">
                <a:solidFill>
                  <a:srgbClr val="FFFF00"/>
                </a:solidFill>
              </a:rPr>
              <a:t>engines</a:t>
            </a:r>
            <a:r>
              <a:rPr lang="en-US" dirty="0"/>
              <a:t>, invented by skillful men, to be on the towers and the corners, to shoot arrows and great stones.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59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2 Chronicles </a:t>
            </a:r>
            <a:r>
              <a:rPr lang="en-US" b="1" dirty="0" smtClean="0">
                <a:solidFill>
                  <a:srgbClr val="FFFF00"/>
                </a:solidFill>
              </a:rPr>
              <a:t>26:5, 7, 15, 16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…as long as he sought the LORD, God made him </a:t>
            </a:r>
            <a:r>
              <a:rPr lang="en-US" b="1" dirty="0">
                <a:solidFill>
                  <a:srgbClr val="FFFF00"/>
                </a:solidFill>
              </a:rPr>
              <a:t>prosper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God </a:t>
            </a:r>
            <a:r>
              <a:rPr lang="en-US" b="1" dirty="0">
                <a:solidFill>
                  <a:srgbClr val="FFFF00"/>
                </a:solidFill>
              </a:rPr>
              <a:t>helped</a:t>
            </a:r>
            <a:r>
              <a:rPr lang="en-US" dirty="0"/>
              <a:t> him against the Philistines…  </a:t>
            </a:r>
          </a:p>
          <a:p>
            <a:pPr marL="0" indent="0">
              <a:buNone/>
            </a:pPr>
            <a:r>
              <a:rPr lang="en-US" dirty="0"/>
              <a:t>And his fame spread far, for he was </a:t>
            </a:r>
            <a:r>
              <a:rPr lang="en-US" b="1" dirty="0">
                <a:solidFill>
                  <a:srgbClr val="FFFF00"/>
                </a:solidFill>
              </a:rPr>
              <a:t>marvelously helped</a:t>
            </a:r>
            <a:r>
              <a:rPr lang="en-US" dirty="0"/>
              <a:t>… </a:t>
            </a:r>
          </a:p>
          <a:p>
            <a:pPr marL="0" indent="0">
              <a:buNone/>
            </a:pPr>
            <a:r>
              <a:rPr lang="en-US" dirty="0"/>
              <a:t>But when he was strong, he grew </a:t>
            </a:r>
            <a:r>
              <a:rPr lang="en-US" b="1" dirty="0">
                <a:solidFill>
                  <a:srgbClr val="FFFF00"/>
                </a:solidFill>
              </a:rPr>
              <a:t>proud</a:t>
            </a:r>
            <a:r>
              <a:rPr lang="en-US" dirty="0"/>
              <a:t>…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94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2 Chronicles </a:t>
            </a:r>
            <a:r>
              <a:rPr lang="en-US" b="1" dirty="0" smtClean="0">
                <a:solidFill>
                  <a:srgbClr val="FFFF00"/>
                </a:solidFill>
              </a:rPr>
              <a:t>26:16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For he was </a:t>
            </a:r>
            <a:r>
              <a:rPr lang="en-US" b="1" dirty="0">
                <a:solidFill>
                  <a:srgbClr val="FFFF00"/>
                </a:solidFill>
              </a:rPr>
              <a:t>unfaithful to the LORD </a:t>
            </a:r>
            <a:r>
              <a:rPr lang="en-US" dirty="0"/>
              <a:t>his God and entered the temple of the LORD to burn incense on the altar of incense.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374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2 Chronicles </a:t>
            </a:r>
            <a:r>
              <a:rPr lang="en-US" b="1" dirty="0" smtClean="0">
                <a:solidFill>
                  <a:srgbClr val="FFFF00"/>
                </a:solidFill>
              </a:rPr>
              <a:t>26:17-18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/>
              <a:t>But </a:t>
            </a:r>
            <a:r>
              <a:rPr lang="en-US" dirty="0" err="1"/>
              <a:t>Azariah</a:t>
            </a:r>
            <a:r>
              <a:rPr lang="en-US" dirty="0"/>
              <a:t> the priest went in after him, with eighty priests of the LORD who were </a:t>
            </a:r>
            <a:r>
              <a:rPr lang="en-US" b="1" dirty="0">
                <a:solidFill>
                  <a:srgbClr val="FFFF00"/>
                </a:solidFill>
              </a:rPr>
              <a:t>men of valor</a:t>
            </a:r>
            <a:r>
              <a:rPr lang="en-US" dirty="0"/>
              <a:t>, and they withstood King </a:t>
            </a:r>
            <a:r>
              <a:rPr lang="en-US" dirty="0" err="1"/>
              <a:t>Uzziah</a:t>
            </a:r>
            <a:r>
              <a:rPr lang="en-US" dirty="0"/>
              <a:t>… 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67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12464</TotalTime>
  <Words>577</Words>
  <Application>Microsoft Macintosh PowerPoint</Application>
  <PresentationFormat>On-screen Show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Northwood Congregational Meeting</dc:title>
  <dc:creator>David Maxson</dc:creator>
  <cp:lastModifiedBy>David Maxson</cp:lastModifiedBy>
  <cp:revision>144</cp:revision>
  <dcterms:created xsi:type="dcterms:W3CDTF">2017-08-26T17:40:44Z</dcterms:created>
  <dcterms:modified xsi:type="dcterms:W3CDTF">2018-10-21T13:22:35Z</dcterms:modified>
</cp:coreProperties>
</file>