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665" r:id="rId2"/>
    <p:sldId id="666" r:id="rId3"/>
    <p:sldId id="758" r:id="rId4"/>
    <p:sldId id="770" r:id="rId5"/>
    <p:sldId id="773" r:id="rId6"/>
    <p:sldId id="759" r:id="rId7"/>
    <p:sldId id="771" r:id="rId8"/>
    <p:sldId id="772" r:id="rId9"/>
    <p:sldId id="753" r:id="rId10"/>
    <p:sldId id="774" r:id="rId11"/>
    <p:sldId id="775" r:id="rId12"/>
    <p:sldId id="77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9900"/>
    <a:srgbClr val="FFCC33"/>
    <a:srgbClr val="FFFF66"/>
    <a:srgbClr val="3F2519"/>
    <a:srgbClr val="523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491" autoAdjust="0"/>
    <p:restoredTop sz="99012" autoAdjust="0"/>
  </p:normalViewPr>
  <p:slideViewPr>
    <p:cSldViewPr snapToGrid="0" snapToObjects="1">
      <p:cViewPr>
        <p:scale>
          <a:sx n="76" d="100"/>
          <a:sy n="76" d="100"/>
        </p:scale>
        <p:origin x="-160" y="-736"/>
      </p:cViewPr>
      <p:guideLst>
        <p:guide orient="horz" pos="2161"/>
        <p:guide pos="277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11/25/18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11/25/18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11/25/18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11/25/18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EE1AC-C9C9-6E4B-B312-86B4310CBFEA}" type="datetimeFigureOut">
              <a:rPr lang="en-US" smtClean="0"/>
              <a:t>11/25/18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1EE1AC-C9C9-6E4B-B312-86B4310CBFEA}" type="datetimeFigureOut">
              <a:rPr lang="en-US" smtClean="0"/>
              <a:t>11/25/18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1EE1AC-C9C9-6E4B-B312-86B4310CBFEA}" type="datetimeFigureOut">
              <a:rPr lang="en-US" smtClean="0"/>
              <a:t>11/25/18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1EE1AC-C9C9-6E4B-B312-86B4310CBFEA}" type="datetimeFigureOut">
              <a:rPr lang="en-US" smtClean="0"/>
              <a:t>11/25/18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EE1AC-C9C9-6E4B-B312-86B4310CBFEA}" type="datetimeFigureOut">
              <a:rPr lang="en-US" smtClean="0"/>
              <a:t>11/25/18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11/25/18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11/25/18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EE1AC-C9C9-6E4B-B312-86B4310CBFEA}" type="datetimeFigureOut">
              <a:rPr lang="en-US" smtClean="0"/>
              <a:t>11/25/18</a:t>
            </a:fld>
            <a:endParaRPr lang="en-US"/>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BFD01-1AD5-E745-9704-EED3D1138211}"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t="63298" b="-63298"/>
          <a:stretch/>
        </p:blipFill>
        <p:spPr>
          <a:xfrm>
            <a:off x="2992" y="4133088"/>
            <a:ext cx="9144000" cy="5340096"/>
          </a:xfrm>
          <a:prstGeom prst="rect">
            <a:avLst/>
          </a:prstGeom>
        </p:spPr>
      </p:pic>
      <p:pic>
        <p:nvPicPr>
          <p:cNvPr id="9" name="Picture 8"/>
          <p:cNvPicPr>
            <a:picLocks noChangeAspect="1"/>
          </p:cNvPicPr>
          <p:nvPr/>
        </p:nvPicPr>
        <p:blipFill rotWithShape="1">
          <a:blip r:embed="rId2"/>
          <a:srcRect t="-2" b="61644"/>
          <a:stretch/>
        </p:blipFill>
        <p:spPr>
          <a:xfrm>
            <a:off x="2993" y="749300"/>
            <a:ext cx="9144000" cy="2048256"/>
          </a:xfrm>
          <a:prstGeom prst="rect">
            <a:avLst/>
          </a:prstGeom>
        </p:spPr>
      </p:pic>
      <p:sp>
        <p:nvSpPr>
          <p:cNvPr id="4" name="Oval 3"/>
          <p:cNvSpPr/>
          <p:nvPr/>
        </p:nvSpPr>
        <p:spPr>
          <a:xfrm>
            <a:off x="2238976" y="1272834"/>
            <a:ext cx="4650174" cy="4654472"/>
          </a:xfrm>
          <a:prstGeom prst="ellipse">
            <a:avLst/>
          </a:prstGeom>
          <a:noFill/>
          <a:ln w="12700" cmpd="sng">
            <a:solidFill>
              <a:srgbClr val="FF99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srcRect t="37674" b="35954"/>
          <a:stretch/>
        </p:blipFill>
        <p:spPr>
          <a:xfrm>
            <a:off x="0" y="2761488"/>
            <a:ext cx="9144000" cy="1408176"/>
          </a:xfrm>
          <a:prstGeom prst="rect">
            <a:avLst/>
          </a:prstGeom>
        </p:spPr>
      </p:pic>
      <p:sp>
        <p:nvSpPr>
          <p:cNvPr id="6" name="TextBox 5"/>
          <p:cNvSpPr txBox="1"/>
          <p:nvPr/>
        </p:nvSpPr>
        <p:spPr>
          <a:xfrm>
            <a:off x="2994" y="2960434"/>
            <a:ext cx="9143999" cy="1084912"/>
          </a:xfrm>
          <a:prstGeom prst="rect">
            <a:avLst/>
          </a:prstGeom>
          <a:noFill/>
        </p:spPr>
        <p:txBody>
          <a:bodyPr wrap="square" rtlCol="0">
            <a:spAutoFit/>
          </a:bodyPr>
          <a:lstStyle/>
          <a:p>
            <a:pPr algn="ctr">
              <a:lnSpc>
                <a:spcPct val="70000"/>
              </a:lnSpc>
            </a:pPr>
            <a:r>
              <a:rPr lang="en-US" sz="8600" kern="1000" spc="-50" dirty="0" smtClean="0">
                <a:latin typeface="Seravek ExtraLight"/>
                <a:cs typeface="Seravek ExtraLight"/>
              </a:rPr>
              <a:t>The Gospel of Mark</a:t>
            </a:r>
          </a:p>
        </p:txBody>
      </p:sp>
      <p:cxnSp>
        <p:nvCxnSpPr>
          <p:cNvPr id="13" name="Straight Connector 12"/>
          <p:cNvCxnSpPr/>
          <p:nvPr/>
        </p:nvCxnSpPr>
        <p:spPr>
          <a:xfrm>
            <a:off x="1867550" y="2778882"/>
            <a:ext cx="5471927" cy="0"/>
          </a:xfrm>
          <a:prstGeom prst="line">
            <a:avLst/>
          </a:prstGeom>
          <a:ln w="12700" cmpd="sng">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870542" y="4145092"/>
            <a:ext cx="5471927" cy="0"/>
          </a:xfrm>
          <a:prstGeom prst="line">
            <a:avLst/>
          </a:prstGeom>
          <a:ln w="12700" cmpd="sng">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4" descr="Slide1.jpg"/>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752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a:t>
            </a:r>
            <a:r>
              <a:rPr lang="en-US" b="1" dirty="0" smtClean="0">
                <a:solidFill>
                  <a:srgbClr val="FFFF00"/>
                </a:solidFill>
              </a:rPr>
              <a:t>14:22-25</a:t>
            </a:r>
            <a:endParaRPr lang="en-US" b="1" dirty="0" smtClean="0">
              <a:solidFill>
                <a:srgbClr val="FFFF00"/>
              </a:solidFill>
            </a:endParaRPr>
          </a:p>
          <a:p>
            <a:pPr marL="0" indent="0">
              <a:buNone/>
            </a:pPr>
            <a:r>
              <a:rPr lang="en-US" dirty="0">
                <a:solidFill>
                  <a:schemeClr val="bg1">
                    <a:lumMod val="65000"/>
                    <a:lumOff val="35000"/>
                  </a:schemeClr>
                </a:solidFill>
              </a:rPr>
              <a:t>And as they were eating, </a:t>
            </a:r>
            <a:r>
              <a:rPr lang="en-US" b="1" dirty="0">
                <a:solidFill>
                  <a:schemeClr val="bg1">
                    <a:lumMod val="65000"/>
                    <a:lumOff val="35000"/>
                  </a:schemeClr>
                </a:solidFill>
              </a:rPr>
              <a:t>he took bread</a:t>
            </a:r>
            <a:r>
              <a:rPr lang="en-US" dirty="0">
                <a:solidFill>
                  <a:schemeClr val="bg1">
                    <a:lumMod val="65000"/>
                    <a:lumOff val="35000"/>
                  </a:schemeClr>
                </a:solidFill>
              </a:rPr>
              <a:t>, and after blessing it </a:t>
            </a:r>
            <a:r>
              <a:rPr lang="en-US" b="1" dirty="0">
                <a:solidFill>
                  <a:schemeClr val="bg1">
                    <a:lumMod val="65000"/>
                    <a:lumOff val="35000"/>
                  </a:schemeClr>
                </a:solidFill>
              </a:rPr>
              <a:t>broke it and gave it to them</a:t>
            </a:r>
            <a:r>
              <a:rPr lang="en-US" dirty="0">
                <a:solidFill>
                  <a:schemeClr val="bg1">
                    <a:lumMod val="65000"/>
                    <a:lumOff val="35000"/>
                  </a:schemeClr>
                </a:solidFill>
              </a:rPr>
              <a:t>, and said, “Take; </a:t>
            </a:r>
            <a:r>
              <a:rPr lang="en-US" b="1" dirty="0">
                <a:solidFill>
                  <a:schemeClr val="bg1">
                    <a:lumMod val="65000"/>
                    <a:lumOff val="35000"/>
                  </a:schemeClr>
                </a:solidFill>
              </a:rPr>
              <a:t>this is my body</a:t>
            </a:r>
            <a:r>
              <a:rPr lang="en-US" dirty="0">
                <a:solidFill>
                  <a:schemeClr val="bg1">
                    <a:lumMod val="65000"/>
                    <a:lumOff val="35000"/>
                  </a:schemeClr>
                </a:solidFill>
              </a:rPr>
              <a:t>.</a:t>
            </a:r>
            <a:r>
              <a:rPr lang="en-US" dirty="0" smtClean="0">
                <a:solidFill>
                  <a:schemeClr val="bg1">
                    <a:lumMod val="65000"/>
                    <a:lumOff val="35000"/>
                  </a:schemeClr>
                </a:solidFill>
              </a:rPr>
              <a:t>” </a:t>
            </a:r>
            <a:r>
              <a:rPr lang="en-US" dirty="0"/>
              <a:t>And he took a </a:t>
            </a:r>
            <a:r>
              <a:rPr lang="en-US" b="1" dirty="0">
                <a:solidFill>
                  <a:srgbClr val="FFFF00"/>
                </a:solidFill>
              </a:rPr>
              <a:t>cup</a:t>
            </a:r>
            <a:r>
              <a:rPr lang="en-US" dirty="0"/>
              <a:t>, and when he had given thanks he </a:t>
            </a:r>
            <a:r>
              <a:rPr lang="en-US" b="1" dirty="0">
                <a:solidFill>
                  <a:srgbClr val="FFFF00"/>
                </a:solidFill>
              </a:rPr>
              <a:t>gave it to them</a:t>
            </a:r>
            <a:r>
              <a:rPr lang="en-US" dirty="0"/>
              <a:t>, and they all drank of it. And he said to them, “This is my </a:t>
            </a:r>
            <a:r>
              <a:rPr lang="en-US" b="1" dirty="0">
                <a:solidFill>
                  <a:srgbClr val="FFFF00"/>
                </a:solidFill>
              </a:rPr>
              <a:t>blood of the covenant</a:t>
            </a:r>
            <a:r>
              <a:rPr lang="en-US" dirty="0"/>
              <a:t>, which is </a:t>
            </a:r>
            <a:r>
              <a:rPr lang="en-US" b="1" dirty="0">
                <a:solidFill>
                  <a:srgbClr val="FFFF00"/>
                </a:solidFill>
              </a:rPr>
              <a:t>poured out for many</a:t>
            </a:r>
            <a:r>
              <a:rPr lang="en-US" dirty="0"/>
              <a:t>. </a:t>
            </a:r>
            <a:r>
              <a:rPr lang="en-US" dirty="0">
                <a:solidFill>
                  <a:schemeClr val="bg1"/>
                </a:solidFill>
              </a:rPr>
              <a:t>Truly, I say to you, I will not drink again of the fruit of the vine until that day when I drink it new in the kingdom of God.</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51772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a:t>
            </a:r>
            <a:r>
              <a:rPr lang="en-US" b="1" dirty="0" smtClean="0">
                <a:solidFill>
                  <a:srgbClr val="FFFF00"/>
                </a:solidFill>
              </a:rPr>
              <a:t>14:22-25</a:t>
            </a:r>
            <a:endParaRPr lang="en-US" b="1" dirty="0" smtClean="0">
              <a:solidFill>
                <a:srgbClr val="FFFF00"/>
              </a:solidFill>
            </a:endParaRPr>
          </a:p>
          <a:p>
            <a:pPr marL="0" indent="0">
              <a:buNone/>
            </a:pPr>
            <a:r>
              <a:rPr lang="en-US" dirty="0">
                <a:solidFill>
                  <a:schemeClr val="bg1">
                    <a:lumMod val="65000"/>
                    <a:lumOff val="35000"/>
                  </a:schemeClr>
                </a:solidFill>
              </a:rPr>
              <a:t>And as they were eating, </a:t>
            </a:r>
            <a:r>
              <a:rPr lang="en-US" b="1" dirty="0">
                <a:solidFill>
                  <a:schemeClr val="bg1">
                    <a:lumMod val="65000"/>
                    <a:lumOff val="35000"/>
                  </a:schemeClr>
                </a:solidFill>
              </a:rPr>
              <a:t>he took bread</a:t>
            </a:r>
            <a:r>
              <a:rPr lang="en-US" dirty="0">
                <a:solidFill>
                  <a:schemeClr val="bg1">
                    <a:lumMod val="65000"/>
                    <a:lumOff val="35000"/>
                  </a:schemeClr>
                </a:solidFill>
              </a:rPr>
              <a:t>, and after blessing it </a:t>
            </a:r>
            <a:r>
              <a:rPr lang="en-US" b="1" dirty="0">
                <a:solidFill>
                  <a:schemeClr val="bg1">
                    <a:lumMod val="65000"/>
                    <a:lumOff val="35000"/>
                  </a:schemeClr>
                </a:solidFill>
              </a:rPr>
              <a:t>broke it and gave it to them</a:t>
            </a:r>
            <a:r>
              <a:rPr lang="en-US" dirty="0">
                <a:solidFill>
                  <a:schemeClr val="bg1">
                    <a:lumMod val="65000"/>
                    <a:lumOff val="35000"/>
                  </a:schemeClr>
                </a:solidFill>
              </a:rPr>
              <a:t>, and said, “Take; </a:t>
            </a:r>
            <a:r>
              <a:rPr lang="en-US" b="1" dirty="0">
                <a:solidFill>
                  <a:schemeClr val="bg1">
                    <a:lumMod val="65000"/>
                    <a:lumOff val="35000"/>
                  </a:schemeClr>
                </a:solidFill>
              </a:rPr>
              <a:t>this is my body</a:t>
            </a:r>
            <a:r>
              <a:rPr lang="en-US" dirty="0">
                <a:solidFill>
                  <a:schemeClr val="bg1">
                    <a:lumMod val="65000"/>
                    <a:lumOff val="35000"/>
                  </a:schemeClr>
                </a:solidFill>
              </a:rPr>
              <a:t>.</a:t>
            </a:r>
            <a:r>
              <a:rPr lang="en-US" dirty="0" smtClean="0">
                <a:solidFill>
                  <a:schemeClr val="bg1">
                    <a:lumMod val="65000"/>
                    <a:lumOff val="35000"/>
                  </a:schemeClr>
                </a:solidFill>
              </a:rPr>
              <a:t>” </a:t>
            </a:r>
            <a:r>
              <a:rPr lang="en-US" dirty="0">
                <a:solidFill>
                  <a:schemeClr val="bg1">
                    <a:lumMod val="65000"/>
                    <a:lumOff val="35000"/>
                  </a:schemeClr>
                </a:solidFill>
              </a:rPr>
              <a:t>And he took a </a:t>
            </a:r>
            <a:r>
              <a:rPr lang="en-US" b="1" dirty="0">
                <a:solidFill>
                  <a:schemeClr val="bg1">
                    <a:lumMod val="65000"/>
                    <a:lumOff val="35000"/>
                  </a:schemeClr>
                </a:solidFill>
              </a:rPr>
              <a:t>cup</a:t>
            </a:r>
            <a:r>
              <a:rPr lang="en-US" dirty="0">
                <a:solidFill>
                  <a:schemeClr val="bg1">
                    <a:lumMod val="65000"/>
                    <a:lumOff val="35000"/>
                  </a:schemeClr>
                </a:solidFill>
              </a:rPr>
              <a:t>, and when he had given thanks he </a:t>
            </a:r>
            <a:r>
              <a:rPr lang="en-US" b="1" dirty="0">
                <a:solidFill>
                  <a:schemeClr val="bg1">
                    <a:lumMod val="65000"/>
                    <a:lumOff val="35000"/>
                  </a:schemeClr>
                </a:solidFill>
              </a:rPr>
              <a:t>gave it to them</a:t>
            </a:r>
            <a:r>
              <a:rPr lang="en-US" dirty="0">
                <a:solidFill>
                  <a:schemeClr val="bg1">
                    <a:lumMod val="65000"/>
                    <a:lumOff val="35000"/>
                  </a:schemeClr>
                </a:solidFill>
              </a:rPr>
              <a:t>, and they all drank of it. And he said to them, “This is my </a:t>
            </a:r>
            <a:r>
              <a:rPr lang="en-US" b="1" dirty="0">
                <a:solidFill>
                  <a:schemeClr val="bg1">
                    <a:lumMod val="65000"/>
                    <a:lumOff val="35000"/>
                  </a:schemeClr>
                </a:solidFill>
              </a:rPr>
              <a:t>blood of the covenant</a:t>
            </a:r>
            <a:r>
              <a:rPr lang="en-US" dirty="0">
                <a:solidFill>
                  <a:schemeClr val="bg1">
                    <a:lumMod val="65000"/>
                    <a:lumOff val="35000"/>
                  </a:schemeClr>
                </a:solidFill>
              </a:rPr>
              <a:t>, which is </a:t>
            </a:r>
            <a:r>
              <a:rPr lang="en-US" b="1" dirty="0">
                <a:solidFill>
                  <a:schemeClr val="bg1">
                    <a:lumMod val="65000"/>
                    <a:lumOff val="35000"/>
                  </a:schemeClr>
                </a:solidFill>
              </a:rPr>
              <a:t>poured out for many</a:t>
            </a:r>
            <a:r>
              <a:rPr lang="en-US" dirty="0">
                <a:solidFill>
                  <a:schemeClr val="bg1">
                    <a:lumMod val="65000"/>
                    <a:lumOff val="35000"/>
                  </a:schemeClr>
                </a:solidFill>
              </a:rPr>
              <a:t>. </a:t>
            </a:r>
            <a:r>
              <a:rPr lang="en-US" dirty="0"/>
              <a:t>Truly, I say to you, I will not drink again of the fruit of the vine until that day when I drink it new in the kingdom of God.</a:t>
            </a:r>
            <a:r>
              <a:rPr lang="en-US" dirty="0" smtClean="0"/>
              <a:t>”</a:t>
            </a:r>
            <a:endParaRPr lang="en-US" dirty="0">
              <a:solidFill>
                <a:schemeClr val="bg1"/>
              </a:solidFill>
            </a:endParaRPr>
          </a:p>
        </p:txBody>
      </p:sp>
    </p:spTree>
    <p:extLst>
      <p:ext uri="{BB962C8B-B14F-4D97-AF65-F5344CB8AC3E}">
        <p14:creationId xmlns:p14="http://schemas.microsoft.com/office/powerpoint/2010/main" val="190554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t="49610" b="-1667"/>
          <a:stretch/>
        </p:blipFill>
        <p:spPr>
          <a:xfrm>
            <a:off x="-7937" y="0"/>
            <a:ext cx="9144000" cy="2779776"/>
          </a:xfrm>
          <a:prstGeom prst="rect">
            <a:avLst/>
          </a:prstGeom>
        </p:spPr>
      </p:pic>
      <p:sp>
        <p:nvSpPr>
          <p:cNvPr id="6" name="TextBox 5"/>
          <p:cNvSpPr txBox="1"/>
          <p:nvPr/>
        </p:nvSpPr>
        <p:spPr>
          <a:xfrm>
            <a:off x="531317" y="3619383"/>
            <a:ext cx="7760692" cy="1015663"/>
          </a:xfrm>
          <a:prstGeom prst="rect">
            <a:avLst/>
          </a:prstGeom>
          <a:noFill/>
        </p:spPr>
        <p:txBody>
          <a:bodyPr wrap="square" rtlCol="0">
            <a:spAutoFit/>
          </a:bodyPr>
          <a:lstStyle/>
          <a:p>
            <a:pPr marL="241300" lvl="2" algn="ctr" defTabSz="168275">
              <a:spcBef>
                <a:spcPts val="600"/>
              </a:spcBef>
              <a:spcAft>
                <a:spcPts val="1200"/>
              </a:spcAft>
            </a:pPr>
            <a:r>
              <a:rPr lang="en-US" sz="6000" kern="1000" dirty="0" smtClean="0">
                <a:latin typeface="Century Gothic"/>
                <a:cs typeface="Century Gothic"/>
              </a:rPr>
              <a:t>“Is it I, Lord?”</a:t>
            </a:r>
            <a:endParaRPr lang="en-US" sz="6000" kern="1000" dirty="0" smtClean="0">
              <a:latin typeface="Century Gothic"/>
              <a:cs typeface="Century Gothic"/>
            </a:endParaRPr>
          </a:p>
        </p:txBody>
      </p:sp>
    </p:spTree>
    <p:extLst>
      <p:ext uri="{BB962C8B-B14F-4D97-AF65-F5344CB8AC3E}">
        <p14:creationId xmlns:p14="http://schemas.microsoft.com/office/powerpoint/2010/main" val="236188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rgbClr val="6666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a:t>
            </a:r>
            <a:r>
              <a:rPr lang="en-US" b="1" dirty="0" smtClean="0">
                <a:solidFill>
                  <a:srgbClr val="FFFF00"/>
                </a:solidFill>
              </a:rPr>
              <a:t>14:6-9</a:t>
            </a:r>
            <a:endParaRPr lang="en-US" b="1" dirty="0" smtClean="0">
              <a:solidFill>
                <a:srgbClr val="FFFF00"/>
              </a:solidFill>
            </a:endParaRPr>
          </a:p>
          <a:p>
            <a:pPr marL="0" indent="0">
              <a:buNone/>
            </a:pPr>
            <a:r>
              <a:rPr lang="en-US" dirty="0"/>
              <a:t>“Leave her alone. Why do you trouble her? She has done a </a:t>
            </a:r>
            <a:r>
              <a:rPr lang="en-US" b="1" dirty="0">
                <a:solidFill>
                  <a:srgbClr val="FFFF00"/>
                </a:solidFill>
              </a:rPr>
              <a:t>beautiful thing to me</a:t>
            </a:r>
            <a:r>
              <a:rPr lang="en-US" dirty="0"/>
              <a:t>. For you always have the poor with you, and whenever you want, you can do good for them. But you will not always have me. She has done what she could; she has </a:t>
            </a:r>
            <a:r>
              <a:rPr lang="en-US" b="1" dirty="0">
                <a:solidFill>
                  <a:srgbClr val="FFFF00"/>
                </a:solidFill>
              </a:rPr>
              <a:t>anointed my body beforehand for burial</a:t>
            </a:r>
            <a:r>
              <a:rPr lang="en-US" dirty="0"/>
              <a:t>. And truly, I say to you, wherever the gospel is proclaimed in the whole world, what she has done will be told in memory of her.”</a:t>
            </a:r>
            <a:endParaRPr lang="en-US" dirty="0">
              <a:solidFill>
                <a:schemeClr val="bg1"/>
              </a:solidFill>
            </a:endParaRPr>
          </a:p>
        </p:txBody>
      </p:sp>
    </p:spTree>
    <p:extLst>
      <p:ext uri="{BB962C8B-B14F-4D97-AF65-F5344CB8AC3E}">
        <p14:creationId xmlns:p14="http://schemas.microsoft.com/office/powerpoint/2010/main" val="300874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a:t>
            </a:r>
            <a:r>
              <a:rPr lang="en-US" b="1" dirty="0" smtClean="0">
                <a:solidFill>
                  <a:srgbClr val="FFFF00"/>
                </a:solidFill>
              </a:rPr>
              <a:t>14:10-11</a:t>
            </a:r>
            <a:endParaRPr lang="en-US" b="1" dirty="0" smtClean="0">
              <a:solidFill>
                <a:srgbClr val="FFFF00"/>
              </a:solidFill>
            </a:endParaRPr>
          </a:p>
          <a:p>
            <a:pPr marL="0" indent="0">
              <a:buNone/>
            </a:pPr>
            <a:r>
              <a:rPr lang="en-US" dirty="0"/>
              <a:t>Then Judas Iscariot, who was one of the twelve, went to the chief priests in order to </a:t>
            </a:r>
            <a:r>
              <a:rPr lang="en-US" b="1" dirty="0">
                <a:solidFill>
                  <a:srgbClr val="FFFF00"/>
                </a:solidFill>
              </a:rPr>
              <a:t>betray him </a:t>
            </a:r>
            <a:r>
              <a:rPr lang="en-US" dirty="0"/>
              <a:t>to them. And when they heard it, they were glad and promised to give him money. And he sought an opportunity to </a:t>
            </a:r>
            <a:r>
              <a:rPr lang="en-US" b="1" dirty="0">
                <a:solidFill>
                  <a:srgbClr val="FFFF00"/>
                </a:solidFill>
              </a:rPr>
              <a:t>betray him</a:t>
            </a:r>
            <a:r>
              <a:rPr lang="en-US" dirty="0"/>
              <a:t>.</a:t>
            </a:r>
            <a:endParaRPr lang="en-US" dirty="0">
              <a:solidFill>
                <a:schemeClr val="bg1"/>
              </a:solidFill>
            </a:endParaRPr>
          </a:p>
        </p:txBody>
      </p:sp>
    </p:spTree>
    <p:extLst>
      <p:ext uri="{BB962C8B-B14F-4D97-AF65-F5344CB8AC3E}">
        <p14:creationId xmlns:p14="http://schemas.microsoft.com/office/powerpoint/2010/main" val="12153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26408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89100"/>
            <a:ext cx="9144000" cy="3474720"/>
          </a:xfrm>
          <a:prstGeom prst="rect">
            <a:avLst/>
          </a:prstGeom>
        </p:spPr>
      </p:pic>
    </p:spTree>
    <p:extLst>
      <p:ext uri="{BB962C8B-B14F-4D97-AF65-F5344CB8AC3E}">
        <p14:creationId xmlns:p14="http://schemas.microsoft.com/office/powerpoint/2010/main" val="31535265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a:t>
            </a:r>
            <a:r>
              <a:rPr lang="en-US" b="1" dirty="0" smtClean="0">
                <a:solidFill>
                  <a:srgbClr val="FFFF00"/>
                </a:solidFill>
              </a:rPr>
              <a:t>14:18-21</a:t>
            </a:r>
            <a:endParaRPr lang="en-US" b="1" dirty="0" smtClean="0">
              <a:solidFill>
                <a:srgbClr val="FFFF00"/>
              </a:solidFill>
            </a:endParaRPr>
          </a:p>
          <a:p>
            <a:pPr marL="0" indent="0">
              <a:buNone/>
            </a:pPr>
            <a:r>
              <a:rPr lang="en-US" dirty="0"/>
              <a:t>“Truly, I say to you, one of you will </a:t>
            </a:r>
            <a:r>
              <a:rPr lang="en-US" b="1" dirty="0">
                <a:solidFill>
                  <a:srgbClr val="FFFF00"/>
                </a:solidFill>
              </a:rPr>
              <a:t>betray me</a:t>
            </a:r>
            <a:r>
              <a:rPr lang="en-US" dirty="0"/>
              <a:t>, one who is eating with me.” </a:t>
            </a:r>
            <a:r>
              <a:rPr lang="en-US" dirty="0" smtClean="0">
                <a:solidFill>
                  <a:schemeClr val="bg1"/>
                </a:solidFill>
              </a:rPr>
              <a:t>They </a:t>
            </a:r>
            <a:r>
              <a:rPr lang="en-US" dirty="0">
                <a:solidFill>
                  <a:schemeClr val="bg1"/>
                </a:solidFill>
              </a:rPr>
              <a:t>began to be sorrowful and to say to him one after another, “Is it I?” </a:t>
            </a:r>
            <a:r>
              <a:rPr lang="en-US" dirty="0" smtClean="0">
                <a:solidFill>
                  <a:schemeClr val="bg1"/>
                </a:solidFill>
              </a:rPr>
              <a:t>He </a:t>
            </a:r>
            <a:r>
              <a:rPr lang="en-US" dirty="0">
                <a:solidFill>
                  <a:schemeClr val="bg1"/>
                </a:solidFill>
              </a:rPr>
              <a:t>said to them, “It is one of the twelve, one who is dipping bread into the dish with me. For the Son of Man goes as it is written of him, but woe to that man by whom the Son of Man is betrayed! It would have been better for that man if he had not been born.”</a:t>
            </a:r>
            <a:endParaRPr lang="en-US" dirty="0">
              <a:solidFill>
                <a:schemeClr val="bg1"/>
              </a:solidFill>
            </a:endParaRPr>
          </a:p>
        </p:txBody>
      </p:sp>
    </p:spTree>
    <p:extLst>
      <p:ext uri="{BB962C8B-B14F-4D97-AF65-F5344CB8AC3E}">
        <p14:creationId xmlns:p14="http://schemas.microsoft.com/office/powerpoint/2010/main" val="197042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a:t>
            </a:r>
            <a:r>
              <a:rPr lang="en-US" b="1" dirty="0" smtClean="0">
                <a:solidFill>
                  <a:srgbClr val="FFFF00"/>
                </a:solidFill>
              </a:rPr>
              <a:t>14:18-21</a:t>
            </a:r>
            <a:endParaRPr lang="en-US" b="1" dirty="0" smtClean="0">
              <a:solidFill>
                <a:srgbClr val="FFFF00"/>
              </a:solidFill>
            </a:endParaRPr>
          </a:p>
          <a:p>
            <a:pPr marL="0" indent="0">
              <a:buNone/>
            </a:pPr>
            <a:r>
              <a:rPr lang="en-US" dirty="0">
                <a:solidFill>
                  <a:schemeClr val="bg1">
                    <a:lumMod val="65000"/>
                    <a:lumOff val="35000"/>
                  </a:schemeClr>
                </a:solidFill>
              </a:rPr>
              <a:t>“Truly, I say to you, one of you will </a:t>
            </a:r>
            <a:r>
              <a:rPr lang="en-US" b="1" dirty="0">
                <a:solidFill>
                  <a:schemeClr val="bg1">
                    <a:lumMod val="65000"/>
                    <a:lumOff val="35000"/>
                  </a:schemeClr>
                </a:solidFill>
              </a:rPr>
              <a:t>betray me</a:t>
            </a:r>
            <a:r>
              <a:rPr lang="en-US" dirty="0">
                <a:solidFill>
                  <a:schemeClr val="bg1">
                    <a:lumMod val="65000"/>
                    <a:lumOff val="35000"/>
                  </a:schemeClr>
                </a:solidFill>
              </a:rPr>
              <a:t>, one who is eating with me.” </a:t>
            </a:r>
            <a:r>
              <a:rPr lang="en-US" dirty="0" smtClean="0"/>
              <a:t>They </a:t>
            </a:r>
            <a:r>
              <a:rPr lang="en-US" dirty="0"/>
              <a:t>began to be sorrowful and to say to him one after another, </a:t>
            </a:r>
            <a:r>
              <a:rPr lang="en-US" b="1" dirty="0">
                <a:solidFill>
                  <a:srgbClr val="FFFF00"/>
                </a:solidFill>
              </a:rPr>
              <a:t>“Is it I?” </a:t>
            </a:r>
            <a:r>
              <a:rPr lang="en-US" dirty="0" smtClean="0">
                <a:solidFill>
                  <a:schemeClr val="bg1"/>
                </a:solidFill>
              </a:rPr>
              <a:t>He </a:t>
            </a:r>
            <a:r>
              <a:rPr lang="en-US" dirty="0">
                <a:solidFill>
                  <a:schemeClr val="bg1"/>
                </a:solidFill>
              </a:rPr>
              <a:t>said to them, “It is one of the twelve, one who is dipping bread into the dish with me. For the Son of Man goes as it is written of him, but woe to that man by whom the Son of Man is betrayed! It would have been better for that man if he had not been born.”</a:t>
            </a:r>
            <a:endParaRPr lang="en-US" dirty="0">
              <a:solidFill>
                <a:schemeClr val="bg1"/>
              </a:solidFill>
            </a:endParaRPr>
          </a:p>
        </p:txBody>
      </p:sp>
    </p:spTree>
    <p:extLst>
      <p:ext uri="{BB962C8B-B14F-4D97-AF65-F5344CB8AC3E}">
        <p14:creationId xmlns:p14="http://schemas.microsoft.com/office/powerpoint/2010/main" val="21427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a:t>
            </a:r>
            <a:r>
              <a:rPr lang="en-US" b="1" dirty="0" smtClean="0">
                <a:solidFill>
                  <a:srgbClr val="FFFF00"/>
                </a:solidFill>
              </a:rPr>
              <a:t>14:18-21</a:t>
            </a:r>
            <a:endParaRPr lang="en-US" b="1" dirty="0" smtClean="0">
              <a:solidFill>
                <a:srgbClr val="FFFF00"/>
              </a:solidFill>
            </a:endParaRPr>
          </a:p>
          <a:p>
            <a:pPr marL="0" indent="0">
              <a:buNone/>
            </a:pPr>
            <a:r>
              <a:rPr lang="en-US" dirty="0">
                <a:solidFill>
                  <a:schemeClr val="bg1">
                    <a:lumMod val="65000"/>
                    <a:lumOff val="35000"/>
                  </a:schemeClr>
                </a:solidFill>
              </a:rPr>
              <a:t>“Truly, I say to you, one of you will </a:t>
            </a:r>
            <a:r>
              <a:rPr lang="en-US" b="1" dirty="0">
                <a:solidFill>
                  <a:schemeClr val="bg1">
                    <a:lumMod val="65000"/>
                    <a:lumOff val="35000"/>
                  </a:schemeClr>
                </a:solidFill>
              </a:rPr>
              <a:t>betray me</a:t>
            </a:r>
            <a:r>
              <a:rPr lang="en-US" dirty="0">
                <a:solidFill>
                  <a:schemeClr val="bg1">
                    <a:lumMod val="65000"/>
                    <a:lumOff val="35000"/>
                  </a:schemeClr>
                </a:solidFill>
              </a:rPr>
              <a:t>, one who is eating with me.” </a:t>
            </a:r>
            <a:r>
              <a:rPr lang="en-US" dirty="0" smtClean="0">
                <a:solidFill>
                  <a:schemeClr val="bg1">
                    <a:lumMod val="65000"/>
                    <a:lumOff val="35000"/>
                  </a:schemeClr>
                </a:solidFill>
              </a:rPr>
              <a:t>They </a:t>
            </a:r>
            <a:r>
              <a:rPr lang="en-US" dirty="0">
                <a:solidFill>
                  <a:schemeClr val="bg1">
                    <a:lumMod val="65000"/>
                    <a:lumOff val="35000"/>
                  </a:schemeClr>
                </a:solidFill>
              </a:rPr>
              <a:t>began to be sorrowful and to say to him one after another, </a:t>
            </a:r>
            <a:r>
              <a:rPr lang="en-US" b="1" dirty="0">
                <a:solidFill>
                  <a:schemeClr val="bg1">
                    <a:lumMod val="65000"/>
                    <a:lumOff val="35000"/>
                  </a:schemeClr>
                </a:solidFill>
              </a:rPr>
              <a:t>“Is it I?” </a:t>
            </a:r>
            <a:r>
              <a:rPr lang="en-US" dirty="0" smtClean="0"/>
              <a:t>He </a:t>
            </a:r>
            <a:r>
              <a:rPr lang="en-US" dirty="0"/>
              <a:t>said to them, “</a:t>
            </a:r>
            <a:r>
              <a:rPr lang="en-US" b="1" dirty="0">
                <a:solidFill>
                  <a:srgbClr val="FFFF00"/>
                </a:solidFill>
              </a:rPr>
              <a:t>It is one of the twelve</a:t>
            </a:r>
            <a:r>
              <a:rPr lang="en-US" dirty="0"/>
              <a:t>, one who is dipping bread into the dish with me. For the Son of Man goes as it is written of him, </a:t>
            </a:r>
            <a:r>
              <a:rPr lang="en-US" b="1" dirty="0">
                <a:solidFill>
                  <a:srgbClr val="FFFF00"/>
                </a:solidFill>
              </a:rPr>
              <a:t>but woe to that man by whom the Son of Man is betrayed</a:t>
            </a:r>
            <a:r>
              <a:rPr lang="en-US" dirty="0"/>
              <a:t>! It would have been better for that man if he had not been born.”</a:t>
            </a:r>
            <a:endParaRPr lang="en-US" dirty="0">
              <a:solidFill>
                <a:schemeClr val="bg1"/>
              </a:solidFill>
            </a:endParaRPr>
          </a:p>
        </p:txBody>
      </p:sp>
    </p:spTree>
    <p:extLst>
      <p:ext uri="{BB962C8B-B14F-4D97-AF65-F5344CB8AC3E}">
        <p14:creationId xmlns:p14="http://schemas.microsoft.com/office/powerpoint/2010/main" val="92887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a:t>
            </a:r>
            <a:r>
              <a:rPr lang="en-US" b="1" dirty="0" smtClean="0">
                <a:solidFill>
                  <a:srgbClr val="FFFF00"/>
                </a:solidFill>
              </a:rPr>
              <a:t>14:22-25</a:t>
            </a:r>
            <a:endParaRPr lang="en-US" b="1" dirty="0" smtClean="0">
              <a:solidFill>
                <a:srgbClr val="FFFF00"/>
              </a:solidFill>
            </a:endParaRPr>
          </a:p>
          <a:p>
            <a:pPr marL="0" indent="0">
              <a:buNone/>
            </a:pPr>
            <a:r>
              <a:rPr lang="en-US" dirty="0"/>
              <a:t>And as they were eating, </a:t>
            </a:r>
            <a:r>
              <a:rPr lang="en-US" b="1" dirty="0">
                <a:solidFill>
                  <a:srgbClr val="FFFF00"/>
                </a:solidFill>
              </a:rPr>
              <a:t>he took bread</a:t>
            </a:r>
            <a:r>
              <a:rPr lang="en-US" dirty="0"/>
              <a:t>, and after blessing it </a:t>
            </a:r>
            <a:r>
              <a:rPr lang="en-US" b="1" dirty="0">
                <a:solidFill>
                  <a:srgbClr val="FFFF00"/>
                </a:solidFill>
              </a:rPr>
              <a:t>broke it and gave it to them</a:t>
            </a:r>
            <a:r>
              <a:rPr lang="en-US" dirty="0"/>
              <a:t>, and said, “Take; </a:t>
            </a:r>
            <a:r>
              <a:rPr lang="en-US" b="1" dirty="0">
                <a:solidFill>
                  <a:srgbClr val="FFFF00"/>
                </a:solidFill>
              </a:rPr>
              <a:t>this is my body</a:t>
            </a:r>
            <a:r>
              <a:rPr lang="en-US" dirty="0"/>
              <a:t>.</a:t>
            </a:r>
            <a:r>
              <a:rPr lang="en-US" dirty="0" smtClean="0"/>
              <a:t>” </a:t>
            </a:r>
            <a:r>
              <a:rPr lang="en-US" dirty="0">
                <a:solidFill>
                  <a:schemeClr val="bg1"/>
                </a:solidFill>
              </a:rPr>
              <a:t>And he took a cup, and when he had given thanks he gave it to them, and they all drank of it. And he said to them, “This is my blood of the covenant, which is poured out for many. Truly, I say to you, I will not drink again of the fruit of the vine until that day when I drink it new in the kingdom of God.</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429120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39368</TotalTime>
  <Words>877</Words>
  <Application>Microsoft Macintosh PowerPoint</Application>
  <PresentationFormat>On-screen Show (4:3)</PresentationFormat>
  <Paragraphs>18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Joshua Carter</dc:creator>
  <cp:lastModifiedBy>David Maxson</cp:lastModifiedBy>
  <cp:revision>314</cp:revision>
  <dcterms:created xsi:type="dcterms:W3CDTF">2015-10-29T03:17:02Z</dcterms:created>
  <dcterms:modified xsi:type="dcterms:W3CDTF">2018-11-25T12:45:56Z</dcterms:modified>
</cp:coreProperties>
</file>