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handoutMasterIdLst>
    <p:handoutMasterId r:id="rId21"/>
  </p:handoutMasterIdLst>
  <p:sldIdLst>
    <p:sldId id="324" r:id="rId3"/>
    <p:sldId id="290" r:id="rId4"/>
    <p:sldId id="289" r:id="rId5"/>
    <p:sldId id="291" r:id="rId6"/>
    <p:sldId id="316" r:id="rId7"/>
    <p:sldId id="317" r:id="rId8"/>
    <p:sldId id="318" r:id="rId9"/>
    <p:sldId id="299" r:id="rId10"/>
    <p:sldId id="314" r:id="rId11"/>
    <p:sldId id="319" r:id="rId12"/>
    <p:sldId id="320" r:id="rId13"/>
    <p:sldId id="321" r:id="rId14"/>
    <p:sldId id="315" r:id="rId15"/>
    <p:sldId id="322" r:id="rId16"/>
    <p:sldId id="323" r:id="rId17"/>
    <p:sldId id="310" r:id="rId18"/>
    <p:sldId id="31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833" autoAdjust="0"/>
  </p:normalViewPr>
  <p:slideViewPr>
    <p:cSldViewPr showGuides="1">
      <p:cViewPr>
        <p:scale>
          <a:sx n="85" d="100"/>
          <a:sy n="85" d="100"/>
        </p:scale>
        <p:origin x="-630" y="-52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CBE538-33D2-8C44-AD11-495795130322}" type="datetimeFigureOut">
              <a:rPr lang="en-US" smtClean="0"/>
              <a:t>1/13/2019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D78F3B-8FFC-3E4A-80CF-B5A40FCB2F10}" type="slidenum">
              <a:rPr lang="en-US" smtClean="0"/>
              <a:t>‹#›</a:t>
            </a:fld>
            <a:endParaRPr lang="en-US"/>
          </a:p>
        </p:txBody>
      </p:sp>
    </p:spTree>
    <p:extLst>
      <p:ext uri="{BB962C8B-B14F-4D97-AF65-F5344CB8AC3E}">
        <p14:creationId xmlns:p14="http://schemas.microsoft.com/office/powerpoint/2010/main" val="3675771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84034B-1323-4668-A332-27294CBCE078}" type="datetimeFigureOut">
              <a:rPr lang="en-US" smtClean="0"/>
              <a:pPr/>
              <a:t>1/13/2019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4E85C1-9CDE-4C1D-A08B-42ADC28951AB}" type="slidenum">
              <a:rPr lang="en-US" smtClean="0"/>
              <a:pPr/>
              <a:t>‹#›</a:t>
            </a:fld>
            <a:endParaRPr lang="en-US"/>
          </a:p>
        </p:txBody>
      </p:sp>
    </p:spTree>
    <p:extLst>
      <p:ext uri="{BB962C8B-B14F-4D97-AF65-F5344CB8AC3E}">
        <p14:creationId xmlns:p14="http://schemas.microsoft.com/office/powerpoint/2010/main" val="2468297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61"/>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0F15752-4705-4ACB-9B02-570134FCD0A2}" type="datetimeFigureOut">
              <a:rPr lang="en-US" smtClean="0"/>
              <a:pPr/>
              <a:t>1/13/2019</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4"/>
            <a:ext cx="457200" cy="441325"/>
          </a:xfrm>
        </p:spPr>
        <p:txBody>
          <a:bodyPr/>
          <a:lstStyle>
            <a:lvl1pPr>
              <a:defRPr>
                <a:solidFill>
                  <a:schemeClr val="accent3">
                    <a:shade val="75000"/>
                  </a:schemeClr>
                </a:solidFill>
              </a:defRPr>
            </a:lvl1pPr>
          </a:lstStyle>
          <a:p>
            <a:fld id="{F5ABBDF4-AE83-4159-8F2B-68BA29F659F4}"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F15752-4705-4ACB-9B02-570134FCD0A2}"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BBDF4-AE83-4159-8F2B-68BA29F659F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61"/>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6"/>
            <a:ext cx="457200" cy="441325"/>
          </a:xfrm>
        </p:spPr>
        <p:txBody>
          <a:bodyPr/>
          <a:lstStyle/>
          <a:p>
            <a:fld id="{F5ABBDF4-AE83-4159-8F2B-68BA29F659F4}"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F15752-4705-4ACB-9B02-570134FCD0A2}"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6"/>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A350F-0720-AC4E-9DA2-ACFB38C4A446}" type="datetimeFigureOut">
              <a:rPr lang="en-US" smtClean="0">
                <a:solidFill>
                  <a:prstClr val="black">
                    <a:tint val="75000"/>
                  </a:prstClr>
                </a:solidFill>
              </a:rPr>
              <a:pPr/>
              <a:t>1/13/2019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D62671-B747-3648-A05A-FD16B1E96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909903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A350F-0720-AC4E-9DA2-ACFB38C4A446}" type="datetimeFigureOut">
              <a:rPr lang="en-US" smtClean="0">
                <a:solidFill>
                  <a:prstClr val="black">
                    <a:tint val="75000"/>
                  </a:prstClr>
                </a:solidFill>
              </a:rPr>
              <a:pPr/>
              <a:t>1/13/2019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D62671-B747-3648-A05A-FD16B1E96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0182245"/>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A350F-0720-AC4E-9DA2-ACFB38C4A446}" type="datetimeFigureOut">
              <a:rPr lang="en-US" smtClean="0">
                <a:solidFill>
                  <a:prstClr val="black">
                    <a:tint val="75000"/>
                  </a:prstClr>
                </a:solidFill>
              </a:rPr>
              <a:pPr/>
              <a:t>1/13/2019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D62671-B747-3648-A05A-FD16B1E96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43265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A350F-0720-AC4E-9DA2-ACFB38C4A446}" type="datetimeFigureOut">
              <a:rPr lang="en-US" smtClean="0">
                <a:solidFill>
                  <a:prstClr val="black">
                    <a:tint val="75000"/>
                  </a:prstClr>
                </a:solidFill>
              </a:rPr>
              <a:pPr/>
              <a:t>1/13/2019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D62671-B747-3648-A05A-FD16B1E96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3893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A350F-0720-AC4E-9DA2-ACFB38C4A446}" type="datetimeFigureOut">
              <a:rPr lang="en-US" smtClean="0">
                <a:solidFill>
                  <a:prstClr val="black">
                    <a:tint val="75000"/>
                  </a:prstClr>
                </a:solidFill>
              </a:rPr>
              <a:pPr/>
              <a:t>1/13/2019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3D62671-B747-3648-A05A-FD16B1E96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73022"/>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A350F-0720-AC4E-9DA2-ACFB38C4A446}" type="datetimeFigureOut">
              <a:rPr lang="en-US" smtClean="0">
                <a:solidFill>
                  <a:prstClr val="black">
                    <a:tint val="75000"/>
                  </a:prstClr>
                </a:solidFill>
              </a:rPr>
              <a:pPr/>
              <a:t>1/13/2019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3D62671-B747-3648-A05A-FD16B1E96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3879044"/>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A350F-0720-AC4E-9DA2-ACFB38C4A446}" type="datetimeFigureOut">
              <a:rPr lang="en-US" smtClean="0">
                <a:solidFill>
                  <a:prstClr val="black">
                    <a:tint val="75000"/>
                  </a:prstClr>
                </a:solidFill>
              </a:rPr>
              <a:pPr/>
              <a:t>1/13/2019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3D62671-B747-3648-A05A-FD16B1E96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955596"/>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A350F-0720-AC4E-9DA2-ACFB38C4A446}" type="datetimeFigureOut">
              <a:rPr lang="en-US" smtClean="0">
                <a:solidFill>
                  <a:prstClr val="black">
                    <a:tint val="75000"/>
                  </a:prstClr>
                </a:solidFill>
              </a:rPr>
              <a:pPr/>
              <a:t>1/13/2019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D62671-B747-3648-A05A-FD16B1E96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5669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0F15752-4705-4ACB-9B02-570134FCD0A2}"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6"/>
            <a:ext cx="457200" cy="441325"/>
          </a:xfrm>
        </p:spPr>
        <p:txBody>
          <a:bodyPr/>
          <a:lstStyle/>
          <a:p>
            <a:fld id="{F5ABBDF4-AE83-4159-8F2B-68BA29F659F4}"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A350F-0720-AC4E-9DA2-ACFB38C4A446}" type="datetimeFigureOut">
              <a:rPr lang="en-US" smtClean="0">
                <a:solidFill>
                  <a:prstClr val="black">
                    <a:tint val="75000"/>
                  </a:prstClr>
                </a:solidFill>
              </a:rPr>
              <a:pPr/>
              <a:t>1/13/2019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D62671-B747-3648-A05A-FD16B1E96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28715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A350F-0720-AC4E-9DA2-ACFB38C4A446}" type="datetimeFigureOut">
              <a:rPr lang="en-US" smtClean="0">
                <a:solidFill>
                  <a:prstClr val="black">
                    <a:tint val="75000"/>
                  </a:prstClr>
                </a:solidFill>
              </a:rPr>
              <a:pPr/>
              <a:t>1/13/2019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D62671-B747-3648-A05A-FD16B1E96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6576210"/>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A350F-0720-AC4E-9DA2-ACFB38C4A446}" type="datetimeFigureOut">
              <a:rPr lang="en-US" smtClean="0">
                <a:solidFill>
                  <a:prstClr val="black">
                    <a:tint val="75000"/>
                  </a:prstClr>
                </a:solidFill>
              </a:rPr>
              <a:pPr/>
              <a:t>1/13/2019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D62671-B747-3648-A05A-FD16B1E96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274280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61"/>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0F15752-4705-4ACB-9B02-570134FCD0A2}" type="datetimeFigureOut">
              <a:rPr lang="en-US" smtClean="0"/>
              <a:pPr/>
              <a:t>1/13/2019</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4"/>
            <a:ext cx="457200" cy="441325"/>
          </a:xfrm>
        </p:spPr>
        <p:txBody>
          <a:bodyPr/>
          <a:lstStyle>
            <a:lvl1pPr>
              <a:defRPr>
                <a:solidFill>
                  <a:schemeClr val="accent3">
                    <a:shade val="75000"/>
                  </a:schemeClr>
                </a:solidFill>
              </a:defRPr>
            </a:lvl1pPr>
          </a:lstStyle>
          <a:p>
            <a:fld id="{F5ABBDF4-AE83-4159-8F2B-68BA29F659F4}"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0F15752-4705-4ACB-9B02-570134FCD0A2}" type="datetimeFigureOut">
              <a:rPr lang="en-US" smtClean="0"/>
              <a:pPr/>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BBDF4-AE83-4159-8F2B-68BA29F659F4}" type="slidenum">
              <a:rPr lang="en-US" smtClean="0"/>
              <a:pPr/>
              <a:t>‹#›</a:t>
            </a:fld>
            <a:endParaRPr lang="en-US"/>
          </a:p>
        </p:txBody>
      </p:sp>
      <p:sp>
        <p:nvSpPr>
          <p:cNvPr id="8" name="Straight Connector 7"/>
          <p:cNvSpPr>
            <a:spLocks noChangeShapeType="1"/>
          </p:cNvSpPr>
          <p:nvPr/>
        </p:nvSpPr>
        <p:spPr bwMode="auto">
          <a:xfrm flipV="1">
            <a:off x="4563088" y="1575653"/>
            <a:ext cx="8921" cy="4819558"/>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6"/>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2"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0F15752-4705-4ACB-9B02-570134FCD0A2}" type="datetimeFigureOut">
              <a:rPr lang="en-US" smtClean="0"/>
              <a:pPr/>
              <a:t>1/13/2019</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7"/>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20"/>
            <a:ext cx="457200" cy="441325"/>
          </a:xfrm>
        </p:spPr>
        <p:txBody>
          <a:bodyPr/>
          <a:lstStyle>
            <a:lvl1pPr algn="ctr">
              <a:defRPr/>
            </a:lvl1pPr>
          </a:lstStyle>
          <a:p>
            <a:fld id="{F5ABBDF4-AE83-4159-8F2B-68BA29F659F4}"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0F15752-4705-4ACB-9B02-570134FCD0A2}" type="datetimeFigureOut">
              <a:rPr lang="en-US" smtClean="0"/>
              <a:pPr/>
              <a:t>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4"/>
            <a:ext cx="457200" cy="441325"/>
          </a:xfrm>
        </p:spPr>
        <p:txBody>
          <a:bodyPr/>
          <a:lstStyle/>
          <a:p>
            <a:fld id="{F5ABBDF4-AE83-4159-8F2B-68BA29F659F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61"/>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0F15752-4705-4ACB-9B02-570134FCD0A2}" type="datetimeFigureOut">
              <a:rPr lang="en-US" smtClean="0"/>
              <a:pPr/>
              <a:t>1/13/2019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5ABBDF4-AE83-4159-8F2B-68BA29F659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42"/>
            <a:ext cx="457200" cy="441325"/>
          </a:xfrm>
        </p:spPr>
        <p:txBody>
          <a:bodyPr/>
          <a:lstStyle>
            <a:lvl1pPr>
              <a:defRPr>
                <a:solidFill>
                  <a:schemeClr val="accent3">
                    <a:shade val="75000"/>
                  </a:schemeClr>
                </a:solidFill>
              </a:defRPr>
            </a:lvl1pPr>
          </a:lstStyle>
          <a:p>
            <a:fld id="{F5ABBDF4-AE83-4159-8F2B-68BA29F659F4}" type="slidenum">
              <a:rPr lang="en-US" smtClean="0"/>
              <a:pPr/>
              <a:t>‹#›</a:t>
            </a:fld>
            <a:endParaRPr lang="en-US"/>
          </a:p>
        </p:txBody>
      </p:sp>
      <p:sp>
        <p:nvSpPr>
          <p:cNvPr id="21" name="Rectangle 20"/>
          <p:cNvSpPr>
            <a:spLocks noChangeArrowheads="1"/>
          </p:cNvSpPr>
          <p:nvPr/>
        </p:nvSpPr>
        <p:spPr bwMode="auto">
          <a:xfrm>
            <a:off x="149352" y="638839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0F15752-4705-4ACB-9B02-570134FCD0A2}" type="datetimeFigureOut">
              <a:rPr lang="en-US" smtClean="0"/>
              <a:pPr/>
              <a:t>1/13/2019</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42"/>
            <a:ext cx="457200" cy="441325"/>
          </a:xfrm>
        </p:spPr>
        <p:txBody>
          <a:bodyPr/>
          <a:lstStyle/>
          <a:p>
            <a:fld id="{F5ABBDF4-AE83-4159-8F2B-68BA29F659F4}"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9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0F15752-4705-4ACB-9B02-570134FCD0A2}" type="datetimeFigureOut">
              <a:rPr lang="en-US" smtClean="0"/>
              <a:pPr/>
              <a:t>1/13/2019</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9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0F15752-4705-4ACB-9B02-570134FCD0A2}" type="datetimeFigureOut">
              <a:rPr lang="en-US" smtClean="0"/>
              <a:pPr/>
              <a:t>1/13/2019</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4"/>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9"/>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5ABBDF4-AE83-4159-8F2B-68BA29F659F4}"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2CBA350F-0720-AC4E-9DA2-ACFB38C4A446}" type="datetimeFigureOut">
              <a:rPr lang="en-US" smtClean="0">
                <a:solidFill>
                  <a:prstClr val="black">
                    <a:tint val="75000"/>
                  </a:prstClr>
                </a:solidFill>
              </a:rPr>
              <a:pPr defTabSz="457200"/>
              <a:t>1/13/2019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3D62671-B747-3648-A05A-FD16B1E96B80}"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7371509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misty-1031199.jpg"/>
          <p:cNvPicPr>
            <a:picLocks noChangeAspect="1"/>
          </p:cNvPicPr>
          <p:nvPr/>
        </p:nvPicPr>
        <p:blipFill>
          <a:blip r:embed="rId2"/>
          <a:stretch>
            <a:fillRect/>
          </a:stretch>
        </p:blipFill>
        <p:spPr>
          <a:xfrm>
            <a:off x="0" y="321184"/>
            <a:ext cx="9144000" cy="6263080"/>
          </a:xfrm>
          <a:prstGeom prst="rect">
            <a:avLst/>
          </a:prstGeom>
        </p:spPr>
      </p:pic>
      <p:sp>
        <p:nvSpPr>
          <p:cNvPr id="6" name="TextBox 5"/>
          <p:cNvSpPr txBox="1"/>
          <p:nvPr/>
        </p:nvSpPr>
        <p:spPr>
          <a:xfrm>
            <a:off x="0" y="2219087"/>
            <a:ext cx="9144000" cy="2554545"/>
          </a:xfrm>
          <a:prstGeom prst="rect">
            <a:avLst/>
          </a:prstGeom>
          <a:noFill/>
        </p:spPr>
        <p:txBody>
          <a:bodyPr wrap="square" rtlCol="0">
            <a:spAutoFit/>
          </a:bodyPr>
          <a:lstStyle/>
          <a:p>
            <a:pPr algn="ctr" defTabSz="457200">
              <a:lnSpc>
                <a:spcPct val="80000"/>
              </a:lnSpc>
            </a:pPr>
            <a:r>
              <a:rPr lang="en-US" sz="10000" dirty="0" smtClean="0">
                <a:solidFill>
                  <a:prstClr val="black"/>
                </a:solidFill>
                <a:latin typeface="Century Gothic"/>
                <a:cs typeface="Century Gothic"/>
              </a:rPr>
              <a:t>Welcome to Northwood</a:t>
            </a:r>
            <a:endParaRPr lang="en-US" sz="10000" dirty="0">
              <a:solidFill>
                <a:prstClr val="black"/>
              </a:solidFill>
              <a:latin typeface="Century Gothic"/>
              <a:cs typeface="Century Gothic"/>
            </a:endParaRPr>
          </a:p>
        </p:txBody>
      </p:sp>
    </p:spTree>
    <p:extLst>
      <p:ext uri="{BB962C8B-B14F-4D97-AF65-F5344CB8AC3E}">
        <p14:creationId xmlns:p14="http://schemas.microsoft.com/office/powerpoint/2010/main" val="2773604274"/>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76200" y="762000"/>
            <a:ext cx="9250053" cy="6162848"/>
          </a:xfrm>
          <a:prstGeom prst="rect">
            <a:avLst/>
          </a:prstGeom>
        </p:spPr>
      </p:pic>
      <p:sp>
        <p:nvSpPr>
          <p:cNvPr id="3" name="Text Placeholder 2"/>
          <p:cNvSpPr txBox="1">
            <a:spLocks/>
          </p:cNvSpPr>
          <p:nvPr/>
        </p:nvSpPr>
        <p:spPr>
          <a:xfrm>
            <a:off x="685800" y="228600"/>
            <a:ext cx="7772400" cy="4572000"/>
          </a:xfrm>
          <a:prstGeom prst="rect">
            <a:avLst/>
          </a:prstGeom>
        </p:spPr>
        <p:txBody>
          <a:bodyPr anchor="ct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b="1" dirty="0">
                <a:solidFill>
                  <a:schemeClr val="bg1"/>
                </a:solidFill>
              </a:rPr>
              <a:t>Daniel 1:2</a:t>
            </a:r>
          </a:p>
          <a:p>
            <a:pPr marL="0" indent="0">
              <a:buNone/>
            </a:pPr>
            <a:r>
              <a:rPr lang="en-US" sz="3600" dirty="0">
                <a:solidFill>
                  <a:schemeClr val="bg1"/>
                </a:solidFill>
              </a:rPr>
              <a:t>And the </a:t>
            </a:r>
            <a:r>
              <a:rPr lang="en-US" sz="3600" b="1" dirty="0">
                <a:solidFill>
                  <a:srgbClr val="FFFF00"/>
                </a:solidFill>
              </a:rPr>
              <a:t>Lord gave</a:t>
            </a:r>
            <a:r>
              <a:rPr lang="en-US" sz="3600" dirty="0">
                <a:solidFill>
                  <a:schemeClr val="bg1"/>
                </a:solidFill>
              </a:rPr>
              <a:t> </a:t>
            </a:r>
            <a:r>
              <a:rPr lang="en-US" sz="3600" dirty="0" err="1">
                <a:solidFill>
                  <a:schemeClr val="bg1"/>
                </a:solidFill>
              </a:rPr>
              <a:t>Jehoiakim</a:t>
            </a:r>
            <a:r>
              <a:rPr lang="en-US" sz="3600" dirty="0">
                <a:solidFill>
                  <a:schemeClr val="bg1"/>
                </a:solidFill>
              </a:rPr>
              <a:t> king of Judah into his hand, with some of the vessels of the house of God. </a:t>
            </a:r>
          </a:p>
        </p:txBody>
      </p:sp>
    </p:spTree>
    <p:extLst>
      <p:ext uri="{BB962C8B-B14F-4D97-AF65-F5344CB8AC3E}">
        <p14:creationId xmlns:p14="http://schemas.microsoft.com/office/powerpoint/2010/main" val="3341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76200" y="762000"/>
            <a:ext cx="9250053" cy="6162848"/>
          </a:xfrm>
          <a:prstGeom prst="rect">
            <a:avLst/>
          </a:prstGeom>
        </p:spPr>
      </p:pic>
      <p:sp>
        <p:nvSpPr>
          <p:cNvPr id="3" name="Text Placeholder 2"/>
          <p:cNvSpPr txBox="1">
            <a:spLocks/>
          </p:cNvSpPr>
          <p:nvPr/>
        </p:nvSpPr>
        <p:spPr>
          <a:xfrm>
            <a:off x="685800" y="228600"/>
            <a:ext cx="7772400" cy="4572000"/>
          </a:xfrm>
          <a:prstGeom prst="rect">
            <a:avLst/>
          </a:prstGeom>
        </p:spPr>
        <p:txBody>
          <a:bodyPr anchor="ct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b="1" dirty="0">
                <a:solidFill>
                  <a:schemeClr val="bg1"/>
                </a:solidFill>
              </a:rPr>
              <a:t>Daniel 6:10</a:t>
            </a:r>
          </a:p>
          <a:p>
            <a:pPr marL="0" indent="0">
              <a:buNone/>
            </a:pPr>
            <a:r>
              <a:rPr lang="en-US" sz="3600" dirty="0">
                <a:solidFill>
                  <a:schemeClr val="bg1"/>
                </a:solidFill>
              </a:rPr>
              <a:t>When Daniel knew that the document had been signed, he went to his house where he had </a:t>
            </a:r>
            <a:r>
              <a:rPr lang="en-US" sz="3600" b="1" dirty="0">
                <a:solidFill>
                  <a:srgbClr val="FFFF00"/>
                </a:solidFill>
              </a:rPr>
              <a:t>windows in his upper chamber open toward Jerusalem</a:t>
            </a:r>
            <a:r>
              <a:rPr lang="en-US" sz="3600" dirty="0">
                <a:solidFill>
                  <a:srgbClr val="FFFF00"/>
                </a:solidFill>
              </a:rPr>
              <a:t>.</a:t>
            </a:r>
            <a:r>
              <a:rPr lang="en-US" sz="3600" dirty="0">
                <a:solidFill>
                  <a:schemeClr val="bg1"/>
                </a:solidFill>
              </a:rPr>
              <a:t> </a:t>
            </a:r>
          </a:p>
        </p:txBody>
      </p:sp>
    </p:spTree>
    <p:extLst>
      <p:ext uri="{BB962C8B-B14F-4D97-AF65-F5344CB8AC3E}">
        <p14:creationId xmlns:p14="http://schemas.microsoft.com/office/powerpoint/2010/main" val="267874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76200" y="762000"/>
            <a:ext cx="9250053" cy="6162848"/>
          </a:xfrm>
          <a:prstGeom prst="rect">
            <a:avLst/>
          </a:prstGeom>
        </p:spPr>
      </p:pic>
      <p:sp>
        <p:nvSpPr>
          <p:cNvPr id="3" name="Text Placeholder 2"/>
          <p:cNvSpPr txBox="1">
            <a:spLocks/>
          </p:cNvSpPr>
          <p:nvPr/>
        </p:nvSpPr>
        <p:spPr>
          <a:xfrm>
            <a:off x="685800" y="228600"/>
            <a:ext cx="7772400" cy="4572000"/>
          </a:xfrm>
          <a:prstGeom prst="rect">
            <a:avLst/>
          </a:prstGeom>
        </p:spPr>
        <p:txBody>
          <a:bodyPr anchor="ct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b="1" dirty="0">
                <a:solidFill>
                  <a:schemeClr val="bg1"/>
                </a:solidFill>
              </a:rPr>
              <a:t>Daniel 1:8</a:t>
            </a:r>
          </a:p>
          <a:p>
            <a:pPr marL="0" indent="0">
              <a:buNone/>
            </a:pPr>
            <a:r>
              <a:rPr lang="en-US" sz="3600" dirty="0">
                <a:solidFill>
                  <a:schemeClr val="bg1"/>
                </a:solidFill>
              </a:rPr>
              <a:t>But Daniel resolved that </a:t>
            </a:r>
            <a:r>
              <a:rPr lang="en-US" sz="3600" b="1" dirty="0">
                <a:solidFill>
                  <a:srgbClr val="FFFF00"/>
                </a:solidFill>
              </a:rPr>
              <a:t>he would not defile himself</a:t>
            </a:r>
            <a:r>
              <a:rPr lang="en-US" sz="3600" dirty="0">
                <a:solidFill>
                  <a:schemeClr val="bg1"/>
                </a:solidFill>
              </a:rPr>
              <a:t> with the king's food, or with the wine that he drank.</a:t>
            </a:r>
          </a:p>
        </p:txBody>
      </p:sp>
    </p:spTree>
    <p:extLst>
      <p:ext uri="{BB962C8B-B14F-4D97-AF65-F5344CB8AC3E}">
        <p14:creationId xmlns:p14="http://schemas.microsoft.com/office/powerpoint/2010/main" val="359988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94"/>
            <a:ext cx="9144000" cy="68580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1828800"/>
            <a:ext cx="8153400" cy="4038600"/>
          </a:xfrm>
        </p:spPr>
        <p:txBody>
          <a:bodyPr>
            <a:normAutofit/>
          </a:bodyPr>
          <a:lstStyle/>
          <a:p>
            <a:pPr algn="l">
              <a:lnSpc>
                <a:spcPct val="80000"/>
              </a:lnSpc>
            </a:pPr>
            <a:r>
              <a:rPr lang="en-US" sz="5400" b="1" dirty="0" smtClean="0">
                <a:solidFill>
                  <a:schemeClr val="bg1"/>
                </a:solidFill>
              </a:rPr>
              <a:t>How we can </a:t>
            </a:r>
            <a:r>
              <a:rPr lang="en-US" sz="5400" b="1" dirty="0" smtClean="0">
                <a:solidFill>
                  <a:srgbClr val="FFFF00"/>
                </a:solidFill>
              </a:rPr>
              <a:t>maintain</a:t>
            </a:r>
            <a:r>
              <a:rPr lang="en-US" sz="5400" b="1" dirty="0" smtClean="0">
                <a:solidFill>
                  <a:schemeClr val="bg1"/>
                </a:solidFill>
              </a:rPr>
              <a:t> our identity</a:t>
            </a:r>
            <a:endParaRPr lang="en-US" sz="5400" b="1" dirty="0">
              <a:solidFill>
                <a:schemeClr val="bg1"/>
              </a:solidFill>
            </a:endParaRPr>
          </a:p>
        </p:txBody>
      </p:sp>
      <p:pic>
        <p:nvPicPr>
          <p:cNvPr id="6" name="Picture 2" descr="http://genevaanderson.files.wordpress.com/2009/01/ishtarlion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408" y="1066803"/>
            <a:ext cx="6213797" cy="2895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0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76200" y="762000"/>
            <a:ext cx="9250053" cy="6162848"/>
          </a:xfrm>
          <a:prstGeom prst="rect">
            <a:avLst/>
          </a:prstGeom>
        </p:spPr>
      </p:pic>
      <p:sp>
        <p:nvSpPr>
          <p:cNvPr id="3" name="Text Placeholder 2"/>
          <p:cNvSpPr txBox="1">
            <a:spLocks/>
          </p:cNvSpPr>
          <p:nvPr/>
        </p:nvSpPr>
        <p:spPr>
          <a:xfrm>
            <a:off x="685800" y="228600"/>
            <a:ext cx="7772400" cy="4572000"/>
          </a:xfrm>
          <a:prstGeom prst="rect">
            <a:avLst/>
          </a:prstGeom>
        </p:spPr>
        <p:txBody>
          <a:bodyPr anchor="ct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b="1" dirty="0">
                <a:solidFill>
                  <a:schemeClr val="bg1"/>
                </a:solidFill>
              </a:rPr>
              <a:t>1 Peter 1:1-2</a:t>
            </a:r>
          </a:p>
          <a:p>
            <a:pPr marL="0" indent="0">
              <a:buNone/>
            </a:pPr>
            <a:r>
              <a:rPr lang="en-US" sz="3600" dirty="0">
                <a:solidFill>
                  <a:schemeClr val="bg1"/>
                </a:solidFill>
              </a:rPr>
              <a:t>Peter, an apostle of Jesus Christ,</a:t>
            </a:r>
          </a:p>
          <a:p>
            <a:pPr marL="0" indent="0">
              <a:buNone/>
            </a:pPr>
            <a:r>
              <a:rPr lang="en-US" sz="3600" dirty="0">
                <a:solidFill>
                  <a:schemeClr val="bg1"/>
                </a:solidFill>
              </a:rPr>
              <a:t>To those who are </a:t>
            </a:r>
            <a:r>
              <a:rPr lang="en-US" sz="3600" b="1" dirty="0">
                <a:solidFill>
                  <a:srgbClr val="FFFF00"/>
                </a:solidFill>
              </a:rPr>
              <a:t>elect</a:t>
            </a:r>
            <a:r>
              <a:rPr lang="en-US" sz="3600" dirty="0">
                <a:solidFill>
                  <a:schemeClr val="bg1"/>
                </a:solidFill>
              </a:rPr>
              <a:t> </a:t>
            </a:r>
            <a:r>
              <a:rPr lang="en-US" sz="3600" b="1" dirty="0">
                <a:solidFill>
                  <a:srgbClr val="FFFF00"/>
                </a:solidFill>
              </a:rPr>
              <a:t>exiles</a:t>
            </a:r>
            <a:r>
              <a:rPr lang="en-US" sz="3600" dirty="0">
                <a:solidFill>
                  <a:schemeClr val="bg1"/>
                </a:solidFill>
              </a:rPr>
              <a:t> of the Dispersion </a:t>
            </a:r>
          </a:p>
        </p:txBody>
      </p:sp>
    </p:spTree>
    <p:extLst>
      <p:ext uri="{BB962C8B-B14F-4D97-AF65-F5344CB8AC3E}">
        <p14:creationId xmlns:p14="http://schemas.microsoft.com/office/powerpoint/2010/main" val="1300860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76200" y="762000"/>
            <a:ext cx="9250053" cy="6162848"/>
          </a:xfrm>
          <a:prstGeom prst="rect">
            <a:avLst/>
          </a:prstGeom>
        </p:spPr>
      </p:pic>
      <p:sp>
        <p:nvSpPr>
          <p:cNvPr id="3" name="Text Placeholder 2"/>
          <p:cNvSpPr txBox="1">
            <a:spLocks/>
          </p:cNvSpPr>
          <p:nvPr/>
        </p:nvSpPr>
        <p:spPr>
          <a:xfrm>
            <a:off x="685800" y="228600"/>
            <a:ext cx="7772400" cy="4572000"/>
          </a:xfrm>
          <a:prstGeom prst="rect">
            <a:avLst/>
          </a:prstGeom>
        </p:spPr>
        <p:txBody>
          <a:bodyPr anchor="ct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b="1" dirty="0">
                <a:solidFill>
                  <a:schemeClr val="bg1"/>
                </a:solidFill>
              </a:rPr>
              <a:t>1 Peter 1:1-2</a:t>
            </a:r>
          </a:p>
          <a:p>
            <a:pPr marL="0" indent="0">
              <a:buNone/>
            </a:pPr>
            <a:r>
              <a:rPr lang="en-US" sz="3600" dirty="0">
                <a:solidFill>
                  <a:schemeClr val="bg1"/>
                </a:solidFill>
              </a:rPr>
              <a:t>Peter, an apostle of Jesus Christ,</a:t>
            </a:r>
          </a:p>
          <a:p>
            <a:pPr marL="0" indent="0">
              <a:buNone/>
            </a:pPr>
            <a:r>
              <a:rPr lang="en-US" sz="3600" dirty="0">
                <a:solidFill>
                  <a:schemeClr val="bg1"/>
                </a:solidFill>
              </a:rPr>
              <a:t>To those who are elect exiles of the Dispersion in Pontus, Galatia, Cappadocia, Asia, and Bithynia, according to the foreknowledge of </a:t>
            </a:r>
            <a:r>
              <a:rPr lang="en-US" sz="3600" b="1" u="sng" dirty="0">
                <a:solidFill>
                  <a:srgbClr val="FFFF00"/>
                </a:solidFill>
              </a:rPr>
              <a:t>God the Father</a:t>
            </a:r>
          </a:p>
        </p:txBody>
      </p:sp>
    </p:spTree>
    <p:extLst>
      <p:ext uri="{BB962C8B-B14F-4D97-AF65-F5344CB8AC3E}">
        <p14:creationId xmlns:p14="http://schemas.microsoft.com/office/powerpoint/2010/main" val="175027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p:cNvSpPr>
          <p:nvPr/>
        </p:nvSpPr>
        <p:spPr>
          <a:xfrm>
            <a:off x="533400" y="2788920"/>
            <a:ext cx="8077200" cy="3566160"/>
          </a:xfrm>
          <a:prstGeom prst="rect">
            <a:avLst/>
          </a:prstGeom>
        </p:spPr>
        <p:txBody>
          <a:bodyPr anchor="ct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smtClean="0">
                <a:solidFill>
                  <a:schemeClr val="bg1"/>
                </a:solidFill>
              </a:rPr>
              <a:t>When you </a:t>
            </a:r>
            <a:r>
              <a:rPr lang="en-US" sz="3600" b="1" u="sng" dirty="0" smtClean="0">
                <a:solidFill>
                  <a:srgbClr val="FFFF00"/>
                </a:solidFill>
              </a:rPr>
              <a:t>know who you are</a:t>
            </a:r>
            <a:r>
              <a:rPr lang="en-US" sz="3600" dirty="0" smtClean="0">
                <a:solidFill>
                  <a:schemeClr val="bg1"/>
                </a:solidFill>
              </a:rPr>
              <a:t>, you can be different…</a:t>
            </a:r>
            <a:endParaRPr lang="en-US" sz="3600" dirty="0">
              <a:solidFill>
                <a:schemeClr val="bg1"/>
              </a:solidFill>
            </a:endParaRPr>
          </a:p>
          <a:p>
            <a:pPr marL="908050" lvl="1" indent="-273050">
              <a:lnSpc>
                <a:spcPct val="110000"/>
              </a:lnSpc>
            </a:pPr>
            <a:r>
              <a:rPr lang="en-US" sz="3600" dirty="0" smtClean="0">
                <a:solidFill>
                  <a:schemeClr val="bg1"/>
                </a:solidFill>
              </a:rPr>
              <a:t> In what you </a:t>
            </a:r>
            <a:r>
              <a:rPr lang="en-US" sz="3600" b="1" u="sng" dirty="0" smtClean="0">
                <a:solidFill>
                  <a:srgbClr val="FFFF00"/>
                </a:solidFill>
              </a:rPr>
              <a:t>wear</a:t>
            </a:r>
          </a:p>
          <a:p>
            <a:pPr marL="908050" lvl="1" indent="-273050">
              <a:lnSpc>
                <a:spcPct val="110000"/>
              </a:lnSpc>
            </a:pPr>
            <a:r>
              <a:rPr lang="en-US" sz="3600" dirty="0" smtClean="0">
                <a:solidFill>
                  <a:schemeClr val="bg1"/>
                </a:solidFill>
              </a:rPr>
              <a:t> In what you </a:t>
            </a:r>
            <a:r>
              <a:rPr lang="en-US" sz="3600" b="1" u="sng" dirty="0" smtClean="0">
                <a:solidFill>
                  <a:srgbClr val="FFFF00"/>
                </a:solidFill>
              </a:rPr>
              <a:t>drink</a:t>
            </a:r>
          </a:p>
          <a:p>
            <a:pPr marL="908050" lvl="1" indent="-273050">
              <a:lnSpc>
                <a:spcPct val="110000"/>
              </a:lnSpc>
            </a:pPr>
            <a:r>
              <a:rPr lang="en-US" sz="3600" dirty="0" smtClean="0">
                <a:solidFill>
                  <a:schemeClr val="bg1"/>
                </a:solidFill>
              </a:rPr>
              <a:t> In your sexual </a:t>
            </a:r>
            <a:r>
              <a:rPr lang="en-US" sz="3600" b="1" u="sng" dirty="0" smtClean="0">
                <a:solidFill>
                  <a:srgbClr val="FFFF00"/>
                </a:solidFill>
              </a:rPr>
              <a:t>purity</a:t>
            </a:r>
          </a:p>
        </p:txBody>
      </p:sp>
      <p:pic>
        <p:nvPicPr>
          <p:cNvPr id="4" name="Picture 2" descr="http://genevaanderson.files.wordpress.com/2009/01/ishtarlion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479" b="34434"/>
          <a:stretch/>
        </p:blipFill>
        <p:spPr bwMode="auto">
          <a:xfrm>
            <a:off x="0" y="228600"/>
            <a:ext cx="9144000" cy="2348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99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94"/>
            <a:ext cx="9144000" cy="68580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0" y="1143000"/>
            <a:ext cx="9144000" cy="4572000"/>
          </a:xfrm>
          <a:prstGeom prst="rect">
            <a:avLst/>
          </a:prstGeom>
        </p:spPr>
      </p:pic>
    </p:spTree>
    <p:extLst>
      <p:ext uri="{BB962C8B-B14F-4D97-AF65-F5344CB8AC3E}">
        <p14:creationId xmlns:p14="http://schemas.microsoft.com/office/powerpoint/2010/main" val="249190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800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ttp://4.bp.blogspot.com/_QVtPk6brgO4/TEOzDyBTygI/AAAAAAAABUg/54Sta0zOg9c/s1600/1080549-3-majestic-dominan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4980" y="-39476"/>
            <a:ext cx="5209020" cy="69369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33400" y="990600"/>
            <a:ext cx="5929890" cy="4038600"/>
          </a:xfrm>
        </p:spPr>
        <p:txBody>
          <a:bodyPr>
            <a:normAutofit/>
          </a:bodyPr>
          <a:lstStyle/>
          <a:p>
            <a:pPr algn="l">
              <a:lnSpc>
                <a:spcPct val="65000"/>
              </a:lnSpc>
            </a:pPr>
            <a:r>
              <a:rPr lang="en-US" sz="8000" b="1" dirty="0" smtClean="0">
                <a:solidFill>
                  <a:srgbClr val="FFC000"/>
                </a:solidFill>
              </a:rPr>
              <a:t>The Book of </a:t>
            </a:r>
            <a:r>
              <a:rPr lang="en-US" sz="15200" b="1" dirty="0" smtClean="0">
                <a:solidFill>
                  <a:srgbClr val="FFC000"/>
                </a:solidFill>
              </a:rPr>
              <a:t>Daniel</a:t>
            </a:r>
            <a:endParaRPr lang="en-US" sz="15200" b="1" dirty="0">
              <a:solidFill>
                <a:srgbClr val="FFC000"/>
              </a:solidFill>
            </a:endParaRPr>
          </a:p>
        </p:txBody>
      </p:sp>
    </p:spTree>
    <p:extLst>
      <p:ext uri="{BB962C8B-B14F-4D97-AF65-F5344CB8AC3E}">
        <p14:creationId xmlns:p14="http://schemas.microsoft.com/office/powerpoint/2010/main" val="352199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800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ttp://4.bp.blogspot.com/_QVtPk6brgO4/TEOzDyBTygI/AAAAAAAABUg/54Sta0zOg9c/s1600/1080549-3-majestic-dominan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4980" y="-39476"/>
            <a:ext cx="5209020" cy="69369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9144000" cy="6858000"/>
          </a:xfrm>
          <a:prstGeom prst="rect">
            <a:avLst/>
          </a:prstGeom>
          <a:solidFill>
            <a:srgbClr val="000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1000" y="1981200"/>
            <a:ext cx="6858000" cy="4038600"/>
          </a:xfrm>
        </p:spPr>
        <p:txBody>
          <a:bodyPr>
            <a:normAutofit/>
          </a:bodyPr>
          <a:lstStyle/>
          <a:p>
            <a:pPr algn="l">
              <a:lnSpc>
                <a:spcPct val="80000"/>
              </a:lnSpc>
            </a:pPr>
            <a:r>
              <a:rPr lang="en-US" sz="6600" b="1" dirty="0" smtClean="0">
                <a:solidFill>
                  <a:schemeClr val="bg1"/>
                </a:solidFill>
              </a:rPr>
              <a:t>Preserving Our Identity in Babylon</a:t>
            </a:r>
            <a:endParaRPr lang="en-US" sz="6600" b="1" dirty="0">
              <a:solidFill>
                <a:schemeClr val="bg1"/>
              </a:solidFill>
            </a:endParaRPr>
          </a:p>
        </p:txBody>
      </p:sp>
    </p:spTree>
    <p:extLst>
      <p:ext uri="{BB962C8B-B14F-4D97-AF65-F5344CB8AC3E}">
        <p14:creationId xmlns:p14="http://schemas.microsoft.com/office/powerpoint/2010/main" val="144743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94"/>
            <a:ext cx="9144000" cy="68580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1828800"/>
            <a:ext cx="8153400" cy="4038600"/>
          </a:xfrm>
        </p:spPr>
        <p:txBody>
          <a:bodyPr>
            <a:normAutofit/>
          </a:bodyPr>
          <a:lstStyle/>
          <a:p>
            <a:pPr algn="l">
              <a:lnSpc>
                <a:spcPct val="80000"/>
              </a:lnSpc>
            </a:pPr>
            <a:r>
              <a:rPr lang="en-US" sz="5400" b="1" dirty="0" smtClean="0">
                <a:solidFill>
                  <a:schemeClr val="bg1"/>
                </a:solidFill>
              </a:rPr>
              <a:t>How Babylon tried to </a:t>
            </a:r>
            <a:r>
              <a:rPr lang="en-US" sz="5400" b="1" dirty="0" smtClean="0">
                <a:solidFill>
                  <a:srgbClr val="FFFF00"/>
                </a:solidFill>
              </a:rPr>
              <a:t>change</a:t>
            </a:r>
            <a:r>
              <a:rPr lang="en-US" sz="5400" b="1" dirty="0" smtClean="0">
                <a:solidFill>
                  <a:schemeClr val="bg1"/>
                </a:solidFill>
              </a:rPr>
              <a:t> Daniel</a:t>
            </a:r>
            <a:endParaRPr lang="en-US" sz="5400" b="1" dirty="0">
              <a:solidFill>
                <a:schemeClr val="bg1"/>
              </a:solidFill>
            </a:endParaRPr>
          </a:p>
        </p:txBody>
      </p:sp>
      <p:pic>
        <p:nvPicPr>
          <p:cNvPr id="6" name="Picture 2" descr="http://genevaanderson.files.wordpress.com/2009/01/ishtarlion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408" y="1066803"/>
            <a:ext cx="6213797" cy="2895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79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76200" y="762000"/>
            <a:ext cx="9250053" cy="6162848"/>
          </a:xfrm>
          <a:prstGeom prst="rect">
            <a:avLst/>
          </a:prstGeom>
        </p:spPr>
      </p:pic>
      <p:sp>
        <p:nvSpPr>
          <p:cNvPr id="3" name="Text Placeholder 2"/>
          <p:cNvSpPr txBox="1">
            <a:spLocks/>
          </p:cNvSpPr>
          <p:nvPr/>
        </p:nvSpPr>
        <p:spPr>
          <a:xfrm>
            <a:off x="685800" y="228600"/>
            <a:ext cx="7772400" cy="4572000"/>
          </a:xfrm>
          <a:prstGeom prst="rect">
            <a:avLst/>
          </a:prstGeom>
        </p:spPr>
        <p:txBody>
          <a:bodyPr anchor="ct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b="1" dirty="0">
                <a:solidFill>
                  <a:srgbClr val="FFFFFF"/>
                </a:solidFill>
              </a:rPr>
              <a:t>Daniel 1:2</a:t>
            </a:r>
          </a:p>
          <a:p>
            <a:pPr marL="0" indent="0">
              <a:buNone/>
            </a:pPr>
            <a:r>
              <a:rPr lang="en-US" sz="3600" dirty="0">
                <a:solidFill>
                  <a:srgbClr val="FFFFFF"/>
                </a:solidFill>
              </a:rPr>
              <a:t>And the Lord gave </a:t>
            </a:r>
            <a:r>
              <a:rPr lang="en-US" sz="3600" dirty="0" err="1">
                <a:solidFill>
                  <a:srgbClr val="FFFFFF"/>
                </a:solidFill>
              </a:rPr>
              <a:t>Jehoiakim</a:t>
            </a:r>
            <a:r>
              <a:rPr lang="en-US" sz="3600" dirty="0">
                <a:solidFill>
                  <a:srgbClr val="FFFFFF"/>
                </a:solidFill>
              </a:rPr>
              <a:t> king of Judah into his hand, with some of the vessels of the house of God. And he brought them to the land of Shinar, to the house of his god, and </a:t>
            </a:r>
            <a:r>
              <a:rPr lang="en-US" sz="3600" b="1" dirty="0">
                <a:solidFill>
                  <a:srgbClr val="FFFF00"/>
                </a:solidFill>
              </a:rPr>
              <a:t>placed the vessels in the treasury of his god</a:t>
            </a:r>
            <a:r>
              <a:rPr lang="en-US" sz="3600" dirty="0">
                <a:solidFill>
                  <a:srgbClr val="FFFFFF"/>
                </a:solidFill>
              </a:rPr>
              <a:t>.</a:t>
            </a:r>
          </a:p>
        </p:txBody>
      </p:sp>
    </p:spTree>
    <p:extLst>
      <p:ext uri="{BB962C8B-B14F-4D97-AF65-F5344CB8AC3E}">
        <p14:creationId xmlns:p14="http://schemas.microsoft.com/office/powerpoint/2010/main" val="382016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76200" y="762000"/>
            <a:ext cx="9250053" cy="6162848"/>
          </a:xfrm>
          <a:prstGeom prst="rect">
            <a:avLst/>
          </a:prstGeom>
        </p:spPr>
      </p:pic>
      <p:sp>
        <p:nvSpPr>
          <p:cNvPr id="3" name="Text Placeholder 2"/>
          <p:cNvSpPr txBox="1">
            <a:spLocks/>
          </p:cNvSpPr>
          <p:nvPr/>
        </p:nvSpPr>
        <p:spPr>
          <a:xfrm>
            <a:off x="685800" y="228600"/>
            <a:ext cx="7772400" cy="4572000"/>
          </a:xfrm>
          <a:prstGeom prst="rect">
            <a:avLst/>
          </a:prstGeom>
        </p:spPr>
        <p:txBody>
          <a:bodyPr anchor="ct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b="1" dirty="0">
                <a:solidFill>
                  <a:schemeClr val="bg1"/>
                </a:solidFill>
              </a:rPr>
              <a:t>Daniel 1:5</a:t>
            </a:r>
          </a:p>
          <a:p>
            <a:pPr marL="0" indent="0">
              <a:buNone/>
            </a:pPr>
            <a:r>
              <a:rPr lang="en-US" sz="3600" dirty="0">
                <a:solidFill>
                  <a:schemeClr val="bg1"/>
                </a:solidFill>
              </a:rPr>
              <a:t>The king assigned them a daily portion of the food that the king ate, and of the wine that he drank. They were to be </a:t>
            </a:r>
            <a:r>
              <a:rPr lang="en-US" sz="3600" b="1" dirty="0">
                <a:solidFill>
                  <a:srgbClr val="FFFF00"/>
                </a:solidFill>
              </a:rPr>
              <a:t>educated for three years</a:t>
            </a:r>
            <a:r>
              <a:rPr lang="en-US" sz="3600" dirty="0">
                <a:solidFill>
                  <a:schemeClr val="bg1"/>
                </a:solidFill>
              </a:rPr>
              <a:t>, and at the end of that time they were to stand before the king.</a:t>
            </a:r>
          </a:p>
        </p:txBody>
      </p:sp>
    </p:spTree>
    <p:extLst>
      <p:ext uri="{BB962C8B-B14F-4D97-AF65-F5344CB8AC3E}">
        <p14:creationId xmlns:p14="http://schemas.microsoft.com/office/powerpoint/2010/main" val="87098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76200" y="762000"/>
            <a:ext cx="9250053" cy="6162848"/>
          </a:xfrm>
          <a:prstGeom prst="rect">
            <a:avLst/>
          </a:prstGeom>
        </p:spPr>
      </p:pic>
      <p:sp>
        <p:nvSpPr>
          <p:cNvPr id="3" name="Text Placeholder 2"/>
          <p:cNvSpPr txBox="1">
            <a:spLocks/>
          </p:cNvSpPr>
          <p:nvPr/>
        </p:nvSpPr>
        <p:spPr>
          <a:xfrm>
            <a:off x="685800" y="228600"/>
            <a:ext cx="7772400" cy="4572000"/>
          </a:xfrm>
          <a:prstGeom prst="rect">
            <a:avLst/>
          </a:prstGeom>
        </p:spPr>
        <p:txBody>
          <a:bodyPr anchor="ctr">
            <a:normAutofit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b="1" dirty="0">
                <a:solidFill>
                  <a:schemeClr val="bg1"/>
                </a:solidFill>
              </a:rPr>
              <a:t>Daniel 1:6-7</a:t>
            </a:r>
          </a:p>
          <a:p>
            <a:pPr marL="0" indent="0">
              <a:buNone/>
            </a:pPr>
            <a:r>
              <a:rPr lang="en-US" sz="3600" dirty="0">
                <a:solidFill>
                  <a:schemeClr val="bg1"/>
                </a:solidFill>
              </a:rPr>
              <a:t>Among these were Daniel, </a:t>
            </a:r>
            <a:r>
              <a:rPr lang="en-US" sz="3600" dirty="0" err="1">
                <a:solidFill>
                  <a:schemeClr val="bg1"/>
                </a:solidFill>
              </a:rPr>
              <a:t>Hananiah</a:t>
            </a:r>
            <a:r>
              <a:rPr lang="en-US" sz="3600" dirty="0">
                <a:solidFill>
                  <a:schemeClr val="bg1"/>
                </a:solidFill>
              </a:rPr>
              <a:t>, </a:t>
            </a:r>
            <a:r>
              <a:rPr lang="en-US" sz="3600" dirty="0" err="1">
                <a:solidFill>
                  <a:schemeClr val="bg1"/>
                </a:solidFill>
              </a:rPr>
              <a:t>Mishael</a:t>
            </a:r>
            <a:r>
              <a:rPr lang="en-US" sz="3600" dirty="0">
                <a:solidFill>
                  <a:schemeClr val="bg1"/>
                </a:solidFill>
              </a:rPr>
              <a:t>, and </a:t>
            </a:r>
            <a:r>
              <a:rPr lang="en-US" sz="3600" dirty="0" err="1">
                <a:solidFill>
                  <a:schemeClr val="bg1"/>
                </a:solidFill>
              </a:rPr>
              <a:t>Azariah</a:t>
            </a:r>
            <a:r>
              <a:rPr lang="en-US" sz="3600" dirty="0">
                <a:solidFill>
                  <a:schemeClr val="bg1"/>
                </a:solidFill>
              </a:rPr>
              <a:t> of the tribe of Judah. And the chief of the eunuchs gave them names: Daniel he called </a:t>
            </a:r>
            <a:r>
              <a:rPr lang="en-US" sz="3600" b="1" dirty="0" err="1">
                <a:solidFill>
                  <a:srgbClr val="FFFF00"/>
                </a:solidFill>
              </a:rPr>
              <a:t>Belteshazzar</a:t>
            </a:r>
            <a:r>
              <a:rPr lang="en-US" sz="3600" dirty="0">
                <a:solidFill>
                  <a:schemeClr val="bg1"/>
                </a:solidFill>
              </a:rPr>
              <a:t>, </a:t>
            </a:r>
            <a:r>
              <a:rPr lang="en-US" sz="3600" dirty="0" err="1">
                <a:solidFill>
                  <a:schemeClr val="bg1"/>
                </a:solidFill>
              </a:rPr>
              <a:t>Hananiah</a:t>
            </a:r>
            <a:r>
              <a:rPr lang="en-US" sz="3600" dirty="0">
                <a:solidFill>
                  <a:schemeClr val="bg1"/>
                </a:solidFill>
              </a:rPr>
              <a:t> he called </a:t>
            </a:r>
            <a:r>
              <a:rPr lang="en-US" sz="3600" b="1" dirty="0">
                <a:solidFill>
                  <a:srgbClr val="FFFF00"/>
                </a:solidFill>
              </a:rPr>
              <a:t>Shadrach</a:t>
            </a:r>
            <a:r>
              <a:rPr lang="en-US" sz="3600" dirty="0">
                <a:solidFill>
                  <a:schemeClr val="bg1"/>
                </a:solidFill>
              </a:rPr>
              <a:t>, </a:t>
            </a:r>
            <a:r>
              <a:rPr lang="en-US" sz="3600" dirty="0" err="1">
                <a:solidFill>
                  <a:schemeClr val="bg1"/>
                </a:solidFill>
              </a:rPr>
              <a:t>Mishael</a:t>
            </a:r>
            <a:r>
              <a:rPr lang="en-US" sz="3600" dirty="0">
                <a:solidFill>
                  <a:schemeClr val="bg1"/>
                </a:solidFill>
              </a:rPr>
              <a:t> he called </a:t>
            </a:r>
            <a:r>
              <a:rPr lang="en-US" sz="3600" b="1" dirty="0">
                <a:solidFill>
                  <a:srgbClr val="FFFF00"/>
                </a:solidFill>
              </a:rPr>
              <a:t>Meshach</a:t>
            </a:r>
            <a:r>
              <a:rPr lang="en-US" sz="3600" dirty="0">
                <a:solidFill>
                  <a:schemeClr val="bg1"/>
                </a:solidFill>
              </a:rPr>
              <a:t>, and </a:t>
            </a:r>
            <a:r>
              <a:rPr lang="en-US" sz="3600" dirty="0" err="1">
                <a:solidFill>
                  <a:schemeClr val="bg1"/>
                </a:solidFill>
              </a:rPr>
              <a:t>Azariah</a:t>
            </a:r>
            <a:r>
              <a:rPr lang="en-US" sz="3600" dirty="0">
                <a:solidFill>
                  <a:schemeClr val="bg1"/>
                </a:solidFill>
              </a:rPr>
              <a:t> he called </a:t>
            </a:r>
            <a:r>
              <a:rPr lang="en-US" sz="3600" b="1" dirty="0">
                <a:solidFill>
                  <a:srgbClr val="FFFF00"/>
                </a:solidFill>
              </a:rPr>
              <a:t>Abednego</a:t>
            </a:r>
            <a:r>
              <a:rPr lang="en-US" sz="3600" dirty="0">
                <a:solidFill>
                  <a:schemeClr val="bg1"/>
                </a:solidFill>
              </a:rPr>
              <a:t>.</a:t>
            </a:r>
          </a:p>
        </p:txBody>
      </p:sp>
    </p:spTree>
    <p:extLst>
      <p:ext uri="{BB962C8B-B14F-4D97-AF65-F5344CB8AC3E}">
        <p14:creationId xmlns:p14="http://schemas.microsoft.com/office/powerpoint/2010/main" val="265734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4177191252"/>
              </p:ext>
            </p:extLst>
          </p:nvPr>
        </p:nvGraphicFramePr>
        <p:xfrm>
          <a:off x="152400" y="152400"/>
          <a:ext cx="8839200" cy="6629400"/>
        </p:xfrm>
        <a:graphic>
          <a:graphicData uri="http://schemas.openxmlformats.org/drawingml/2006/table">
            <a:tbl>
              <a:tblPr firstRow="1" bandRow="1">
                <a:tableStyleId>{5C22544A-7EE6-4342-B048-85BDC9FD1C3A}</a:tableStyleId>
              </a:tblPr>
              <a:tblGrid>
                <a:gridCol w="2209800"/>
                <a:gridCol w="2209800"/>
                <a:gridCol w="2209800"/>
                <a:gridCol w="2209800"/>
              </a:tblGrid>
              <a:tr h="1325880">
                <a:tc>
                  <a:txBody>
                    <a:bodyPr/>
                    <a:lstStyle/>
                    <a:p>
                      <a:pPr algn="ctr"/>
                      <a:r>
                        <a:rPr lang="en-US" sz="2800" dirty="0" smtClean="0"/>
                        <a:t>Hebrew</a:t>
                      </a:r>
                      <a:r>
                        <a:rPr lang="en-US" sz="2800" baseline="0" dirty="0" smtClean="0"/>
                        <a:t> name</a:t>
                      </a:r>
                      <a:endParaRPr lang="en-US" sz="2800" dirty="0"/>
                    </a:p>
                  </a:txBody>
                  <a:tcPr anchor="ctr"/>
                </a:tc>
                <a:tc>
                  <a:txBody>
                    <a:bodyPr/>
                    <a:lstStyle/>
                    <a:p>
                      <a:pPr algn="ctr"/>
                      <a:r>
                        <a:rPr lang="en-US" sz="2800" dirty="0" smtClean="0"/>
                        <a:t>Meaning</a:t>
                      </a:r>
                      <a:endParaRPr lang="en-US" sz="2800" dirty="0"/>
                    </a:p>
                  </a:txBody>
                  <a:tcPr anchor="ctr"/>
                </a:tc>
                <a:tc>
                  <a:txBody>
                    <a:bodyPr/>
                    <a:lstStyle/>
                    <a:p>
                      <a:pPr algn="ctr"/>
                      <a:r>
                        <a:rPr lang="en-US" sz="2800" dirty="0" smtClean="0"/>
                        <a:t>Babylonian name</a:t>
                      </a:r>
                      <a:endParaRPr lang="en-US" sz="2800" dirty="0"/>
                    </a:p>
                  </a:txBody>
                  <a:tcPr anchor="ctr"/>
                </a:tc>
                <a:tc>
                  <a:txBody>
                    <a:bodyPr/>
                    <a:lstStyle/>
                    <a:p>
                      <a:pPr algn="ctr"/>
                      <a:r>
                        <a:rPr lang="en-US" sz="2800" dirty="0" smtClean="0"/>
                        <a:t>Meaning</a:t>
                      </a:r>
                      <a:endParaRPr lang="en-US" sz="2800" dirty="0"/>
                    </a:p>
                  </a:txBody>
                  <a:tcPr anchor="ctr"/>
                </a:tc>
              </a:tr>
              <a:tr h="1325880">
                <a:tc>
                  <a:txBody>
                    <a:bodyPr/>
                    <a:lstStyle/>
                    <a:p>
                      <a:pPr algn="ctr"/>
                      <a:r>
                        <a:rPr lang="en-US" sz="2800" dirty="0" err="1" smtClean="0"/>
                        <a:t>Hananiah</a:t>
                      </a:r>
                      <a:endParaRPr lang="en-US" sz="2800" dirty="0"/>
                    </a:p>
                  </a:txBody>
                  <a:tcPr anchor="ctr"/>
                </a:tc>
                <a:tc>
                  <a:txBody>
                    <a:bodyPr/>
                    <a:lstStyle/>
                    <a:p>
                      <a:pPr algn="ctr"/>
                      <a:r>
                        <a:rPr lang="en-US" sz="2800" dirty="0" smtClean="0"/>
                        <a:t>“The Lord is gracious”</a:t>
                      </a:r>
                      <a:endParaRPr lang="en-US" sz="2800" dirty="0"/>
                    </a:p>
                  </a:txBody>
                  <a:tcPr anchor="ctr"/>
                </a:tc>
                <a:tc>
                  <a:txBody>
                    <a:bodyPr/>
                    <a:lstStyle/>
                    <a:p>
                      <a:pPr algn="ctr"/>
                      <a:r>
                        <a:rPr lang="en-US" sz="2800" dirty="0" smtClean="0"/>
                        <a:t>Shadrach</a:t>
                      </a:r>
                      <a:endParaRPr lang="en-US" sz="2800" dirty="0"/>
                    </a:p>
                  </a:txBody>
                  <a:tcPr anchor="ctr"/>
                </a:tc>
                <a:tc>
                  <a:txBody>
                    <a:bodyPr/>
                    <a:lstStyle/>
                    <a:p>
                      <a:pPr algn="ctr"/>
                      <a:r>
                        <a:rPr lang="en-US" sz="2800" dirty="0" smtClean="0"/>
                        <a:t>“Command of </a:t>
                      </a:r>
                      <a:r>
                        <a:rPr lang="en-US" sz="2800" dirty="0" err="1" smtClean="0"/>
                        <a:t>Aku</a:t>
                      </a:r>
                      <a:r>
                        <a:rPr lang="en-US" sz="2800" dirty="0" smtClean="0"/>
                        <a:t>”</a:t>
                      </a:r>
                      <a:endParaRPr lang="en-US" sz="2800" dirty="0"/>
                    </a:p>
                  </a:txBody>
                  <a:tcPr anchor="ctr"/>
                </a:tc>
              </a:tr>
              <a:tr h="1325880">
                <a:tc>
                  <a:txBody>
                    <a:bodyPr/>
                    <a:lstStyle/>
                    <a:p>
                      <a:pPr algn="ctr"/>
                      <a:r>
                        <a:rPr lang="en-US" sz="2800" dirty="0" err="1" smtClean="0"/>
                        <a:t>Mishael</a:t>
                      </a:r>
                      <a:endParaRPr lang="en-US" sz="2800" dirty="0"/>
                    </a:p>
                  </a:txBody>
                  <a:tcPr anchor="ctr"/>
                </a:tc>
                <a:tc>
                  <a:txBody>
                    <a:bodyPr/>
                    <a:lstStyle/>
                    <a:p>
                      <a:pPr algn="ctr"/>
                      <a:r>
                        <a:rPr lang="en-US" sz="2800" dirty="0" smtClean="0"/>
                        <a:t>“Who is what God is?”</a:t>
                      </a:r>
                      <a:endParaRPr lang="en-US" sz="2800" dirty="0"/>
                    </a:p>
                  </a:txBody>
                  <a:tcPr anchor="ctr"/>
                </a:tc>
                <a:tc>
                  <a:txBody>
                    <a:bodyPr/>
                    <a:lstStyle/>
                    <a:p>
                      <a:pPr algn="ctr"/>
                      <a:r>
                        <a:rPr lang="en-US" sz="2800" dirty="0" smtClean="0"/>
                        <a:t>Meshach</a:t>
                      </a:r>
                      <a:endParaRPr lang="en-US" sz="2800" dirty="0"/>
                    </a:p>
                  </a:txBody>
                  <a:tcPr anchor="ctr"/>
                </a:tc>
                <a:tc>
                  <a:txBody>
                    <a:bodyPr/>
                    <a:lstStyle/>
                    <a:p>
                      <a:pPr algn="ctr"/>
                      <a:r>
                        <a:rPr lang="en-US" sz="2800" dirty="0" smtClean="0"/>
                        <a:t>“Who is what </a:t>
                      </a:r>
                      <a:r>
                        <a:rPr lang="en-US" sz="2800" dirty="0" err="1" smtClean="0"/>
                        <a:t>Aku</a:t>
                      </a:r>
                      <a:r>
                        <a:rPr lang="en-US" sz="2800" dirty="0" smtClean="0"/>
                        <a:t> is?”</a:t>
                      </a:r>
                      <a:endParaRPr lang="en-US" sz="2800" dirty="0"/>
                    </a:p>
                  </a:txBody>
                  <a:tcPr anchor="ctr"/>
                </a:tc>
              </a:tr>
              <a:tr h="1325880">
                <a:tc>
                  <a:txBody>
                    <a:bodyPr/>
                    <a:lstStyle/>
                    <a:p>
                      <a:pPr algn="ctr"/>
                      <a:r>
                        <a:rPr lang="en-US" sz="2800" dirty="0" err="1" smtClean="0"/>
                        <a:t>Azariah</a:t>
                      </a:r>
                      <a:endParaRPr lang="en-US" sz="2800" dirty="0"/>
                    </a:p>
                  </a:txBody>
                  <a:tcPr anchor="ctr"/>
                </a:tc>
                <a:tc>
                  <a:txBody>
                    <a:bodyPr/>
                    <a:lstStyle/>
                    <a:p>
                      <a:pPr algn="ctr"/>
                      <a:r>
                        <a:rPr lang="en-US" sz="2800" dirty="0" smtClean="0"/>
                        <a:t>“The Lord has helped”</a:t>
                      </a:r>
                      <a:endParaRPr lang="en-US" sz="2800" dirty="0"/>
                    </a:p>
                  </a:txBody>
                  <a:tcPr anchor="ctr"/>
                </a:tc>
                <a:tc>
                  <a:txBody>
                    <a:bodyPr/>
                    <a:lstStyle/>
                    <a:p>
                      <a:pPr algn="ctr"/>
                      <a:r>
                        <a:rPr lang="en-US" sz="2800" dirty="0" smtClean="0"/>
                        <a:t>Abednego</a:t>
                      </a:r>
                      <a:endParaRPr lang="en-US" sz="2800" dirty="0"/>
                    </a:p>
                  </a:txBody>
                  <a:tcPr anchor="ctr"/>
                </a:tc>
                <a:tc>
                  <a:txBody>
                    <a:bodyPr/>
                    <a:lstStyle/>
                    <a:p>
                      <a:pPr algn="ctr"/>
                      <a:r>
                        <a:rPr lang="en-US" sz="2800" dirty="0" smtClean="0"/>
                        <a:t>“Servant of Nebo”</a:t>
                      </a:r>
                      <a:endParaRPr lang="en-US" sz="2800" dirty="0"/>
                    </a:p>
                  </a:txBody>
                  <a:tcPr anchor="ctr"/>
                </a:tc>
              </a:tr>
              <a:tr h="1325880">
                <a:tc>
                  <a:txBody>
                    <a:bodyPr/>
                    <a:lstStyle/>
                    <a:p>
                      <a:pPr algn="ctr"/>
                      <a:r>
                        <a:rPr lang="en-US" sz="2800" dirty="0" smtClean="0"/>
                        <a:t>Daniel</a:t>
                      </a:r>
                      <a:endParaRPr lang="en-US" sz="2800" dirty="0"/>
                    </a:p>
                  </a:txBody>
                  <a:tcPr anchor="ctr"/>
                </a:tc>
                <a:tc>
                  <a:txBody>
                    <a:bodyPr/>
                    <a:lstStyle/>
                    <a:p>
                      <a:pPr algn="ctr"/>
                      <a:r>
                        <a:rPr lang="en-US" sz="2800" dirty="0" smtClean="0"/>
                        <a:t>“God is my Judge”</a:t>
                      </a:r>
                      <a:endParaRPr lang="en-US" sz="2800" dirty="0"/>
                    </a:p>
                  </a:txBody>
                  <a:tcPr anchor="ctr"/>
                </a:tc>
                <a:tc>
                  <a:txBody>
                    <a:bodyPr/>
                    <a:lstStyle/>
                    <a:p>
                      <a:pPr algn="ctr"/>
                      <a:r>
                        <a:rPr lang="en-US" sz="2800" dirty="0" err="1" smtClean="0"/>
                        <a:t>Belteshazzar</a:t>
                      </a:r>
                      <a:endParaRPr lang="en-US" sz="2800" dirty="0"/>
                    </a:p>
                  </a:txBody>
                  <a:tcPr anchor="ctr"/>
                </a:tc>
                <a:tc>
                  <a:txBody>
                    <a:bodyPr/>
                    <a:lstStyle/>
                    <a:p>
                      <a:pPr algn="ctr"/>
                      <a:r>
                        <a:rPr lang="en-US" sz="2800" dirty="0" smtClean="0"/>
                        <a:t>“May </a:t>
                      </a:r>
                      <a:r>
                        <a:rPr lang="en-US" sz="2800" dirty="0" err="1" smtClean="0"/>
                        <a:t>Balak</a:t>
                      </a:r>
                      <a:r>
                        <a:rPr lang="en-US" sz="2800" dirty="0" smtClean="0"/>
                        <a:t> protect”</a:t>
                      </a:r>
                      <a:endParaRPr lang="en-US" sz="2800" dirty="0"/>
                    </a:p>
                  </a:txBody>
                  <a:tcPr anchor="ctr"/>
                </a:tc>
              </a:tr>
            </a:tbl>
          </a:graphicData>
        </a:graphic>
      </p:graphicFrame>
      <p:sp>
        <p:nvSpPr>
          <p:cNvPr id="5" name="Rectangle 4"/>
          <p:cNvSpPr/>
          <p:nvPr/>
        </p:nvSpPr>
        <p:spPr>
          <a:xfrm>
            <a:off x="76200" y="1524000"/>
            <a:ext cx="8991600"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 y="2819400"/>
            <a:ext cx="8991600" cy="12954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200" y="4114800"/>
            <a:ext cx="8991600" cy="12954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5410200"/>
            <a:ext cx="9067800" cy="158496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163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94"/>
            <a:ext cx="9144000" cy="68580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1828800"/>
            <a:ext cx="8153400" cy="4038600"/>
          </a:xfrm>
        </p:spPr>
        <p:txBody>
          <a:bodyPr>
            <a:normAutofit/>
          </a:bodyPr>
          <a:lstStyle/>
          <a:p>
            <a:pPr algn="l">
              <a:lnSpc>
                <a:spcPct val="80000"/>
              </a:lnSpc>
            </a:pPr>
            <a:r>
              <a:rPr lang="en-US" sz="5400" b="1" dirty="0" smtClean="0">
                <a:solidFill>
                  <a:schemeClr val="bg1"/>
                </a:solidFill>
              </a:rPr>
              <a:t>How Daniel </a:t>
            </a:r>
            <a:r>
              <a:rPr lang="en-US" sz="5400" b="1" dirty="0" smtClean="0">
                <a:solidFill>
                  <a:srgbClr val="FFFF00"/>
                </a:solidFill>
              </a:rPr>
              <a:t>maintained</a:t>
            </a:r>
            <a:r>
              <a:rPr lang="en-US" sz="5400" b="1" dirty="0" smtClean="0">
                <a:solidFill>
                  <a:schemeClr val="bg1"/>
                </a:solidFill>
              </a:rPr>
              <a:t> his identity</a:t>
            </a:r>
            <a:endParaRPr lang="en-US" sz="5400" b="1" dirty="0">
              <a:solidFill>
                <a:schemeClr val="bg1"/>
              </a:solidFill>
            </a:endParaRPr>
          </a:p>
        </p:txBody>
      </p:sp>
      <p:pic>
        <p:nvPicPr>
          <p:cNvPr id="6" name="Picture 2" descr="http://genevaanderson.files.wordpress.com/2009/01/ishtarlion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408" y="1066803"/>
            <a:ext cx="6213797" cy="2895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0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emplate>
  <TotalTime>2448</TotalTime>
  <Words>407</Words>
  <Application>Microsoft Office PowerPoint</Application>
  <PresentationFormat>On-screen Show (4:3)</PresentationFormat>
  <Paragraphs>48</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Civic</vt:lpstr>
      <vt:lpstr>Office Theme</vt:lpstr>
      <vt:lpstr>PowerPoint Presentation</vt:lpstr>
      <vt:lpstr>The Book of Daniel</vt:lpstr>
      <vt:lpstr>Preserving Our Identity in Babylon</vt:lpstr>
      <vt:lpstr>How Babylon tried to change Daniel</vt:lpstr>
      <vt:lpstr>PowerPoint Presentation</vt:lpstr>
      <vt:lpstr>PowerPoint Presentation</vt:lpstr>
      <vt:lpstr>PowerPoint Presentation</vt:lpstr>
      <vt:lpstr>PowerPoint Presentation</vt:lpstr>
      <vt:lpstr>How Daniel maintained his identity</vt:lpstr>
      <vt:lpstr>PowerPoint Presentation</vt:lpstr>
      <vt:lpstr>PowerPoint Presentation</vt:lpstr>
      <vt:lpstr>PowerPoint Presentation</vt:lpstr>
      <vt:lpstr>How we can maintain our identity</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Northwood2</cp:lastModifiedBy>
  <cp:revision>75</cp:revision>
  <cp:lastPrinted>2015-01-16T17:18:38Z</cp:lastPrinted>
  <dcterms:created xsi:type="dcterms:W3CDTF">2014-03-13T10:56:08Z</dcterms:created>
  <dcterms:modified xsi:type="dcterms:W3CDTF">2019-01-13T15:59:09Z</dcterms:modified>
</cp:coreProperties>
</file>