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60" r:id="rId2"/>
    <p:sldId id="278" r:id="rId3"/>
    <p:sldId id="262" r:id="rId4"/>
    <p:sldId id="265" r:id="rId5"/>
    <p:sldId id="272" r:id="rId6"/>
    <p:sldId id="266" r:id="rId7"/>
    <p:sldId id="263" r:id="rId8"/>
    <p:sldId id="267" r:id="rId9"/>
    <p:sldId id="273" r:id="rId10"/>
    <p:sldId id="269" r:id="rId11"/>
    <p:sldId id="274" r:id="rId12"/>
    <p:sldId id="275" r:id="rId13"/>
    <p:sldId id="270" r:id="rId14"/>
    <p:sldId id="264" r:id="rId15"/>
    <p:sldId id="268" r:id="rId16"/>
    <p:sldId id="276" r:id="rId17"/>
    <p:sldId id="271" r:id="rId18"/>
    <p:sldId id="277"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E5012"/>
    <a:srgbClr val="B3B57E"/>
    <a:srgbClr val="CCCC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showGuides="1">
      <p:cViewPr varScale="1">
        <p:scale>
          <a:sx n="71" d="100"/>
          <a:sy n="71" d="100"/>
        </p:scale>
        <p:origin x="-46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7E76C4-2B94-624F-A056-C3D7AD1AEB89}" type="datetimeFigureOut">
              <a:rPr lang="en-US" smtClean="0"/>
              <a:t>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0A81B3-37E4-0244-A3AE-03B4261A4085}"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7E76C4-2B94-624F-A056-C3D7AD1AEB89}" type="datetimeFigureOut">
              <a:rPr lang="en-US" smtClean="0"/>
              <a:t>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0A81B3-37E4-0244-A3AE-03B4261A4085}"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7E76C4-2B94-624F-A056-C3D7AD1AEB89}" type="datetimeFigureOut">
              <a:rPr lang="en-US" smtClean="0"/>
              <a:t>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0A81B3-37E4-0244-A3AE-03B4261A4085}"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7E76C4-2B94-624F-A056-C3D7AD1AEB89}" type="datetimeFigureOut">
              <a:rPr lang="en-US" smtClean="0"/>
              <a:t>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0A81B3-37E4-0244-A3AE-03B4261A4085}"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7E76C4-2B94-624F-A056-C3D7AD1AEB89}" type="datetimeFigureOut">
              <a:rPr lang="en-US" smtClean="0"/>
              <a:t>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0A81B3-37E4-0244-A3AE-03B4261A4085}"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7E76C4-2B94-624F-A056-C3D7AD1AEB89}" type="datetimeFigureOut">
              <a:rPr lang="en-US" smtClean="0"/>
              <a:t>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0A81B3-37E4-0244-A3AE-03B4261A4085}"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7E76C4-2B94-624F-A056-C3D7AD1AEB89}" type="datetimeFigureOut">
              <a:rPr lang="en-US" smtClean="0"/>
              <a:t>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0A81B3-37E4-0244-A3AE-03B4261A4085}"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7E76C4-2B94-624F-A056-C3D7AD1AEB89}" type="datetimeFigureOut">
              <a:rPr lang="en-US" smtClean="0"/>
              <a:t>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0A81B3-37E4-0244-A3AE-03B4261A4085}"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7E76C4-2B94-624F-A056-C3D7AD1AEB89}" type="datetimeFigureOut">
              <a:rPr lang="en-US" smtClean="0"/>
              <a:t>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0A81B3-37E4-0244-A3AE-03B4261A4085}"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7E76C4-2B94-624F-A056-C3D7AD1AEB89}" type="datetimeFigureOut">
              <a:rPr lang="en-US" smtClean="0"/>
              <a:t>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0A81B3-37E4-0244-A3AE-03B4261A4085}"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7E76C4-2B94-624F-A056-C3D7AD1AEB89}" type="datetimeFigureOut">
              <a:rPr lang="en-US" smtClean="0"/>
              <a:t>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0A81B3-37E4-0244-A3AE-03B4261A4085}"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7E76C4-2B94-624F-A056-C3D7AD1AEB89}" type="datetimeFigureOut">
              <a:rPr lang="en-US" smtClean="0"/>
              <a:t>1/6/2019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0A81B3-37E4-0244-A3AE-03B4261A4085}"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artisticGlowDiffused/>
                    </a14:imgEffect>
                    <a14:imgEffect>
                      <a14:brightnessContrast bright="-40000"/>
                    </a14:imgEffect>
                  </a14:imgLayer>
                </a14:imgProps>
              </a:ext>
            </a:extLst>
          </a:blip>
          <a:stretch>
            <a:fillRect/>
          </a:stretch>
        </p:blipFill>
        <p:spPr>
          <a:xfrm>
            <a:off x="0" y="850900"/>
            <a:ext cx="9144000" cy="5151549"/>
          </a:xfrm>
          <a:prstGeom prst="rect">
            <a:avLst/>
          </a:prstGeom>
        </p:spPr>
      </p:pic>
      <p:sp>
        <p:nvSpPr>
          <p:cNvPr id="6" name="TextBox 5"/>
          <p:cNvSpPr txBox="1"/>
          <p:nvPr/>
        </p:nvSpPr>
        <p:spPr>
          <a:xfrm>
            <a:off x="1335770" y="1925291"/>
            <a:ext cx="6483503" cy="1261884"/>
          </a:xfrm>
          <a:prstGeom prst="rect">
            <a:avLst/>
          </a:prstGeom>
          <a:noFill/>
        </p:spPr>
        <p:txBody>
          <a:bodyPr wrap="square" rtlCol="0">
            <a:spAutoFit/>
          </a:bodyPr>
          <a:lstStyle/>
          <a:p>
            <a:pPr algn="ctr"/>
            <a:r>
              <a:rPr lang="en-US" sz="7600" b="1" dirty="0" smtClean="0">
                <a:latin typeface="Arial"/>
                <a:cs typeface="Arial"/>
              </a:rPr>
              <a:t>1</a:t>
            </a:r>
            <a:r>
              <a:rPr lang="en-US" sz="7600" b="1" baseline="30000" dirty="0" smtClean="0">
                <a:latin typeface="Arial"/>
                <a:cs typeface="Arial"/>
              </a:rPr>
              <a:t>st</a:t>
            </a:r>
            <a:r>
              <a:rPr lang="en-US" sz="7600" b="1" spc="300" dirty="0" smtClean="0">
                <a:latin typeface="Arial"/>
                <a:cs typeface="Arial"/>
              </a:rPr>
              <a:t> </a:t>
            </a:r>
            <a:r>
              <a:rPr lang="en-US" sz="7600" b="1" spc="1300" dirty="0" smtClean="0">
                <a:latin typeface="Arial"/>
                <a:cs typeface="Arial"/>
              </a:rPr>
              <a:t>PETER</a:t>
            </a:r>
            <a:endParaRPr lang="en-US" sz="7600" b="1" spc="1300" dirty="0">
              <a:latin typeface="Arial"/>
              <a:cs typeface="Arial"/>
            </a:endParaRPr>
          </a:p>
        </p:txBody>
      </p:sp>
      <p:sp>
        <p:nvSpPr>
          <p:cNvPr id="7" name="TextBox 6"/>
          <p:cNvSpPr txBox="1"/>
          <p:nvPr/>
        </p:nvSpPr>
        <p:spPr>
          <a:xfrm>
            <a:off x="1335770" y="3155900"/>
            <a:ext cx="6483503" cy="1698927"/>
          </a:xfrm>
          <a:prstGeom prst="rect">
            <a:avLst/>
          </a:prstGeom>
          <a:noFill/>
        </p:spPr>
        <p:txBody>
          <a:bodyPr wrap="square" rtlCol="0">
            <a:spAutoFit/>
          </a:bodyPr>
          <a:lstStyle/>
          <a:p>
            <a:pPr algn="ctr">
              <a:lnSpc>
                <a:spcPct val="70000"/>
              </a:lnSpc>
            </a:pPr>
            <a:r>
              <a:rPr lang="en-US" sz="7200" spc="1200" dirty="0" smtClean="0">
                <a:latin typeface="Times New Roman"/>
                <a:cs typeface="Times New Roman"/>
              </a:rPr>
              <a:t>S</a:t>
            </a:r>
            <a:r>
              <a:rPr lang="en-US" sz="5200" spc="1200" dirty="0" smtClean="0">
                <a:latin typeface="Times New Roman"/>
                <a:cs typeface="Times New Roman"/>
              </a:rPr>
              <a:t>OJOURNERS  &amp; </a:t>
            </a:r>
            <a:r>
              <a:rPr lang="en-US" sz="7200" spc="1200" dirty="0" smtClean="0">
                <a:latin typeface="Times New Roman"/>
                <a:cs typeface="Times New Roman"/>
              </a:rPr>
              <a:t>E</a:t>
            </a:r>
            <a:r>
              <a:rPr lang="en-US" sz="5200" spc="1200" dirty="0" smtClean="0">
                <a:latin typeface="Times New Roman"/>
                <a:cs typeface="Times New Roman"/>
              </a:rPr>
              <a:t>XILES</a:t>
            </a:r>
            <a:endParaRPr lang="en-US" sz="5200" spc="1200" dirty="0">
              <a:latin typeface="Times New Roman"/>
              <a:cs typeface="Times New Roman"/>
            </a:endParaRPr>
          </a:p>
        </p:txBody>
      </p:sp>
      <p:sp>
        <p:nvSpPr>
          <p:cNvPr id="8" name="Half Frame 7"/>
          <p:cNvSpPr/>
          <p:nvPr/>
        </p:nvSpPr>
        <p:spPr>
          <a:xfrm>
            <a:off x="1103627" y="1556614"/>
            <a:ext cx="1668419" cy="1667561"/>
          </a:xfrm>
          <a:prstGeom prst="halfFrame">
            <a:avLst>
              <a:gd name="adj1" fmla="val 2453"/>
              <a:gd name="adj2" fmla="val 2451"/>
            </a:avLst>
          </a:prstGeom>
          <a:solidFill>
            <a:srgbClr val="6E501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10" name="Straight Connector 9"/>
          <p:cNvCxnSpPr/>
          <p:nvPr/>
        </p:nvCxnSpPr>
        <p:spPr>
          <a:xfrm>
            <a:off x="0" y="850900"/>
            <a:ext cx="9144000" cy="0"/>
          </a:xfrm>
          <a:prstGeom prst="line">
            <a:avLst/>
          </a:prstGeom>
          <a:ln w="381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3" name="Half Frame 12"/>
          <p:cNvSpPr/>
          <p:nvPr/>
        </p:nvSpPr>
        <p:spPr>
          <a:xfrm rot="10800000">
            <a:off x="6371954" y="3637735"/>
            <a:ext cx="1668419" cy="1667561"/>
          </a:xfrm>
          <a:prstGeom prst="halfFrame">
            <a:avLst>
              <a:gd name="adj1" fmla="val 2453"/>
              <a:gd name="adj2" fmla="val 2451"/>
            </a:avLst>
          </a:prstGeom>
          <a:solidFill>
            <a:srgbClr val="6E501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830523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832658"/>
            <a:ext cx="9144000" cy="6092190"/>
          </a:xfrm>
          <a:prstGeom prst="rect">
            <a:avLst/>
          </a:prstGeom>
        </p:spPr>
      </p:pic>
      <p:sp>
        <p:nvSpPr>
          <p:cNvPr id="5" name="Content Placeholder 4"/>
          <p:cNvSpPr>
            <a:spLocks noGrp="1"/>
          </p:cNvSpPr>
          <p:nvPr>
            <p:ph idx="1"/>
          </p:nvPr>
        </p:nvSpPr>
        <p:spPr>
          <a:xfrm>
            <a:off x="457200" y="250673"/>
            <a:ext cx="8229600" cy="5919530"/>
          </a:xfrm>
        </p:spPr>
        <p:txBody>
          <a:bodyPr anchor="t">
            <a:normAutofit/>
          </a:bodyPr>
          <a:lstStyle/>
          <a:p>
            <a:pPr marL="0" indent="0">
              <a:buNone/>
            </a:pPr>
            <a:r>
              <a:rPr lang="en-US" b="1" dirty="0" smtClean="0">
                <a:solidFill>
                  <a:srgbClr val="FFFF00"/>
                </a:solidFill>
              </a:rPr>
              <a:t>1 Peter 1:3-5</a:t>
            </a:r>
          </a:p>
          <a:p>
            <a:pPr marL="0" indent="0">
              <a:buNone/>
            </a:pPr>
            <a:r>
              <a:rPr lang="en-US" sz="2800" dirty="0"/>
              <a:t>Blessed be the God and Father of our Lord Jesus Christ! According to his great mercy, he has caused us to be born again to a </a:t>
            </a:r>
            <a:r>
              <a:rPr lang="en-US" sz="2800" b="1" dirty="0">
                <a:solidFill>
                  <a:srgbClr val="FFFF00"/>
                </a:solidFill>
              </a:rPr>
              <a:t>living hope through the resurrection of Jesus Christ from the </a:t>
            </a:r>
            <a:r>
              <a:rPr lang="en-US" sz="2800" b="1" dirty="0" smtClean="0">
                <a:solidFill>
                  <a:srgbClr val="FFFF00"/>
                </a:solidFill>
              </a:rPr>
              <a:t>dead</a:t>
            </a:r>
            <a:r>
              <a:rPr lang="en-US" sz="2800" dirty="0" smtClean="0">
                <a:solidFill>
                  <a:schemeClr val="bg1"/>
                </a:solidFill>
              </a:rPr>
              <a:t>, to </a:t>
            </a:r>
            <a:r>
              <a:rPr lang="en-US" sz="2800" dirty="0">
                <a:solidFill>
                  <a:schemeClr val="bg1"/>
                </a:solidFill>
              </a:rPr>
              <a:t>an inheritance that is imperishable, undefiled, and unfading, kept in heaven for </a:t>
            </a:r>
            <a:r>
              <a:rPr lang="en-US" sz="2800" dirty="0" smtClean="0">
                <a:solidFill>
                  <a:schemeClr val="bg1"/>
                </a:solidFill>
              </a:rPr>
              <a:t>you, who </a:t>
            </a:r>
            <a:r>
              <a:rPr lang="en-US" sz="2800" dirty="0">
                <a:solidFill>
                  <a:schemeClr val="bg1"/>
                </a:solidFill>
              </a:rPr>
              <a:t>by God’s power are being guarded through faith for a salvation ready to be revealed in the last time</a:t>
            </a:r>
            <a:r>
              <a:rPr lang="en-US" sz="2800" dirty="0" smtClean="0">
                <a:solidFill>
                  <a:schemeClr val="bg1"/>
                </a:solidFill>
              </a:rPr>
              <a:t>.</a:t>
            </a:r>
            <a:endParaRPr lang="en-US" sz="3000" dirty="0">
              <a:solidFill>
                <a:schemeClr val="bg1"/>
              </a:solidFill>
            </a:endParaRPr>
          </a:p>
        </p:txBody>
      </p:sp>
    </p:spTree>
    <p:extLst>
      <p:ext uri="{BB962C8B-B14F-4D97-AF65-F5344CB8AC3E}">
        <p14:creationId xmlns:p14="http://schemas.microsoft.com/office/powerpoint/2010/main" val="1875309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832658"/>
            <a:ext cx="9144000" cy="6092190"/>
          </a:xfrm>
          <a:prstGeom prst="rect">
            <a:avLst/>
          </a:prstGeom>
        </p:spPr>
      </p:pic>
      <p:sp>
        <p:nvSpPr>
          <p:cNvPr id="5" name="Content Placeholder 4"/>
          <p:cNvSpPr>
            <a:spLocks noGrp="1"/>
          </p:cNvSpPr>
          <p:nvPr>
            <p:ph idx="1"/>
          </p:nvPr>
        </p:nvSpPr>
        <p:spPr>
          <a:xfrm>
            <a:off x="457200" y="250673"/>
            <a:ext cx="8229600" cy="5919530"/>
          </a:xfrm>
        </p:spPr>
        <p:txBody>
          <a:bodyPr anchor="t">
            <a:normAutofit/>
          </a:bodyPr>
          <a:lstStyle/>
          <a:p>
            <a:pPr marL="0" indent="0">
              <a:buNone/>
            </a:pPr>
            <a:r>
              <a:rPr lang="en-US" b="1" dirty="0" smtClean="0">
                <a:solidFill>
                  <a:srgbClr val="FFFF00"/>
                </a:solidFill>
              </a:rPr>
              <a:t>1 Peter 1:3-5</a:t>
            </a:r>
          </a:p>
          <a:p>
            <a:pPr marL="0" indent="0">
              <a:buNone/>
            </a:pPr>
            <a:r>
              <a:rPr lang="en-US" sz="2800" dirty="0">
                <a:solidFill>
                  <a:schemeClr val="bg1">
                    <a:lumMod val="65000"/>
                    <a:lumOff val="35000"/>
                  </a:schemeClr>
                </a:solidFill>
              </a:rPr>
              <a:t>Blessed be the God and Father of our Lord Jesus Christ! According to his great mercy, he has caused us to be born again to a </a:t>
            </a:r>
            <a:r>
              <a:rPr lang="en-US" sz="2800" b="1" dirty="0">
                <a:solidFill>
                  <a:schemeClr val="bg1">
                    <a:lumMod val="65000"/>
                    <a:lumOff val="35000"/>
                  </a:schemeClr>
                </a:solidFill>
              </a:rPr>
              <a:t>living hope through the resurrection of Jesus Christ from the </a:t>
            </a:r>
            <a:r>
              <a:rPr lang="en-US" sz="2800" b="1" dirty="0" smtClean="0">
                <a:solidFill>
                  <a:schemeClr val="bg1">
                    <a:lumMod val="65000"/>
                    <a:lumOff val="35000"/>
                  </a:schemeClr>
                </a:solidFill>
              </a:rPr>
              <a:t>dead</a:t>
            </a:r>
            <a:r>
              <a:rPr lang="en-US" sz="2800" dirty="0" smtClean="0"/>
              <a:t>, to </a:t>
            </a:r>
            <a:r>
              <a:rPr lang="en-US" sz="2800" dirty="0"/>
              <a:t>an inheritance that is </a:t>
            </a:r>
            <a:r>
              <a:rPr lang="en-US" sz="2800" b="1" dirty="0">
                <a:solidFill>
                  <a:srgbClr val="FFFF00"/>
                </a:solidFill>
              </a:rPr>
              <a:t>imperishable, undefiled, and unfading</a:t>
            </a:r>
            <a:r>
              <a:rPr lang="en-US" sz="2800" dirty="0"/>
              <a:t>, kept in heaven for </a:t>
            </a:r>
            <a:r>
              <a:rPr lang="en-US" sz="2800" dirty="0" smtClean="0"/>
              <a:t>you</a:t>
            </a:r>
            <a:r>
              <a:rPr lang="en-US" sz="2800" dirty="0" smtClean="0">
                <a:solidFill>
                  <a:schemeClr val="bg1"/>
                </a:solidFill>
              </a:rPr>
              <a:t>, who </a:t>
            </a:r>
            <a:r>
              <a:rPr lang="en-US" sz="2800" dirty="0">
                <a:solidFill>
                  <a:schemeClr val="bg1"/>
                </a:solidFill>
              </a:rPr>
              <a:t>by God’s power are being guarded through faith for a salvation ready to be revealed in the last time</a:t>
            </a:r>
            <a:r>
              <a:rPr lang="en-US" sz="2800" dirty="0" smtClean="0">
                <a:solidFill>
                  <a:schemeClr val="bg1"/>
                </a:solidFill>
              </a:rPr>
              <a:t>.</a:t>
            </a:r>
            <a:endParaRPr lang="en-US" sz="3000" dirty="0">
              <a:solidFill>
                <a:schemeClr val="bg1"/>
              </a:solidFill>
            </a:endParaRPr>
          </a:p>
        </p:txBody>
      </p:sp>
    </p:spTree>
    <p:extLst>
      <p:ext uri="{BB962C8B-B14F-4D97-AF65-F5344CB8AC3E}">
        <p14:creationId xmlns:p14="http://schemas.microsoft.com/office/powerpoint/2010/main" val="585197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832658"/>
            <a:ext cx="9144000" cy="6092190"/>
          </a:xfrm>
          <a:prstGeom prst="rect">
            <a:avLst/>
          </a:prstGeom>
        </p:spPr>
      </p:pic>
      <p:sp>
        <p:nvSpPr>
          <p:cNvPr id="5" name="Content Placeholder 4"/>
          <p:cNvSpPr>
            <a:spLocks noGrp="1"/>
          </p:cNvSpPr>
          <p:nvPr>
            <p:ph idx="1"/>
          </p:nvPr>
        </p:nvSpPr>
        <p:spPr>
          <a:xfrm>
            <a:off x="457200" y="250673"/>
            <a:ext cx="8229600" cy="5919530"/>
          </a:xfrm>
        </p:spPr>
        <p:txBody>
          <a:bodyPr anchor="t">
            <a:normAutofit/>
          </a:bodyPr>
          <a:lstStyle/>
          <a:p>
            <a:pPr marL="0" indent="0">
              <a:buNone/>
            </a:pPr>
            <a:r>
              <a:rPr lang="en-US" b="1" dirty="0" smtClean="0">
                <a:solidFill>
                  <a:srgbClr val="FFFF00"/>
                </a:solidFill>
              </a:rPr>
              <a:t>1 Peter 1:3-5</a:t>
            </a:r>
          </a:p>
          <a:p>
            <a:pPr marL="0" indent="0">
              <a:buNone/>
            </a:pPr>
            <a:r>
              <a:rPr lang="en-US" sz="2800" dirty="0">
                <a:solidFill>
                  <a:schemeClr val="bg1">
                    <a:lumMod val="65000"/>
                    <a:lumOff val="35000"/>
                  </a:schemeClr>
                </a:solidFill>
              </a:rPr>
              <a:t>Blessed be the God and Father of our Lord Jesus Christ! According to his great mercy, he has caused us to be born again to a </a:t>
            </a:r>
            <a:r>
              <a:rPr lang="en-US" sz="2800" b="1" dirty="0">
                <a:solidFill>
                  <a:schemeClr val="bg1">
                    <a:lumMod val="65000"/>
                    <a:lumOff val="35000"/>
                  </a:schemeClr>
                </a:solidFill>
              </a:rPr>
              <a:t>living hope through the resurrection of Jesus Christ from the </a:t>
            </a:r>
            <a:r>
              <a:rPr lang="en-US" sz="2800" b="1" dirty="0" smtClean="0">
                <a:solidFill>
                  <a:schemeClr val="bg1">
                    <a:lumMod val="65000"/>
                    <a:lumOff val="35000"/>
                  </a:schemeClr>
                </a:solidFill>
              </a:rPr>
              <a:t>dead</a:t>
            </a:r>
            <a:r>
              <a:rPr lang="en-US" sz="2800" dirty="0" smtClean="0">
                <a:solidFill>
                  <a:schemeClr val="bg1">
                    <a:lumMod val="65000"/>
                    <a:lumOff val="35000"/>
                  </a:schemeClr>
                </a:solidFill>
              </a:rPr>
              <a:t>, to </a:t>
            </a:r>
            <a:r>
              <a:rPr lang="en-US" sz="2800" dirty="0">
                <a:solidFill>
                  <a:schemeClr val="bg1">
                    <a:lumMod val="65000"/>
                    <a:lumOff val="35000"/>
                  </a:schemeClr>
                </a:solidFill>
              </a:rPr>
              <a:t>an inheritance that is </a:t>
            </a:r>
            <a:r>
              <a:rPr lang="en-US" sz="2800" b="1" dirty="0">
                <a:solidFill>
                  <a:schemeClr val="bg1">
                    <a:lumMod val="65000"/>
                    <a:lumOff val="35000"/>
                  </a:schemeClr>
                </a:solidFill>
              </a:rPr>
              <a:t>imperishable, undefiled, and unfading</a:t>
            </a:r>
            <a:r>
              <a:rPr lang="en-US" sz="2800" dirty="0">
                <a:solidFill>
                  <a:schemeClr val="bg1">
                    <a:lumMod val="65000"/>
                    <a:lumOff val="35000"/>
                  </a:schemeClr>
                </a:solidFill>
              </a:rPr>
              <a:t>, kept in heaven for </a:t>
            </a:r>
            <a:r>
              <a:rPr lang="en-US" sz="2800" dirty="0" smtClean="0">
                <a:solidFill>
                  <a:schemeClr val="bg1">
                    <a:lumMod val="65000"/>
                    <a:lumOff val="35000"/>
                  </a:schemeClr>
                </a:solidFill>
              </a:rPr>
              <a:t>you</a:t>
            </a:r>
            <a:r>
              <a:rPr lang="en-US" sz="2800" dirty="0" smtClean="0"/>
              <a:t>, who </a:t>
            </a:r>
            <a:r>
              <a:rPr lang="en-US" sz="2800" dirty="0"/>
              <a:t>by God’s power are being guarded through faith for a salvation ready to be </a:t>
            </a:r>
            <a:r>
              <a:rPr lang="en-US" sz="2800" b="1" dirty="0">
                <a:solidFill>
                  <a:srgbClr val="FFFF00"/>
                </a:solidFill>
              </a:rPr>
              <a:t>revealed in the last time</a:t>
            </a:r>
            <a:r>
              <a:rPr lang="en-US" sz="2800" b="1" dirty="0" smtClean="0">
                <a:solidFill>
                  <a:srgbClr val="FFFF00"/>
                </a:solidFill>
              </a:rPr>
              <a:t>.</a:t>
            </a:r>
            <a:endParaRPr lang="en-US" sz="3000" b="1" dirty="0">
              <a:solidFill>
                <a:srgbClr val="FFFF00"/>
              </a:solidFill>
            </a:endParaRPr>
          </a:p>
        </p:txBody>
      </p:sp>
    </p:spTree>
    <p:extLst>
      <p:ext uri="{BB962C8B-B14F-4D97-AF65-F5344CB8AC3E}">
        <p14:creationId xmlns:p14="http://schemas.microsoft.com/office/powerpoint/2010/main" val="3278560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832658"/>
            <a:ext cx="9144000" cy="6092190"/>
          </a:xfrm>
          <a:prstGeom prst="rect">
            <a:avLst/>
          </a:prstGeom>
        </p:spPr>
      </p:pic>
      <p:sp>
        <p:nvSpPr>
          <p:cNvPr id="5" name="Content Placeholder 4"/>
          <p:cNvSpPr>
            <a:spLocks noGrp="1"/>
          </p:cNvSpPr>
          <p:nvPr>
            <p:ph idx="1"/>
          </p:nvPr>
        </p:nvSpPr>
        <p:spPr>
          <a:xfrm>
            <a:off x="457200" y="250673"/>
            <a:ext cx="8229600" cy="5919530"/>
          </a:xfrm>
        </p:spPr>
        <p:txBody>
          <a:bodyPr anchor="t">
            <a:normAutofit/>
          </a:bodyPr>
          <a:lstStyle/>
          <a:p>
            <a:pPr marL="0" indent="0">
              <a:buNone/>
            </a:pPr>
            <a:r>
              <a:rPr lang="en-US" b="1" dirty="0" smtClean="0">
                <a:solidFill>
                  <a:srgbClr val="FFFF00"/>
                </a:solidFill>
              </a:rPr>
              <a:t>1 Peter 1:6-7</a:t>
            </a:r>
          </a:p>
          <a:p>
            <a:pPr marL="0" indent="0">
              <a:buNone/>
            </a:pPr>
            <a:r>
              <a:rPr lang="en-US" sz="2800" dirty="0"/>
              <a:t>In this you rejoice, though now for a little while, if necessary, you have been grieved by various trials, so that the tested genuineness of your faith—</a:t>
            </a:r>
            <a:r>
              <a:rPr lang="en-US" sz="2800" b="1" dirty="0">
                <a:solidFill>
                  <a:srgbClr val="FFFF00"/>
                </a:solidFill>
              </a:rPr>
              <a:t>more precious than gold</a:t>
            </a:r>
            <a:r>
              <a:rPr lang="en-US" sz="2800" dirty="0"/>
              <a:t> that perishes though it is tested by fire—may be found to result in praise and glory and honor at the revelation of Jesus Christ.</a:t>
            </a:r>
            <a:endParaRPr lang="en-US" sz="3000" dirty="0">
              <a:solidFill>
                <a:schemeClr val="bg1"/>
              </a:solidFill>
            </a:endParaRPr>
          </a:p>
        </p:txBody>
      </p:sp>
    </p:spTree>
    <p:extLst>
      <p:ext uri="{BB962C8B-B14F-4D97-AF65-F5344CB8AC3E}">
        <p14:creationId xmlns:p14="http://schemas.microsoft.com/office/powerpoint/2010/main" val="2356074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artisticGlowDiffused/>
                    </a14:imgEffect>
                    <a14:imgEffect>
                      <a14:brightnessContrast bright="-50000"/>
                    </a14:imgEffect>
                  </a14:imgLayer>
                </a14:imgProps>
              </a:ext>
            </a:extLst>
          </a:blip>
          <a:stretch>
            <a:fillRect/>
          </a:stretch>
        </p:blipFill>
        <p:spPr>
          <a:xfrm>
            <a:off x="0" y="850900"/>
            <a:ext cx="9144000" cy="5151549"/>
          </a:xfrm>
          <a:prstGeom prst="rect">
            <a:avLst/>
          </a:prstGeom>
        </p:spPr>
      </p:pic>
      <p:sp>
        <p:nvSpPr>
          <p:cNvPr id="2" name="Rectangle 1"/>
          <p:cNvSpPr/>
          <p:nvPr/>
        </p:nvSpPr>
        <p:spPr>
          <a:xfrm>
            <a:off x="0" y="850900"/>
            <a:ext cx="9144000" cy="5151549"/>
          </a:xfrm>
          <a:prstGeom prst="rect">
            <a:avLst/>
          </a:prstGeom>
          <a:solidFill>
            <a:schemeClr val="bg1">
              <a:alpha val="36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816854" y="2609249"/>
            <a:ext cx="7526598" cy="669414"/>
          </a:xfrm>
          <a:prstGeom prst="rect">
            <a:avLst/>
          </a:prstGeom>
          <a:noFill/>
        </p:spPr>
        <p:txBody>
          <a:bodyPr wrap="square" rtlCol="0">
            <a:spAutoFit/>
          </a:bodyPr>
          <a:lstStyle/>
          <a:p>
            <a:pPr algn="ctr">
              <a:lnSpc>
                <a:spcPct val="70000"/>
              </a:lnSpc>
            </a:pPr>
            <a:r>
              <a:rPr lang="en-US" sz="5000" b="1" spc="300" dirty="0" smtClean="0">
                <a:latin typeface="Arial"/>
                <a:cs typeface="Arial"/>
              </a:rPr>
              <a:t>Exiles are Called</a:t>
            </a:r>
            <a:endParaRPr lang="en-US" sz="5000" b="1" spc="300" dirty="0">
              <a:latin typeface="Arial"/>
              <a:cs typeface="Arial"/>
            </a:endParaRPr>
          </a:p>
        </p:txBody>
      </p:sp>
      <p:sp>
        <p:nvSpPr>
          <p:cNvPr id="7" name="TextBox 6"/>
          <p:cNvSpPr txBox="1"/>
          <p:nvPr/>
        </p:nvSpPr>
        <p:spPr>
          <a:xfrm>
            <a:off x="1218363" y="3265140"/>
            <a:ext cx="6734584" cy="1154675"/>
          </a:xfrm>
          <a:prstGeom prst="rect">
            <a:avLst/>
          </a:prstGeom>
          <a:noFill/>
        </p:spPr>
        <p:txBody>
          <a:bodyPr wrap="square" rtlCol="0">
            <a:spAutoFit/>
          </a:bodyPr>
          <a:lstStyle/>
          <a:p>
            <a:pPr algn="ctr">
              <a:lnSpc>
                <a:spcPct val="90000"/>
              </a:lnSpc>
            </a:pPr>
            <a:r>
              <a:rPr lang="en-US" sz="3800" i="1" spc="300" dirty="0" smtClean="0">
                <a:latin typeface="Times New Roman"/>
                <a:cs typeface="Times New Roman"/>
              </a:rPr>
              <a:t>they live to glorify the One who called them</a:t>
            </a:r>
            <a:endParaRPr lang="en-US" sz="3800" i="1" spc="300" dirty="0">
              <a:latin typeface="Times New Roman"/>
              <a:cs typeface="Times New Roman"/>
            </a:endParaRPr>
          </a:p>
        </p:txBody>
      </p:sp>
      <p:sp>
        <p:nvSpPr>
          <p:cNvPr id="8" name="Half Frame 7"/>
          <p:cNvSpPr/>
          <p:nvPr/>
        </p:nvSpPr>
        <p:spPr>
          <a:xfrm>
            <a:off x="816853" y="2221820"/>
            <a:ext cx="1217806" cy="1215247"/>
          </a:xfrm>
          <a:prstGeom prst="halfFrame">
            <a:avLst>
              <a:gd name="adj1" fmla="val 2453"/>
              <a:gd name="adj2" fmla="val 2451"/>
            </a:avLst>
          </a:prstGeom>
          <a:solidFill>
            <a:srgbClr val="6E501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9" name="Half Frame 8"/>
          <p:cNvSpPr/>
          <p:nvPr/>
        </p:nvSpPr>
        <p:spPr>
          <a:xfrm rot="10800000">
            <a:off x="7130733" y="3421697"/>
            <a:ext cx="1212719" cy="1215691"/>
          </a:xfrm>
          <a:prstGeom prst="halfFrame">
            <a:avLst>
              <a:gd name="adj1" fmla="val 2453"/>
              <a:gd name="adj2" fmla="val 2451"/>
            </a:avLst>
          </a:prstGeom>
          <a:solidFill>
            <a:srgbClr val="6E501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10" name="Straight Connector 9"/>
          <p:cNvCxnSpPr/>
          <p:nvPr/>
        </p:nvCxnSpPr>
        <p:spPr>
          <a:xfrm>
            <a:off x="0" y="850900"/>
            <a:ext cx="9144000" cy="0"/>
          </a:xfrm>
          <a:prstGeom prst="line">
            <a:avLst/>
          </a:prstGeom>
          <a:ln w="38100" cmpd="sng">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46599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832658"/>
            <a:ext cx="9144000" cy="6092190"/>
          </a:xfrm>
          <a:prstGeom prst="rect">
            <a:avLst/>
          </a:prstGeom>
        </p:spPr>
      </p:pic>
      <p:sp>
        <p:nvSpPr>
          <p:cNvPr id="5" name="Content Placeholder 4"/>
          <p:cNvSpPr>
            <a:spLocks noGrp="1"/>
          </p:cNvSpPr>
          <p:nvPr>
            <p:ph idx="1"/>
          </p:nvPr>
        </p:nvSpPr>
        <p:spPr>
          <a:xfrm>
            <a:off x="457200" y="250673"/>
            <a:ext cx="8229600" cy="5919530"/>
          </a:xfrm>
        </p:spPr>
        <p:txBody>
          <a:bodyPr anchor="t">
            <a:normAutofit/>
          </a:bodyPr>
          <a:lstStyle/>
          <a:p>
            <a:pPr marL="0" indent="0">
              <a:buNone/>
            </a:pPr>
            <a:r>
              <a:rPr lang="en-US" b="1" dirty="0" smtClean="0">
                <a:solidFill>
                  <a:srgbClr val="FFFF00"/>
                </a:solidFill>
              </a:rPr>
              <a:t>1 Peter 2:9-10</a:t>
            </a:r>
          </a:p>
          <a:p>
            <a:pPr marL="0" indent="0">
              <a:buNone/>
            </a:pPr>
            <a:r>
              <a:rPr lang="en-US" sz="2800" dirty="0"/>
              <a:t>But you are a chosen race, a royal priesthood, a holy nation, a people for his own possession, </a:t>
            </a:r>
            <a:r>
              <a:rPr lang="en-US" sz="2800" b="1" dirty="0">
                <a:solidFill>
                  <a:srgbClr val="FFFF00"/>
                </a:solidFill>
              </a:rPr>
              <a:t>that you may proclaim the </a:t>
            </a:r>
            <a:r>
              <a:rPr lang="en-US" sz="2800" b="1" dirty="0" err="1">
                <a:solidFill>
                  <a:srgbClr val="FFFF00"/>
                </a:solidFill>
              </a:rPr>
              <a:t>excellencies</a:t>
            </a:r>
            <a:r>
              <a:rPr lang="en-US" sz="2800" b="1" dirty="0">
                <a:solidFill>
                  <a:srgbClr val="FFFF00"/>
                </a:solidFill>
              </a:rPr>
              <a:t> of him</a:t>
            </a:r>
            <a:r>
              <a:rPr lang="en-US" sz="2800" dirty="0"/>
              <a:t> who called you out of darkness into his marvelous light. </a:t>
            </a:r>
            <a:r>
              <a:rPr lang="en-US" sz="2800" dirty="0" smtClean="0">
                <a:solidFill>
                  <a:schemeClr val="bg1"/>
                </a:solidFill>
              </a:rPr>
              <a:t>Once </a:t>
            </a:r>
            <a:r>
              <a:rPr lang="en-US" sz="2800" dirty="0">
                <a:solidFill>
                  <a:schemeClr val="bg1"/>
                </a:solidFill>
              </a:rPr>
              <a:t>you were not a people, but now you are God’s people; once you had not received mercy, but now you have received mercy.</a:t>
            </a:r>
            <a:endParaRPr lang="en-US" sz="3000" dirty="0">
              <a:solidFill>
                <a:schemeClr val="bg1"/>
              </a:solidFill>
            </a:endParaRPr>
          </a:p>
        </p:txBody>
      </p:sp>
    </p:spTree>
    <p:extLst>
      <p:ext uri="{BB962C8B-B14F-4D97-AF65-F5344CB8AC3E}">
        <p14:creationId xmlns:p14="http://schemas.microsoft.com/office/powerpoint/2010/main" val="1888842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832658"/>
            <a:ext cx="9144000" cy="6092190"/>
          </a:xfrm>
          <a:prstGeom prst="rect">
            <a:avLst/>
          </a:prstGeom>
        </p:spPr>
      </p:pic>
      <p:sp>
        <p:nvSpPr>
          <p:cNvPr id="5" name="Content Placeholder 4"/>
          <p:cNvSpPr>
            <a:spLocks noGrp="1"/>
          </p:cNvSpPr>
          <p:nvPr>
            <p:ph idx="1"/>
          </p:nvPr>
        </p:nvSpPr>
        <p:spPr>
          <a:xfrm>
            <a:off x="457200" y="250673"/>
            <a:ext cx="8229600" cy="5919530"/>
          </a:xfrm>
        </p:spPr>
        <p:txBody>
          <a:bodyPr anchor="t">
            <a:normAutofit/>
          </a:bodyPr>
          <a:lstStyle/>
          <a:p>
            <a:pPr marL="0" indent="0">
              <a:buNone/>
            </a:pPr>
            <a:r>
              <a:rPr lang="en-US" b="1" dirty="0" smtClean="0">
                <a:solidFill>
                  <a:srgbClr val="FFFF00"/>
                </a:solidFill>
              </a:rPr>
              <a:t>1 Peter 2:9-10</a:t>
            </a:r>
          </a:p>
          <a:p>
            <a:pPr marL="0" indent="0">
              <a:buNone/>
            </a:pPr>
            <a:r>
              <a:rPr lang="en-US" sz="2800" dirty="0">
                <a:solidFill>
                  <a:schemeClr val="bg1">
                    <a:lumMod val="65000"/>
                    <a:lumOff val="35000"/>
                  </a:schemeClr>
                </a:solidFill>
              </a:rPr>
              <a:t>But you are a chosen race, a royal priesthood, a holy nation, a people for his own possession, </a:t>
            </a:r>
            <a:r>
              <a:rPr lang="en-US" sz="2800" b="1" dirty="0">
                <a:solidFill>
                  <a:schemeClr val="bg1">
                    <a:lumMod val="65000"/>
                    <a:lumOff val="35000"/>
                  </a:schemeClr>
                </a:solidFill>
              </a:rPr>
              <a:t>that you may proclaim the </a:t>
            </a:r>
            <a:r>
              <a:rPr lang="en-US" sz="2800" b="1" dirty="0" err="1">
                <a:solidFill>
                  <a:schemeClr val="bg1">
                    <a:lumMod val="65000"/>
                    <a:lumOff val="35000"/>
                  </a:schemeClr>
                </a:solidFill>
              </a:rPr>
              <a:t>excellencies</a:t>
            </a:r>
            <a:r>
              <a:rPr lang="en-US" sz="2800" b="1" dirty="0">
                <a:solidFill>
                  <a:schemeClr val="bg1">
                    <a:lumMod val="65000"/>
                    <a:lumOff val="35000"/>
                  </a:schemeClr>
                </a:solidFill>
              </a:rPr>
              <a:t> of him</a:t>
            </a:r>
            <a:r>
              <a:rPr lang="en-US" sz="2800" dirty="0">
                <a:solidFill>
                  <a:schemeClr val="bg1">
                    <a:lumMod val="65000"/>
                    <a:lumOff val="35000"/>
                  </a:schemeClr>
                </a:solidFill>
              </a:rPr>
              <a:t> who called you out of darkness into his marvelous light. </a:t>
            </a:r>
            <a:r>
              <a:rPr lang="en-US" sz="2800" dirty="0" smtClean="0"/>
              <a:t>Once </a:t>
            </a:r>
            <a:r>
              <a:rPr lang="en-US" sz="2800" dirty="0"/>
              <a:t>you were not a people, </a:t>
            </a:r>
            <a:r>
              <a:rPr lang="en-US" sz="2800" b="1" dirty="0">
                <a:solidFill>
                  <a:srgbClr val="FFFF00"/>
                </a:solidFill>
              </a:rPr>
              <a:t>but now you are God’s people</a:t>
            </a:r>
            <a:r>
              <a:rPr lang="en-US" sz="2800" dirty="0"/>
              <a:t>; once you had not received mercy, but now you have received mercy.</a:t>
            </a:r>
            <a:endParaRPr lang="en-US" sz="3000" dirty="0"/>
          </a:p>
        </p:txBody>
      </p:sp>
    </p:spTree>
    <p:extLst>
      <p:ext uri="{BB962C8B-B14F-4D97-AF65-F5344CB8AC3E}">
        <p14:creationId xmlns:p14="http://schemas.microsoft.com/office/powerpoint/2010/main" val="1066490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832658"/>
            <a:ext cx="9144000" cy="6092190"/>
          </a:xfrm>
          <a:prstGeom prst="rect">
            <a:avLst/>
          </a:prstGeom>
        </p:spPr>
      </p:pic>
      <p:sp>
        <p:nvSpPr>
          <p:cNvPr id="5" name="Content Placeholder 4"/>
          <p:cNvSpPr>
            <a:spLocks noGrp="1"/>
          </p:cNvSpPr>
          <p:nvPr>
            <p:ph idx="1"/>
          </p:nvPr>
        </p:nvSpPr>
        <p:spPr>
          <a:xfrm>
            <a:off x="457200" y="250673"/>
            <a:ext cx="8229600" cy="5919530"/>
          </a:xfrm>
        </p:spPr>
        <p:txBody>
          <a:bodyPr anchor="t">
            <a:normAutofit/>
          </a:bodyPr>
          <a:lstStyle/>
          <a:p>
            <a:pPr marL="0" indent="0">
              <a:buNone/>
            </a:pPr>
            <a:r>
              <a:rPr lang="en-US" b="1" dirty="0" smtClean="0">
                <a:solidFill>
                  <a:srgbClr val="FFFF00"/>
                </a:solidFill>
              </a:rPr>
              <a:t>1 Peter 2:11-12</a:t>
            </a:r>
          </a:p>
          <a:p>
            <a:pPr marL="0" indent="0">
              <a:buNone/>
            </a:pPr>
            <a:r>
              <a:rPr lang="en-US" sz="2800" dirty="0"/>
              <a:t>Beloved, I urge you as sojourners and exiles to abstain from the passions of the flesh, which wage war against your soul. </a:t>
            </a:r>
            <a:r>
              <a:rPr lang="en-US" sz="2800" dirty="0">
                <a:solidFill>
                  <a:schemeClr val="bg1"/>
                </a:solidFill>
              </a:rPr>
              <a:t>Keep your conduct among the Gentiles honorable, so that when they speak against you as evildoers, they may see your good deeds and glorify God on the day of visitation. </a:t>
            </a:r>
            <a:endParaRPr lang="en-US" sz="3000" dirty="0">
              <a:solidFill>
                <a:schemeClr val="bg1"/>
              </a:solidFill>
            </a:endParaRPr>
          </a:p>
        </p:txBody>
      </p:sp>
    </p:spTree>
    <p:extLst>
      <p:ext uri="{BB962C8B-B14F-4D97-AF65-F5344CB8AC3E}">
        <p14:creationId xmlns:p14="http://schemas.microsoft.com/office/powerpoint/2010/main" val="3044259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832658"/>
            <a:ext cx="9144000" cy="6092190"/>
          </a:xfrm>
          <a:prstGeom prst="rect">
            <a:avLst/>
          </a:prstGeom>
        </p:spPr>
      </p:pic>
      <p:sp>
        <p:nvSpPr>
          <p:cNvPr id="5" name="Content Placeholder 4"/>
          <p:cNvSpPr>
            <a:spLocks noGrp="1"/>
          </p:cNvSpPr>
          <p:nvPr>
            <p:ph idx="1"/>
          </p:nvPr>
        </p:nvSpPr>
        <p:spPr>
          <a:xfrm>
            <a:off x="457200" y="250673"/>
            <a:ext cx="8229600" cy="5919530"/>
          </a:xfrm>
        </p:spPr>
        <p:txBody>
          <a:bodyPr anchor="t">
            <a:normAutofit/>
          </a:bodyPr>
          <a:lstStyle/>
          <a:p>
            <a:pPr marL="0" indent="0">
              <a:buNone/>
            </a:pPr>
            <a:r>
              <a:rPr lang="en-US" b="1" dirty="0" smtClean="0">
                <a:solidFill>
                  <a:srgbClr val="FFFF00"/>
                </a:solidFill>
              </a:rPr>
              <a:t>1 Peter 2:11-12</a:t>
            </a:r>
          </a:p>
          <a:p>
            <a:pPr marL="0" indent="0">
              <a:buNone/>
            </a:pPr>
            <a:r>
              <a:rPr lang="en-US" sz="2800" dirty="0">
                <a:solidFill>
                  <a:schemeClr val="bg1">
                    <a:lumMod val="65000"/>
                    <a:lumOff val="35000"/>
                  </a:schemeClr>
                </a:solidFill>
              </a:rPr>
              <a:t>Beloved, I urge you as sojourners and exiles to abstain from the passions of the flesh, which wage war against your soul. </a:t>
            </a:r>
            <a:r>
              <a:rPr lang="en-US" sz="2800" b="1" dirty="0">
                <a:solidFill>
                  <a:srgbClr val="FFFF00"/>
                </a:solidFill>
              </a:rPr>
              <a:t>Keep your conduct among the Gentiles honorable</a:t>
            </a:r>
            <a:r>
              <a:rPr lang="en-US" sz="2800" dirty="0"/>
              <a:t>, so that when they speak against you as evildoers, they may see your good deeds and </a:t>
            </a:r>
            <a:r>
              <a:rPr lang="en-US" sz="2800" b="1" dirty="0">
                <a:solidFill>
                  <a:srgbClr val="FFFF00"/>
                </a:solidFill>
              </a:rPr>
              <a:t>glorify God</a:t>
            </a:r>
            <a:r>
              <a:rPr lang="en-US" sz="2800" dirty="0"/>
              <a:t> </a:t>
            </a:r>
            <a:r>
              <a:rPr lang="en-US" sz="2800" b="1" dirty="0">
                <a:solidFill>
                  <a:srgbClr val="FFFF00"/>
                </a:solidFill>
              </a:rPr>
              <a:t>on the day of visitation.</a:t>
            </a:r>
            <a:r>
              <a:rPr lang="en-US" sz="2800" dirty="0"/>
              <a:t> </a:t>
            </a:r>
            <a:endParaRPr lang="en-US" sz="3000" dirty="0"/>
          </a:p>
        </p:txBody>
      </p:sp>
    </p:spTree>
    <p:extLst>
      <p:ext uri="{BB962C8B-B14F-4D97-AF65-F5344CB8AC3E}">
        <p14:creationId xmlns:p14="http://schemas.microsoft.com/office/powerpoint/2010/main" val="4102256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430687" y="614455"/>
            <a:ext cx="4506260" cy="5528865"/>
          </a:xfrm>
          <a:prstGeom prst="rect">
            <a:avLst/>
          </a:prstGeom>
          <a:noFill/>
        </p:spPr>
        <p:txBody>
          <a:bodyPr wrap="square" rtlCol="0">
            <a:spAutoFit/>
          </a:bodyPr>
          <a:lstStyle/>
          <a:p>
            <a:pPr>
              <a:lnSpc>
                <a:spcPts val="5320"/>
              </a:lnSpc>
            </a:pPr>
            <a:r>
              <a:rPr lang="en-US" sz="3200" b="1" dirty="0" smtClean="0">
                <a:latin typeface="Arial"/>
                <a:cs typeface="Arial"/>
              </a:rPr>
              <a:t>Jan 13</a:t>
            </a:r>
            <a:r>
              <a:rPr lang="en-US" sz="3600" b="1" dirty="0" smtClean="0">
                <a:latin typeface="Arial"/>
                <a:cs typeface="Arial"/>
              </a:rPr>
              <a:t>			</a:t>
            </a:r>
            <a:r>
              <a:rPr lang="en-US" sz="3600" dirty="0" smtClean="0">
                <a:latin typeface="Times New Roman"/>
                <a:cs typeface="Times New Roman"/>
              </a:rPr>
              <a:t>Drinking</a:t>
            </a:r>
            <a:endParaRPr lang="en-US" sz="3600" b="1" dirty="0" smtClean="0">
              <a:latin typeface="Arial"/>
              <a:cs typeface="Arial"/>
            </a:endParaRPr>
          </a:p>
          <a:p>
            <a:pPr>
              <a:lnSpc>
                <a:spcPts val="5320"/>
              </a:lnSpc>
            </a:pPr>
            <a:r>
              <a:rPr lang="en-US" sz="3200" b="1" dirty="0" smtClean="0">
                <a:latin typeface="Arial"/>
                <a:cs typeface="Arial"/>
              </a:rPr>
              <a:t>Jan 20</a:t>
            </a:r>
            <a:r>
              <a:rPr lang="en-US" sz="3600" b="1" dirty="0" smtClean="0">
                <a:latin typeface="Arial"/>
                <a:cs typeface="Arial"/>
              </a:rPr>
              <a:t>			</a:t>
            </a:r>
            <a:r>
              <a:rPr lang="en-US" sz="3600" dirty="0" smtClean="0">
                <a:latin typeface="Times New Roman"/>
                <a:cs typeface="Times New Roman"/>
              </a:rPr>
              <a:t>Social Life</a:t>
            </a:r>
            <a:endParaRPr lang="en-US" sz="3600" b="1" dirty="0" smtClean="0">
              <a:latin typeface="Arial"/>
              <a:cs typeface="Arial"/>
            </a:endParaRPr>
          </a:p>
          <a:p>
            <a:pPr>
              <a:lnSpc>
                <a:spcPts val="5320"/>
              </a:lnSpc>
            </a:pPr>
            <a:r>
              <a:rPr lang="en-US" sz="3200" b="1" dirty="0" smtClean="0">
                <a:latin typeface="Arial"/>
                <a:cs typeface="Arial"/>
              </a:rPr>
              <a:t>Jan 27</a:t>
            </a:r>
            <a:r>
              <a:rPr lang="en-US" sz="3600" b="1" dirty="0" smtClean="0">
                <a:latin typeface="Arial"/>
                <a:cs typeface="Arial"/>
              </a:rPr>
              <a:t>			</a:t>
            </a:r>
            <a:r>
              <a:rPr lang="en-US" sz="3600" dirty="0" smtClean="0">
                <a:latin typeface="Times New Roman"/>
                <a:cs typeface="Times New Roman"/>
              </a:rPr>
              <a:t>Career </a:t>
            </a:r>
            <a:endParaRPr lang="en-US" sz="3600" b="1" dirty="0" smtClean="0">
              <a:latin typeface="Arial"/>
              <a:cs typeface="Arial"/>
            </a:endParaRPr>
          </a:p>
          <a:p>
            <a:pPr>
              <a:lnSpc>
                <a:spcPts val="5320"/>
              </a:lnSpc>
            </a:pPr>
            <a:r>
              <a:rPr lang="en-US" sz="3200" b="1" dirty="0" smtClean="0">
                <a:latin typeface="Arial"/>
                <a:cs typeface="Arial"/>
              </a:rPr>
              <a:t>Feb 3</a:t>
            </a:r>
            <a:r>
              <a:rPr lang="en-US" sz="3600" b="1" dirty="0" smtClean="0">
                <a:latin typeface="Arial"/>
                <a:cs typeface="Arial"/>
              </a:rPr>
              <a:t>			</a:t>
            </a:r>
            <a:r>
              <a:rPr lang="en-US" sz="3600" dirty="0" smtClean="0">
                <a:latin typeface="Times New Roman"/>
                <a:cs typeface="Times New Roman"/>
              </a:rPr>
              <a:t>Movies </a:t>
            </a:r>
            <a:endParaRPr lang="en-US" sz="3600" b="1" dirty="0" smtClean="0">
              <a:latin typeface="Arial"/>
              <a:cs typeface="Arial"/>
            </a:endParaRPr>
          </a:p>
          <a:p>
            <a:pPr>
              <a:lnSpc>
                <a:spcPts val="5320"/>
              </a:lnSpc>
            </a:pPr>
            <a:r>
              <a:rPr lang="en-US" sz="3200" b="1" dirty="0" smtClean="0">
                <a:latin typeface="Arial"/>
                <a:cs typeface="Arial"/>
              </a:rPr>
              <a:t>Feb 10</a:t>
            </a:r>
            <a:r>
              <a:rPr lang="en-US" sz="3600" b="1" dirty="0" smtClean="0">
                <a:latin typeface="Arial"/>
                <a:cs typeface="Arial"/>
              </a:rPr>
              <a:t>			</a:t>
            </a:r>
            <a:r>
              <a:rPr lang="en-US" sz="3600" dirty="0" smtClean="0">
                <a:latin typeface="Times New Roman"/>
                <a:cs typeface="Times New Roman"/>
              </a:rPr>
              <a:t>Sports </a:t>
            </a:r>
            <a:endParaRPr lang="en-US" sz="3600" b="1" dirty="0" smtClean="0">
              <a:latin typeface="Arial"/>
              <a:cs typeface="Arial"/>
            </a:endParaRPr>
          </a:p>
          <a:p>
            <a:pPr>
              <a:lnSpc>
                <a:spcPts val="5320"/>
              </a:lnSpc>
            </a:pPr>
            <a:r>
              <a:rPr lang="en-US" sz="3200" b="1" dirty="0" smtClean="0">
                <a:latin typeface="Arial"/>
                <a:cs typeface="Arial"/>
              </a:rPr>
              <a:t>Feb 17</a:t>
            </a:r>
            <a:r>
              <a:rPr lang="en-US" sz="3600" b="1" dirty="0">
                <a:latin typeface="Arial"/>
                <a:cs typeface="Arial"/>
              </a:rPr>
              <a:t>	</a:t>
            </a:r>
            <a:r>
              <a:rPr lang="en-US" sz="3600" b="1" dirty="0" smtClean="0">
                <a:latin typeface="Arial"/>
                <a:cs typeface="Arial"/>
              </a:rPr>
              <a:t>		</a:t>
            </a:r>
            <a:r>
              <a:rPr lang="en-US" sz="3600" dirty="0" smtClean="0">
                <a:latin typeface="Times New Roman"/>
                <a:cs typeface="Times New Roman"/>
              </a:rPr>
              <a:t>Politics </a:t>
            </a:r>
            <a:endParaRPr lang="en-US" sz="3600" b="1" dirty="0" smtClean="0">
              <a:latin typeface="Arial"/>
              <a:cs typeface="Arial"/>
            </a:endParaRPr>
          </a:p>
          <a:p>
            <a:pPr>
              <a:lnSpc>
                <a:spcPts val="5320"/>
              </a:lnSpc>
            </a:pPr>
            <a:r>
              <a:rPr lang="en-US" sz="3200" b="1" dirty="0" smtClean="0">
                <a:latin typeface="Arial"/>
                <a:cs typeface="Arial"/>
              </a:rPr>
              <a:t>Feb 24</a:t>
            </a:r>
            <a:r>
              <a:rPr lang="en-US" sz="3600" b="1" dirty="0" smtClean="0">
                <a:latin typeface="Arial"/>
                <a:cs typeface="Arial"/>
              </a:rPr>
              <a:t>			</a:t>
            </a:r>
            <a:r>
              <a:rPr lang="en-US" sz="3600" dirty="0" smtClean="0">
                <a:latin typeface="Times New Roman"/>
                <a:cs typeface="Times New Roman"/>
              </a:rPr>
              <a:t>Dress </a:t>
            </a:r>
            <a:endParaRPr lang="en-US" sz="3600" b="1" dirty="0" smtClean="0">
              <a:latin typeface="Arial"/>
              <a:cs typeface="Arial"/>
            </a:endParaRPr>
          </a:p>
          <a:p>
            <a:pPr>
              <a:lnSpc>
                <a:spcPts val="5320"/>
              </a:lnSpc>
            </a:pPr>
            <a:r>
              <a:rPr lang="en-US" sz="3200" b="1" dirty="0" smtClean="0">
                <a:latin typeface="Arial"/>
                <a:cs typeface="Arial"/>
              </a:rPr>
              <a:t>Mar 3</a:t>
            </a:r>
            <a:r>
              <a:rPr lang="en-US" sz="3600" b="1" dirty="0" smtClean="0">
                <a:latin typeface="Arial"/>
                <a:cs typeface="Arial"/>
              </a:rPr>
              <a:t>			</a:t>
            </a:r>
            <a:r>
              <a:rPr lang="en-US" sz="3600" dirty="0" smtClean="0">
                <a:latin typeface="Times New Roman"/>
                <a:cs typeface="Times New Roman"/>
              </a:rPr>
              <a:t>Music </a:t>
            </a:r>
          </a:p>
        </p:txBody>
      </p:sp>
      <p:sp>
        <p:nvSpPr>
          <p:cNvPr id="8" name="Half Frame 7"/>
          <p:cNvSpPr/>
          <p:nvPr/>
        </p:nvSpPr>
        <p:spPr>
          <a:xfrm>
            <a:off x="1770238" y="341355"/>
            <a:ext cx="1668419" cy="1667561"/>
          </a:xfrm>
          <a:prstGeom prst="halfFrame">
            <a:avLst>
              <a:gd name="adj1" fmla="val 2453"/>
              <a:gd name="adj2" fmla="val 2451"/>
            </a:avLst>
          </a:prstGeom>
          <a:solidFill>
            <a:srgbClr val="6E501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3" name="Half Frame 12"/>
          <p:cNvSpPr/>
          <p:nvPr/>
        </p:nvSpPr>
        <p:spPr>
          <a:xfrm rot="10800000">
            <a:off x="5590992" y="4813863"/>
            <a:ext cx="1668419" cy="1667561"/>
          </a:xfrm>
          <a:prstGeom prst="halfFrame">
            <a:avLst>
              <a:gd name="adj1" fmla="val 2453"/>
              <a:gd name="adj2" fmla="val 2451"/>
            </a:avLst>
          </a:prstGeom>
          <a:solidFill>
            <a:srgbClr val="6E501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009737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artisticGlowDiffused/>
                    </a14:imgEffect>
                    <a14:imgEffect>
                      <a14:brightnessContrast bright="-50000"/>
                    </a14:imgEffect>
                  </a14:imgLayer>
                </a14:imgProps>
              </a:ext>
            </a:extLst>
          </a:blip>
          <a:stretch>
            <a:fillRect/>
          </a:stretch>
        </p:blipFill>
        <p:spPr>
          <a:xfrm>
            <a:off x="0" y="850900"/>
            <a:ext cx="9144000" cy="5151549"/>
          </a:xfrm>
          <a:prstGeom prst="rect">
            <a:avLst/>
          </a:prstGeom>
        </p:spPr>
      </p:pic>
      <p:sp>
        <p:nvSpPr>
          <p:cNvPr id="2" name="Rectangle 1"/>
          <p:cNvSpPr/>
          <p:nvPr/>
        </p:nvSpPr>
        <p:spPr>
          <a:xfrm>
            <a:off x="0" y="850900"/>
            <a:ext cx="9144000" cy="5151549"/>
          </a:xfrm>
          <a:prstGeom prst="rect">
            <a:avLst/>
          </a:prstGeom>
          <a:solidFill>
            <a:schemeClr val="bg1">
              <a:alpha val="36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816854" y="2609249"/>
            <a:ext cx="7526598" cy="669414"/>
          </a:xfrm>
          <a:prstGeom prst="rect">
            <a:avLst/>
          </a:prstGeom>
          <a:noFill/>
        </p:spPr>
        <p:txBody>
          <a:bodyPr wrap="square" rtlCol="0">
            <a:spAutoFit/>
          </a:bodyPr>
          <a:lstStyle/>
          <a:p>
            <a:pPr algn="ctr">
              <a:lnSpc>
                <a:spcPct val="70000"/>
              </a:lnSpc>
            </a:pPr>
            <a:r>
              <a:rPr lang="en-US" sz="5000" b="1" spc="300" dirty="0" smtClean="0">
                <a:latin typeface="Arial"/>
                <a:cs typeface="Arial"/>
              </a:rPr>
              <a:t>Exiles are Chosen</a:t>
            </a:r>
            <a:endParaRPr lang="en-US" sz="5000" b="1" spc="300" dirty="0">
              <a:latin typeface="Arial"/>
              <a:cs typeface="Arial"/>
            </a:endParaRPr>
          </a:p>
        </p:txBody>
      </p:sp>
      <p:sp>
        <p:nvSpPr>
          <p:cNvPr id="7" name="TextBox 6"/>
          <p:cNvSpPr txBox="1"/>
          <p:nvPr/>
        </p:nvSpPr>
        <p:spPr>
          <a:xfrm>
            <a:off x="816854" y="3237830"/>
            <a:ext cx="7526598" cy="1210588"/>
          </a:xfrm>
          <a:prstGeom prst="rect">
            <a:avLst/>
          </a:prstGeom>
          <a:noFill/>
        </p:spPr>
        <p:txBody>
          <a:bodyPr wrap="square" rtlCol="0">
            <a:spAutoFit/>
          </a:bodyPr>
          <a:lstStyle/>
          <a:p>
            <a:pPr algn="ctr">
              <a:lnSpc>
                <a:spcPct val="90000"/>
              </a:lnSpc>
            </a:pPr>
            <a:r>
              <a:rPr lang="en-US" sz="4000" i="1" spc="300" dirty="0" smtClean="0">
                <a:latin typeface="Times New Roman"/>
                <a:cs typeface="Times New Roman"/>
              </a:rPr>
              <a:t>they don’t crave worldly approval</a:t>
            </a:r>
            <a:endParaRPr lang="en-US" sz="4000" i="1" spc="300" dirty="0">
              <a:latin typeface="Times New Roman"/>
              <a:cs typeface="Times New Roman"/>
            </a:endParaRPr>
          </a:p>
        </p:txBody>
      </p:sp>
      <p:sp>
        <p:nvSpPr>
          <p:cNvPr id="8" name="Half Frame 7"/>
          <p:cNvSpPr/>
          <p:nvPr/>
        </p:nvSpPr>
        <p:spPr>
          <a:xfrm>
            <a:off x="816853" y="2221820"/>
            <a:ext cx="1217806" cy="1215247"/>
          </a:xfrm>
          <a:prstGeom prst="halfFrame">
            <a:avLst>
              <a:gd name="adj1" fmla="val 2453"/>
              <a:gd name="adj2" fmla="val 2451"/>
            </a:avLst>
          </a:prstGeom>
          <a:solidFill>
            <a:srgbClr val="6E501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9" name="Half Frame 8"/>
          <p:cNvSpPr/>
          <p:nvPr/>
        </p:nvSpPr>
        <p:spPr>
          <a:xfrm rot="10800000">
            <a:off x="7130733" y="3421697"/>
            <a:ext cx="1212719" cy="1215691"/>
          </a:xfrm>
          <a:prstGeom prst="halfFrame">
            <a:avLst>
              <a:gd name="adj1" fmla="val 2453"/>
              <a:gd name="adj2" fmla="val 2451"/>
            </a:avLst>
          </a:prstGeom>
          <a:solidFill>
            <a:srgbClr val="6E501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10" name="Straight Connector 9"/>
          <p:cNvCxnSpPr/>
          <p:nvPr/>
        </p:nvCxnSpPr>
        <p:spPr>
          <a:xfrm>
            <a:off x="0" y="850900"/>
            <a:ext cx="9144000" cy="0"/>
          </a:xfrm>
          <a:prstGeom prst="line">
            <a:avLst/>
          </a:prstGeom>
          <a:ln w="38100" cmpd="sng">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20331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832658"/>
            <a:ext cx="9144000" cy="6092190"/>
          </a:xfrm>
          <a:prstGeom prst="rect">
            <a:avLst/>
          </a:prstGeom>
        </p:spPr>
      </p:pic>
      <p:sp>
        <p:nvSpPr>
          <p:cNvPr id="5" name="Content Placeholder 4"/>
          <p:cNvSpPr>
            <a:spLocks noGrp="1"/>
          </p:cNvSpPr>
          <p:nvPr>
            <p:ph idx="1"/>
          </p:nvPr>
        </p:nvSpPr>
        <p:spPr>
          <a:xfrm>
            <a:off x="457200" y="250673"/>
            <a:ext cx="8229600" cy="5919530"/>
          </a:xfrm>
        </p:spPr>
        <p:txBody>
          <a:bodyPr anchor="t">
            <a:normAutofit/>
          </a:bodyPr>
          <a:lstStyle/>
          <a:p>
            <a:pPr marL="0" indent="0">
              <a:buNone/>
            </a:pPr>
            <a:r>
              <a:rPr lang="en-US" b="1" dirty="0" smtClean="0">
                <a:solidFill>
                  <a:srgbClr val="FFFF00"/>
                </a:solidFill>
              </a:rPr>
              <a:t>1 Peter 1:1-2</a:t>
            </a:r>
          </a:p>
          <a:p>
            <a:pPr marL="0" indent="0">
              <a:buNone/>
            </a:pPr>
            <a:r>
              <a:rPr lang="en-US" sz="2800" dirty="0"/>
              <a:t>To those who are </a:t>
            </a:r>
            <a:r>
              <a:rPr lang="en-US" sz="2800" b="1" dirty="0">
                <a:solidFill>
                  <a:srgbClr val="FFFF00"/>
                </a:solidFill>
              </a:rPr>
              <a:t>elect exiles</a:t>
            </a:r>
            <a:r>
              <a:rPr lang="en-US" sz="2800" dirty="0"/>
              <a:t> of the Dispersion in Pontus, Galatia, Cappadocia, Asia, and Bithynia</a:t>
            </a:r>
            <a:r>
              <a:rPr lang="en-US" sz="2800" dirty="0">
                <a:solidFill>
                  <a:schemeClr val="bg1"/>
                </a:solidFill>
              </a:rPr>
              <a:t>, according the </a:t>
            </a:r>
            <a:r>
              <a:rPr lang="en-US" sz="2800" b="1" dirty="0">
                <a:solidFill>
                  <a:schemeClr val="bg1"/>
                </a:solidFill>
              </a:rPr>
              <a:t>foreknowledge of God the Father</a:t>
            </a:r>
            <a:r>
              <a:rPr lang="en-US" sz="2800" dirty="0">
                <a:solidFill>
                  <a:schemeClr val="bg1"/>
                </a:solidFill>
              </a:rPr>
              <a:t>, in the sanctification of the Spirit, for obedience to Jesus Christ and for sprinkling with his blood…</a:t>
            </a:r>
            <a:endParaRPr lang="en-US" sz="3000" dirty="0">
              <a:solidFill>
                <a:schemeClr val="bg1"/>
              </a:solidFill>
            </a:endParaRPr>
          </a:p>
        </p:txBody>
      </p:sp>
    </p:spTree>
    <p:extLst>
      <p:ext uri="{BB962C8B-B14F-4D97-AF65-F5344CB8AC3E}">
        <p14:creationId xmlns:p14="http://schemas.microsoft.com/office/powerpoint/2010/main" val="4220715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832658"/>
            <a:ext cx="9144000" cy="6092190"/>
          </a:xfrm>
          <a:prstGeom prst="rect">
            <a:avLst/>
          </a:prstGeom>
        </p:spPr>
      </p:pic>
      <p:sp>
        <p:nvSpPr>
          <p:cNvPr id="5" name="Content Placeholder 4"/>
          <p:cNvSpPr>
            <a:spLocks noGrp="1"/>
          </p:cNvSpPr>
          <p:nvPr>
            <p:ph idx="1"/>
          </p:nvPr>
        </p:nvSpPr>
        <p:spPr>
          <a:xfrm>
            <a:off x="457200" y="250673"/>
            <a:ext cx="8229600" cy="5919530"/>
          </a:xfrm>
        </p:spPr>
        <p:txBody>
          <a:bodyPr anchor="t">
            <a:normAutofit/>
          </a:bodyPr>
          <a:lstStyle/>
          <a:p>
            <a:pPr marL="0" indent="0">
              <a:buNone/>
            </a:pPr>
            <a:r>
              <a:rPr lang="en-US" b="1" dirty="0" smtClean="0">
                <a:solidFill>
                  <a:srgbClr val="FFFF00"/>
                </a:solidFill>
              </a:rPr>
              <a:t>1 Peter 1:1-2</a:t>
            </a:r>
          </a:p>
          <a:p>
            <a:pPr marL="0" indent="0">
              <a:buNone/>
            </a:pPr>
            <a:r>
              <a:rPr lang="en-US" sz="2800" dirty="0">
                <a:solidFill>
                  <a:schemeClr val="bg1">
                    <a:lumMod val="65000"/>
                    <a:lumOff val="35000"/>
                  </a:schemeClr>
                </a:solidFill>
              </a:rPr>
              <a:t>To those who are </a:t>
            </a:r>
            <a:r>
              <a:rPr lang="en-US" sz="2800" b="1" dirty="0">
                <a:solidFill>
                  <a:schemeClr val="bg1">
                    <a:lumMod val="65000"/>
                    <a:lumOff val="35000"/>
                  </a:schemeClr>
                </a:solidFill>
              </a:rPr>
              <a:t>elect exiles</a:t>
            </a:r>
            <a:r>
              <a:rPr lang="en-US" sz="2800" dirty="0">
                <a:solidFill>
                  <a:schemeClr val="bg1">
                    <a:lumMod val="65000"/>
                    <a:lumOff val="35000"/>
                  </a:schemeClr>
                </a:solidFill>
              </a:rPr>
              <a:t> of the Dispersion in Pontus, Galatia, Cappadocia, Asia, and Bithynia, </a:t>
            </a:r>
            <a:r>
              <a:rPr lang="en-US" sz="2800" dirty="0"/>
              <a:t>according the </a:t>
            </a:r>
            <a:r>
              <a:rPr lang="en-US" sz="2800" b="1" dirty="0">
                <a:solidFill>
                  <a:srgbClr val="FFFF00"/>
                </a:solidFill>
              </a:rPr>
              <a:t>foreknowledge of God the Father</a:t>
            </a:r>
            <a:r>
              <a:rPr lang="en-US" sz="2800" dirty="0"/>
              <a:t>, in the sanctification of the Spirit, for obedience to Jesus Christ and for sprinkling with his blood…</a:t>
            </a:r>
            <a:endParaRPr lang="en-US" sz="3000" dirty="0">
              <a:solidFill>
                <a:schemeClr val="bg1"/>
              </a:solidFill>
            </a:endParaRPr>
          </a:p>
        </p:txBody>
      </p:sp>
    </p:spTree>
    <p:extLst>
      <p:ext uri="{BB962C8B-B14F-4D97-AF65-F5344CB8AC3E}">
        <p14:creationId xmlns:p14="http://schemas.microsoft.com/office/powerpoint/2010/main" val="2258636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832658"/>
            <a:ext cx="9144000" cy="6092190"/>
          </a:xfrm>
          <a:prstGeom prst="rect">
            <a:avLst/>
          </a:prstGeom>
        </p:spPr>
      </p:pic>
      <p:sp>
        <p:nvSpPr>
          <p:cNvPr id="5" name="Content Placeholder 4"/>
          <p:cNvSpPr>
            <a:spLocks noGrp="1"/>
          </p:cNvSpPr>
          <p:nvPr>
            <p:ph idx="1"/>
          </p:nvPr>
        </p:nvSpPr>
        <p:spPr>
          <a:xfrm>
            <a:off x="457200" y="250673"/>
            <a:ext cx="8229600" cy="5919530"/>
          </a:xfrm>
        </p:spPr>
        <p:txBody>
          <a:bodyPr anchor="t">
            <a:normAutofit/>
          </a:bodyPr>
          <a:lstStyle/>
          <a:p>
            <a:pPr marL="0" indent="0">
              <a:buNone/>
            </a:pPr>
            <a:r>
              <a:rPr lang="en-US" b="1" dirty="0" smtClean="0">
                <a:solidFill>
                  <a:srgbClr val="FFFF00"/>
                </a:solidFill>
              </a:rPr>
              <a:t>1 Peter 2:4</a:t>
            </a:r>
          </a:p>
          <a:p>
            <a:pPr marL="0" indent="0">
              <a:buNone/>
            </a:pPr>
            <a:r>
              <a:rPr lang="en-US" sz="2800" dirty="0"/>
              <a:t>As you come to him, a living stone rejected by men but in the </a:t>
            </a:r>
            <a:r>
              <a:rPr lang="en-US" sz="2800" b="1" dirty="0">
                <a:solidFill>
                  <a:srgbClr val="FFFF00"/>
                </a:solidFill>
              </a:rPr>
              <a:t>sight of God chosen and precious</a:t>
            </a:r>
            <a:r>
              <a:rPr lang="en-US" sz="2800" dirty="0"/>
              <a:t>…</a:t>
            </a:r>
            <a:endParaRPr lang="en-US" sz="3000" dirty="0">
              <a:solidFill>
                <a:schemeClr val="bg1"/>
              </a:solidFill>
            </a:endParaRPr>
          </a:p>
        </p:txBody>
      </p:sp>
    </p:spTree>
    <p:extLst>
      <p:ext uri="{BB962C8B-B14F-4D97-AF65-F5344CB8AC3E}">
        <p14:creationId xmlns:p14="http://schemas.microsoft.com/office/powerpoint/2010/main" val="2233534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artisticGlowDiffused/>
                    </a14:imgEffect>
                    <a14:imgEffect>
                      <a14:brightnessContrast bright="-50000"/>
                    </a14:imgEffect>
                  </a14:imgLayer>
                </a14:imgProps>
              </a:ext>
            </a:extLst>
          </a:blip>
          <a:stretch>
            <a:fillRect/>
          </a:stretch>
        </p:blipFill>
        <p:spPr>
          <a:xfrm>
            <a:off x="0" y="850900"/>
            <a:ext cx="9144000" cy="5151549"/>
          </a:xfrm>
          <a:prstGeom prst="rect">
            <a:avLst/>
          </a:prstGeom>
        </p:spPr>
      </p:pic>
      <p:sp>
        <p:nvSpPr>
          <p:cNvPr id="2" name="Rectangle 1"/>
          <p:cNvSpPr/>
          <p:nvPr/>
        </p:nvSpPr>
        <p:spPr>
          <a:xfrm>
            <a:off x="0" y="850900"/>
            <a:ext cx="9144000" cy="5151549"/>
          </a:xfrm>
          <a:prstGeom prst="rect">
            <a:avLst/>
          </a:prstGeom>
          <a:solidFill>
            <a:schemeClr val="bg1">
              <a:alpha val="36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816854" y="2609249"/>
            <a:ext cx="7526598" cy="669414"/>
          </a:xfrm>
          <a:prstGeom prst="rect">
            <a:avLst/>
          </a:prstGeom>
          <a:noFill/>
        </p:spPr>
        <p:txBody>
          <a:bodyPr wrap="square" rtlCol="0">
            <a:spAutoFit/>
          </a:bodyPr>
          <a:lstStyle/>
          <a:p>
            <a:pPr algn="ctr">
              <a:lnSpc>
                <a:spcPct val="70000"/>
              </a:lnSpc>
            </a:pPr>
            <a:r>
              <a:rPr lang="en-US" sz="5000" b="1" spc="300" dirty="0" smtClean="0">
                <a:latin typeface="Arial"/>
                <a:cs typeface="Arial"/>
              </a:rPr>
              <a:t>Exiles are Rich</a:t>
            </a:r>
            <a:endParaRPr lang="en-US" sz="5000" b="1" spc="300" dirty="0">
              <a:latin typeface="Arial"/>
              <a:cs typeface="Arial"/>
            </a:endParaRPr>
          </a:p>
        </p:txBody>
      </p:sp>
      <p:sp>
        <p:nvSpPr>
          <p:cNvPr id="7" name="TextBox 6"/>
          <p:cNvSpPr txBox="1"/>
          <p:nvPr/>
        </p:nvSpPr>
        <p:spPr>
          <a:xfrm>
            <a:off x="816854" y="3237830"/>
            <a:ext cx="7526598" cy="1210588"/>
          </a:xfrm>
          <a:prstGeom prst="rect">
            <a:avLst/>
          </a:prstGeom>
          <a:noFill/>
        </p:spPr>
        <p:txBody>
          <a:bodyPr wrap="square" rtlCol="0">
            <a:spAutoFit/>
          </a:bodyPr>
          <a:lstStyle/>
          <a:p>
            <a:pPr algn="ctr">
              <a:lnSpc>
                <a:spcPct val="90000"/>
              </a:lnSpc>
            </a:pPr>
            <a:r>
              <a:rPr lang="en-US" sz="4000" i="1" spc="300" dirty="0" smtClean="0">
                <a:latin typeface="Times New Roman"/>
                <a:cs typeface="Times New Roman"/>
              </a:rPr>
              <a:t>they don’t desire worldly possessions</a:t>
            </a:r>
            <a:endParaRPr lang="en-US" sz="4000" i="1" spc="300" dirty="0">
              <a:latin typeface="Times New Roman"/>
              <a:cs typeface="Times New Roman"/>
            </a:endParaRPr>
          </a:p>
        </p:txBody>
      </p:sp>
      <p:sp>
        <p:nvSpPr>
          <p:cNvPr id="8" name="Half Frame 7"/>
          <p:cNvSpPr/>
          <p:nvPr/>
        </p:nvSpPr>
        <p:spPr>
          <a:xfrm>
            <a:off x="816853" y="2221820"/>
            <a:ext cx="1217806" cy="1215247"/>
          </a:xfrm>
          <a:prstGeom prst="halfFrame">
            <a:avLst>
              <a:gd name="adj1" fmla="val 2453"/>
              <a:gd name="adj2" fmla="val 2451"/>
            </a:avLst>
          </a:prstGeom>
          <a:solidFill>
            <a:srgbClr val="6E501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9" name="Half Frame 8"/>
          <p:cNvSpPr/>
          <p:nvPr/>
        </p:nvSpPr>
        <p:spPr>
          <a:xfrm rot="10800000">
            <a:off x="7130733" y="3421697"/>
            <a:ext cx="1212719" cy="1215691"/>
          </a:xfrm>
          <a:prstGeom prst="halfFrame">
            <a:avLst>
              <a:gd name="adj1" fmla="val 2453"/>
              <a:gd name="adj2" fmla="val 2451"/>
            </a:avLst>
          </a:prstGeom>
          <a:solidFill>
            <a:srgbClr val="6E501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10" name="Straight Connector 9"/>
          <p:cNvCxnSpPr/>
          <p:nvPr/>
        </p:nvCxnSpPr>
        <p:spPr>
          <a:xfrm>
            <a:off x="0" y="850900"/>
            <a:ext cx="9144000" cy="0"/>
          </a:xfrm>
          <a:prstGeom prst="line">
            <a:avLst/>
          </a:prstGeom>
          <a:ln w="38100" cmpd="sng">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8029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832658"/>
            <a:ext cx="9144000" cy="6092190"/>
          </a:xfrm>
          <a:prstGeom prst="rect">
            <a:avLst/>
          </a:prstGeom>
        </p:spPr>
      </p:pic>
      <p:sp>
        <p:nvSpPr>
          <p:cNvPr id="5" name="Content Placeholder 4"/>
          <p:cNvSpPr>
            <a:spLocks noGrp="1"/>
          </p:cNvSpPr>
          <p:nvPr>
            <p:ph idx="1"/>
          </p:nvPr>
        </p:nvSpPr>
        <p:spPr>
          <a:xfrm>
            <a:off x="457200" y="250673"/>
            <a:ext cx="8229600" cy="5919530"/>
          </a:xfrm>
        </p:spPr>
        <p:txBody>
          <a:bodyPr anchor="t">
            <a:normAutofit/>
          </a:bodyPr>
          <a:lstStyle/>
          <a:p>
            <a:pPr marL="0" indent="0">
              <a:buNone/>
            </a:pPr>
            <a:r>
              <a:rPr lang="en-US" b="1" dirty="0" smtClean="0">
                <a:solidFill>
                  <a:srgbClr val="FFFF00"/>
                </a:solidFill>
              </a:rPr>
              <a:t>1 Peter 1:17-18</a:t>
            </a:r>
          </a:p>
          <a:p>
            <a:pPr marL="0" indent="0">
              <a:buNone/>
            </a:pPr>
            <a:r>
              <a:rPr lang="en-US" sz="2800" dirty="0"/>
              <a:t>And if you call on him as Father who judges impartially according to each one’s deeds, conduct yourselves with fear throughout the time of your exile</a:t>
            </a:r>
            <a:r>
              <a:rPr lang="en-US" sz="2800" dirty="0">
                <a:solidFill>
                  <a:schemeClr val="bg1"/>
                </a:solidFill>
              </a:rPr>
              <a:t>, knowing that you were ransomed from the futile ways inherited from your forefathers, not with perishable things such as silver or gold, but with the precious blood of Christ, like that of a lamb without blemish or spot.</a:t>
            </a:r>
            <a:endParaRPr lang="en-US" sz="3000" dirty="0">
              <a:solidFill>
                <a:schemeClr val="bg1"/>
              </a:solidFill>
            </a:endParaRPr>
          </a:p>
        </p:txBody>
      </p:sp>
    </p:spTree>
    <p:extLst>
      <p:ext uri="{BB962C8B-B14F-4D97-AF65-F5344CB8AC3E}">
        <p14:creationId xmlns:p14="http://schemas.microsoft.com/office/powerpoint/2010/main" val="1888842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832658"/>
            <a:ext cx="9144000" cy="6092190"/>
          </a:xfrm>
          <a:prstGeom prst="rect">
            <a:avLst/>
          </a:prstGeom>
        </p:spPr>
      </p:pic>
      <p:sp>
        <p:nvSpPr>
          <p:cNvPr id="5" name="Content Placeholder 4"/>
          <p:cNvSpPr>
            <a:spLocks noGrp="1"/>
          </p:cNvSpPr>
          <p:nvPr>
            <p:ph idx="1"/>
          </p:nvPr>
        </p:nvSpPr>
        <p:spPr>
          <a:xfrm>
            <a:off x="457200" y="250673"/>
            <a:ext cx="8229600" cy="5919530"/>
          </a:xfrm>
        </p:spPr>
        <p:txBody>
          <a:bodyPr anchor="t">
            <a:normAutofit/>
          </a:bodyPr>
          <a:lstStyle/>
          <a:p>
            <a:pPr marL="0" indent="0">
              <a:buNone/>
            </a:pPr>
            <a:r>
              <a:rPr lang="en-US" b="1" dirty="0" smtClean="0">
                <a:solidFill>
                  <a:srgbClr val="FFFF00"/>
                </a:solidFill>
              </a:rPr>
              <a:t>1 Peter 1:17-18</a:t>
            </a:r>
          </a:p>
          <a:p>
            <a:pPr marL="0" indent="0">
              <a:buNone/>
            </a:pPr>
            <a:r>
              <a:rPr lang="en-US" sz="2800" dirty="0">
                <a:solidFill>
                  <a:schemeClr val="bg1">
                    <a:lumMod val="65000"/>
                    <a:lumOff val="35000"/>
                  </a:schemeClr>
                </a:solidFill>
              </a:rPr>
              <a:t>And if you call on him as Father who judges impartially according to each one’s deeds, conduct yourselves with fear throughout the time of your exile, </a:t>
            </a:r>
            <a:r>
              <a:rPr lang="en-US" sz="2800" dirty="0"/>
              <a:t>knowing that you were ransomed from the futile ways inherited from your forefathers, </a:t>
            </a:r>
            <a:r>
              <a:rPr lang="en-US" sz="2800" b="1" dirty="0">
                <a:solidFill>
                  <a:srgbClr val="FFFF00"/>
                </a:solidFill>
              </a:rPr>
              <a:t>not with perishable things such as silver or gold</a:t>
            </a:r>
            <a:r>
              <a:rPr lang="en-US" sz="2800" dirty="0"/>
              <a:t>, but with the </a:t>
            </a:r>
            <a:r>
              <a:rPr lang="en-US" sz="2800" b="1" dirty="0">
                <a:solidFill>
                  <a:srgbClr val="FFFF00"/>
                </a:solidFill>
              </a:rPr>
              <a:t>precious blood of Christ</a:t>
            </a:r>
            <a:r>
              <a:rPr lang="en-US" sz="2800" dirty="0"/>
              <a:t>, like that of a lamb without blemish or spot.</a:t>
            </a:r>
            <a:endParaRPr lang="en-US" sz="3000" dirty="0">
              <a:solidFill>
                <a:schemeClr val="bg1"/>
              </a:solidFill>
            </a:endParaRPr>
          </a:p>
        </p:txBody>
      </p:sp>
    </p:spTree>
    <p:extLst>
      <p:ext uri="{BB962C8B-B14F-4D97-AF65-F5344CB8AC3E}">
        <p14:creationId xmlns:p14="http://schemas.microsoft.com/office/powerpoint/2010/main" val="3498476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4033</TotalTime>
  <Words>882</Words>
  <Application>Microsoft Office PowerPoint</Application>
  <PresentationFormat>On-screen Show (4:3)</PresentationFormat>
  <Paragraphs>42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Black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Maxson</dc:creator>
  <cp:lastModifiedBy>Northwood2</cp:lastModifiedBy>
  <cp:revision>22</cp:revision>
  <dcterms:created xsi:type="dcterms:W3CDTF">2019-01-03T18:00:48Z</dcterms:created>
  <dcterms:modified xsi:type="dcterms:W3CDTF">2019-01-06T14:18:46Z</dcterms:modified>
</cp:coreProperties>
</file>