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handoutMasterIdLst>
    <p:handoutMasterId r:id="rId26"/>
  </p:handoutMasterIdLst>
  <p:sldIdLst>
    <p:sldId id="256" r:id="rId3"/>
    <p:sldId id="356" r:id="rId4"/>
    <p:sldId id="357" r:id="rId5"/>
    <p:sldId id="358" r:id="rId6"/>
    <p:sldId id="331" r:id="rId7"/>
    <p:sldId id="332" r:id="rId8"/>
    <p:sldId id="342" r:id="rId9"/>
    <p:sldId id="343" r:id="rId10"/>
    <p:sldId id="344" r:id="rId11"/>
    <p:sldId id="351" r:id="rId12"/>
    <p:sldId id="352" r:id="rId13"/>
    <p:sldId id="353" r:id="rId14"/>
    <p:sldId id="354" r:id="rId15"/>
    <p:sldId id="355" r:id="rId16"/>
    <p:sldId id="333" r:id="rId17"/>
    <p:sldId id="345" r:id="rId18"/>
    <p:sldId id="349" r:id="rId19"/>
    <p:sldId id="346" r:id="rId20"/>
    <p:sldId id="335" r:id="rId21"/>
    <p:sldId id="337" r:id="rId22"/>
    <p:sldId id="348" r:id="rId23"/>
    <p:sldId id="33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7" autoAdjust="0"/>
    <p:restoredTop sz="99291" autoAdjust="0"/>
  </p:normalViewPr>
  <p:slideViewPr>
    <p:cSldViewPr showGuides="1">
      <p:cViewPr>
        <p:scale>
          <a:sx n="90" d="100"/>
          <a:sy n="90" d="100"/>
        </p:scale>
        <p:origin x="-64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6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3E417-E24B-4A40-A2B4-6C981ABE003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2D09-2BB4-B545-9E56-28051FB35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85C1-9CDE-4C1D-A08B-42ADC28951A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18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07526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6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9509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3081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8" y="1575653"/>
            <a:ext cx="8921" cy="481955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1894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7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20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6036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4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827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32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98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2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662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370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6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6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111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>
                <a:latin typeface="Calibri"/>
              </a:rPr>
              <a:pPr/>
              <a:t>3/31/2019</a:t>
            </a:fld>
            <a:endParaRPr lang="en-US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4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9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592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0" y="-39476"/>
            <a:ext cx="5209020" cy="69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90800"/>
            <a:ext cx="5929890" cy="403860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7400" b="1" dirty="0" smtClean="0">
                <a:solidFill>
                  <a:srgbClr val="FFC000"/>
                </a:solidFill>
              </a:rPr>
              <a:t>The Book of </a:t>
            </a:r>
            <a:r>
              <a:rPr lang="en-US" sz="14000" b="1" dirty="0" smtClean="0">
                <a:solidFill>
                  <a:srgbClr val="FFC000"/>
                </a:solidFill>
              </a:rPr>
              <a:t>Daniel</a:t>
            </a:r>
            <a:endParaRPr lang="en-US" sz="1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533400"/>
            <a:ext cx="7848600" cy="6019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FFFFFF"/>
                </a:solidFill>
              </a:rPr>
              <a:t>Daniel 9:9-10</a:t>
            </a:r>
            <a:endParaRPr lang="en-US" sz="3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“…we have </a:t>
            </a:r>
            <a:r>
              <a:rPr lang="en-US" sz="3600" b="1" dirty="0">
                <a:solidFill>
                  <a:srgbClr val="FFFF00"/>
                </a:solidFill>
              </a:rPr>
              <a:t>rebelled</a:t>
            </a:r>
            <a:r>
              <a:rPr lang="en-US" sz="3600" dirty="0"/>
              <a:t> against him and have </a:t>
            </a:r>
            <a:r>
              <a:rPr lang="en-US" sz="3600" b="1" dirty="0">
                <a:solidFill>
                  <a:srgbClr val="FFFF00"/>
                </a:solidFill>
              </a:rPr>
              <a:t>not obeyed </a:t>
            </a:r>
            <a:r>
              <a:rPr lang="en-US" sz="3600" dirty="0"/>
              <a:t>the voice of the LORD our God by walking in his laws, which he set before us by his servants the prophets.”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533400"/>
            <a:ext cx="7848600" cy="6019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FFFFFF"/>
                </a:solidFill>
              </a:rPr>
              <a:t>Daniel 9:11</a:t>
            </a:r>
            <a:endParaRPr lang="en-US" sz="3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“All Israel has </a:t>
            </a:r>
            <a:r>
              <a:rPr lang="en-US" sz="3600" b="1" dirty="0">
                <a:solidFill>
                  <a:srgbClr val="FFFF00"/>
                </a:solidFill>
              </a:rPr>
              <a:t>transgressed</a:t>
            </a:r>
            <a:r>
              <a:rPr lang="en-US" sz="3600" dirty="0"/>
              <a:t> your law and </a:t>
            </a:r>
            <a:r>
              <a:rPr lang="en-US" sz="3600" b="1" dirty="0">
                <a:solidFill>
                  <a:srgbClr val="FFFF00"/>
                </a:solidFill>
              </a:rPr>
              <a:t>turned aside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FFFF00"/>
                </a:solidFill>
              </a:rPr>
              <a:t>refusing to obey </a:t>
            </a:r>
            <a:r>
              <a:rPr lang="en-US" sz="3600" dirty="0"/>
              <a:t>your voice.”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533400"/>
            <a:ext cx="7848600" cy="6019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FFFFFF"/>
                </a:solidFill>
              </a:rPr>
              <a:t>Daniel 9:11</a:t>
            </a:r>
            <a:endParaRPr lang="en-US" sz="3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“And the curse and oath… have been poured out upon us, because we have </a:t>
            </a:r>
            <a:r>
              <a:rPr lang="en-US" sz="3600" b="1" dirty="0">
                <a:solidFill>
                  <a:srgbClr val="FFFF00"/>
                </a:solidFill>
              </a:rPr>
              <a:t>sinned</a:t>
            </a:r>
            <a:r>
              <a:rPr lang="en-US" sz="3600" dirty="0"/>
              <a:t> against him.” 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533400"/>
            <a:ext cx="7848600" cy="6019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FFFFFF"/>
                </a:solidFill>
              </a:rPr>
              <a:t>Daniel 9:13</a:t>
            </a:r>
            <a:endParaRPr lang="en-US" sz="3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“…we have </a:t>
            </a:r>
            <a:r>
              <a:rPr lang="en-US" sz="3600" b="1" dirty="0">
                <a:solidFill>
                  <a:srgbClr val="FFFF00"/>
                </a:solidFill>
              </a:rPr>
              <a:t>not entreated </a:t>
            </a:r>
            <a:r>
              <a:rPr lang="en-US" sz="3600" dirty="0"/>
              <a:t>the favor of the LORD our God, </a:t>
            </a:r>
            <a:r>
              <a:rPr lang="en-US" sz="3600" b="1" dirty="0">
                <a:solidFill>
                  <a:srgbClr val="FFFF00"/>
                </a:solidFill>
              </a:rPr>
              <a:t>turning from our iniquities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FFFF00"/>
                </a:solidFill>
              </a:rPr>
              <a:t>gaining insight </a:t>
            </a:r>
            <a:r>
              <a:rPr lang="en-US" sz="3600" dirty="0"/>
              <a:t>by your truth.”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533400"/>
            <a:ext cx="8153400" cy="6019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FFFFFF"/>
                </a:solidFill>
              </a:rPr>
              <a:t>Daniel 9:14, 15, 16</a:t>
            </a:r>
            <a:endParaRPr lang="en-US" sz="3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400" dirty="0"/>
              <a:t>“…we have </a:t>
            </a:r>
            <a:r>
              <a:rPr lang="en-US" sz="3400" b="1" dirty="0">
                <a:solidFill>
                  <a:srgbClr val="FFFF00"/>
                </a:solidFill>
              </a:rPr>
              <a:t>not obeyed </a:t>
            </a:r>
            <a:r>
              <a:rPr lang="en-US" sz="3400" dirty="0"/>
              <a:t>his voice.</a:t>
            </a:r>
            <a:r>
              <a:rPr lang="en-US" sz="3400" dirty="0" smtClean="0"/>
              <a:t>”</a:t>
            </a:r>
            <a:endParaRPr lang="en-US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400" dirty="0" smtClean="0"/>
              <a:t>“</a:t>
            </a:r>
            <a:r>
              <a:rPr lang="en-US" sz="3400" dirty="0"/>
              <a:t>…we have </a:t>
            </a:r>
            <a:r>
              <a:rPr lang="en-US" sz="3400" b="1" dirty="0">
                <a:solidFill>
                  <a:srgbClr val="FFFF00"/>
                </a:solidFill>
              </a:rPr>
              <a:t>sinned</a:t>
            </a:r>
            <a:r>
              <a:rPr lang="en-US" sz="3400" dirty="0"/>
              <a:t>, we have </a:t>
            </a:r>
            <a:r>
              <a:rPr lang="en-US" sz="3400" b="1" dirty="0">
                <a:solidFill>
                  <a:srgbClr val="FFFF00"/>
                </a:solidFill>
              </a:rPr>
              <a:t>done </a:t>
            </a:r>
            <a:r>
              <a:rPr lang="en-US" sz="3400" b="1" dirty="0" smtClean="0">
                <a:solidFill>
                  <a:srgbClr val="FFFF00"/>
                </a:solidFill>
              </a:rPr>
              <a:t>wickedly</a:t>
            </a:r>
            <a:r>
              <a:rPr lang="en-US" sz="3400" dirty="0"/>
              <a:t>.</a:t>
            </a:r>
            <a:r>
              <a:rPr lang="en-US" sz="3400" dirty="0" smtClean="0"/>
              <a:t>”</a:t>
            </a:r>
          </a:p>
          <a:p>
            <a:pPr marL="0" indent="0">
              <a:buNone/>
            </a:pPr>
            <a:r>
              <a:rPr lang="en-US" sz="3400" dirty="0"/>
              <a:t>“…because of our </a:t>
            </a:r>
            <a:r>
              <a:rPr lang="en-US" sz="3400" b="1" dirty="0">
                <a:solidFill>
                  <a:srgbClr val="FFFF00"/>
                </a:solidFill>
              </a:rPr>
              <a:t>sins</a:t>
            </a:r>
            <a:r>
              <a:rPr lang="en-US" sz="3400" dirty="0"/>
              <a:t>, and for the </a:t>
            </a:r>
            <a:r>
              <a:rPr lang="en-US" sz="3400" b="1" dirty="0">
                <a:solidFill>
                  <a:srgbClr val="FFFF00"/>
                </a:solidFill>
              </a:rPr>
              <a:t>iniquities</a:t>
            </a:r>
            <a:r>
              <a:rPr lang="en-US" sz="3400" dirty="0"/>
              <a:t> of our fathers…</a:t>
            </a:r>
            <a:r>
              <a:rPr lang="en-US" sz="3400" dirty="0" smtClean="0"/>
              <a:t>”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202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22312" y="4714719"/>
            <a:ext cx="8269287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800" b="1" dirty="0" smtClean="0">
                <a:solidFill>
                  <a:srgbClr val="FFFFFF"/>
                </a:solidFill>
              </a:rPr>
              <a:t>Daniel Justifies God</a:t>
            </a:r>
            <a:endParaRPr lang="en-US" sz="58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FFFFFF"/>
                </a:solidFill>
              </a:rPr>
              <a:t>Daniel 9:4, 5</a:t>
            </a:r>
            <a:endParaRPr lang="en-US" sz="3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400" dirty="0"/>
              <a:t>“O Lord, the great and awesome God, who </a:t>
            </a:r>
            <a:r>
              <a:rPr lang="en-US" sz="3400" b="1" dirty="0">
                <a:solidFill>
                  <a:srgbClr val="FFFF00"/>
                </a:solidFill>
              </a:rPr>
              <a:t>keeps covenant </a:t>
            </a:r>
            <a:r>
              <a:rPr lang="en-US" sz="3400" dirty="0"/>
              <a:t>and </a:t>
            </a:r>
            <a:r>
              <a:rPr lang="en-US" sz="3400" b="1" dirty="0">
                <a:solidFill>
                  <a:srgbClr val="FFFF00"/>
                </a:solidFill>
              </a:rPr>
              <a:t>steadfast love </a:t>
            </a:r>
            <a:r>
              <a:rPr lang="en-US" sz="3400" dirty="0"/>
              <a:t>with those who love him and keep his commandments…</a:t>
            </a:r>
            <a:r>
              <a:rPr lang="en-US" sz="3400" dirty="0" smtClean="0"/>
              <a:t>”</a:t>
            </a:r>
          </a:p>
          <a:p>
            <a:pPr marL="0" indent="0">
              <a:buNone/>
            </a:pPr>
            <a:r>
              <a:rPr lang="en-US" sz="3400" dirty="0"/>
              <a:t>“We have not listened to </a:t>
            </a:r>
            <a:r>
              <a:rPr lang="en-US" sz="3400" b="1" dirty="0">
                <a:solidFill>
                  <a:srgbClr val="FFFF00"/>
                </a:solidFill>
              </a:rPr>
              <a:t>your servants the prophets</a:t>
            </a:r>
            <a:r>
              <a:rPr lang="en-US" sz="3400" dirty="0"/>
              <a:t>…”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9:7, 9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“To you, O Lord, belongs </a:t>
            </a:r>
            <a:r>
              <a:rPr lang="en-US" sz="3600" b="1" dirty="0" smtClean="0">
                <a:solidFill>
                  <a:srgbClr val="FFFF00"/>
                </a:solidFill>
              </a:rPr>
              <a:t>righteousness</a:t>
            </a:r>
            <a:r>
              <a:rPr lang="en-US" sz="3600" dirty="0" smtClean="0"/>
              <a:t>”</a:t>
            </a:r>
          </a:p>
          <a:p>
            <a:pPr marL="0" indent="0">
              <a:buNone/>
            </a:pPr>
            <a:r>
              <a:rPr lang="en-US" sz="3600" dirty="0"/>
              <a:t>“To the Lord our God belong </a:t>
            </a:r>
            <a:r>
              <a:rPr lang="en-US" sz="3600" b="1" dirty="0">
                <a:solidFill>
                  <a:srgbClr val="FFFF00"/>
                </a:solidFill>
              </a:rPr>
              <a:t>mercy</a:t>
            </a:r>
            <a:r>
              <a:rPr lang="en-US" sz="3600" dirty="0"/>
              <a:t> and </a:t>
            </a:r>
            <a:r>
              <a:rPr lang="en-US" sz="3600" b="1" dirty="0" smtClean="0">
                <a:solidFill>
                  <a:srgbClr val="FFFF00"/>
                </a:solidFill>
              </a:rPr>
              <a:t>forgiveness</a:t>
            </a:r>
            <a:r>
              <a:rPr lang="en-US" sz="3600" dirty="0" smtClean="0"/>
              <a:t>”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381000"/>
            <a:ext cx="77724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9:12, 14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“He has </a:t>
            </a:r>
            <a:r>
              <a:rPr lang="en-US" sz="3600" b="1" dirty="0">
                <a:solidFill>
                  <a:srgbClr val="FFFF00"/>
                </a:solidFill>
              </a:rPr>
              <a:t>confirmed his words</a:t>
            </a:r>
            <a:r>
              <a:rPr lang="en-US" sz="3600" dirty="0"/>
              <a:t>, which he spoke against us…” </a:t>
            </a:r>
          </a:p>
          <a:p>
            <a:pPr marL="0" indent="0">
              <a:buNone/>
            </a:pPr>
            <a:r>
              <a:rPr lang="en-US" sz="3600" dirty="0"/>
              <a:t>“…for the LORD our God is </a:t>
            </a:r>
            <a:r>
              <a:rPr lang="en-US" sz="3600" b="1" dirty="0">
                <a:solidFill>
                  <a:srgbClr val="FFFF00"/>
                </a:solidFill>
              </a:rPr>
              <a:t>righteous</a:t>
            </a:r>
            <a:r>
              <a:rPr lang="en-US" sz="3600" dirty="0"/>
              <a:t> in all the works he has done…”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9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800" b="1" dirty="0" smtClean="0">
                <a:solidFill>
                  <a:srgbClr val="FFFFFF"/>
                </a:solidFill>
              </a:rPr>
              <a:t>Daniel’s Plea</a:t>
            </a:r>
            <a:endParaRPr lang="en-US" sz="58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269938"/>
            <a:ext cx="3581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04800" y="4572000"/>
            <a:ext cx="762000" cy="381000"/>
            <a:chOff x="152400" y="4495800"/>
            <a:chExt cx="7620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4495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Saul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2400" y="4495800"/>
              <a:ext cx="762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19200" y="4572000"/>
            <a:ext cx="914400" cy="381000"/>
            <a:chOff x="1143000" y="4495800"/>
            <a:chExt cx="914400" cy="381000"/>
          </a:xfrm>
        </p:grpSpPr>
        <p:sp>
          <p:nvSpPr>
            <p:cNvPr id="24" name="TextBox 23"/>
            <p:cNvSpPr txBox="1"/>
            <p:nvPr/>
          </p:nvSpPr>
          <p:spPr>
            <a:xfrm>
              <a:off x="1143000" y="4495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David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43000" y="4495800"/>
              <a:ext cx="9144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86000" y="4572000"/>
            <a:ext cx="1066800" cy="381000"/>
            <a:chOff x="2286000" y="4495800"/>
            <a:chExt cx="1066800" cy="381000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4495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Solomon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86000" y="4495800"/>
              <a:ext cx="10668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24200" y="2297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931 BC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581400" y="5297269"/>
            <a:ext cx="4953000" cy="874931"/>
            <a:chOff x="3581400" y="5105400"/>
            <a:chExt cx="5105400" cy="87493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81400" y="5105400"/>
              <a:ext cx="5105400" cy="116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4800600" y="5334000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6800" y="53340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Southern Kingdom: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JUDAH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81400" y="3241238"/>
            <a:ext cx="3429000" cy="873562"/>
            <a:chOff x="3581400" y="3009900"/>
            <a:chExt cx="3429000" cy="87356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81400" y="3009900"/>
              <a:ext cx="3429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3962400" y="3237131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3237131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Northern Kingdom: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ISRAEL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00400" y="2666999"/>
            <a:ext cx="762000" cy="2639204"/>
            <a:chOff x="3200400" y="2443071"/>
            <a:chExt cx="762000" cy="266232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1400" y="3009900"/>
              <a:ext cx="0" cy="2095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581400" y="2485844"/>
              <a:ext cx="0" cy="4953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00400" y="2443071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553200" y="2297668"/>
            <a:ext cx="914400" cy="902732"/>
            <a:chOff x="6553200" y="2066330"/>
            <a:chExt cx="914400" cy="902732"/>
          </a:xfrm>
        </p:grpSpPr>
        <p:sp>
          <p:nvSpPr>
            <p:cNvPr id="51" name="TextBox 50"/>
            <p:cNvSpPr txBox="1"/>
            <p:nvPr/>
          </p:nvSpPr>
          <p:spPr>
            <a:xfrm>
              <a:off x="6553200" y="206633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722 BC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7010400" y="2473762"/>
              <a:ext cx="0" cy="495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29400" y="2435662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077200" y="3516868"/>
            <a:ext cx="914400" cy="1780402"/>
            <a:chOff x="8229600" y="3821668"/>
            <a:chExt cx="914400" cy="1780402"/>
          </a:xfrm>
        </p:grpSpPr>
        <p:sp>
          <p:nvSpPr>
            <p:cNvPr id="52" name="TextBox 51"/>
            <p:cNvSpPr txBox="1"/>
            <p:nvPr/>
          </p:nvSpPr>
          <p:spPr>
            <a:xfrm>
              <a:off x="8229600" y="3821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586 BC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686800" y="4191000"/>
              <a:ext cx="0" cy="14110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90600" y="609600"/>
            <a:ext cx="6858000" cy="1427653"/>
            <a:chOff x="990600" y="-228600"/>
            <a:chExt cx="6858000" cy="1427653"/>
          </a:xfrm>
        </p:grpSpPr>
        <p:sp>
          <p:nvSpPr>
            <p:cNvPr id="4" name="Line Callout 2 3"/>
            <p:cNvSpPr/>
            <p:nvPr/>
          </p:nvSpPr>
          <p:spPr>
            <a:xfrm>
              <a:off x="990600" y="-228600"/>
              <a:ext cx="6858000" cy="1427653"/>
            </a:xfrm>
            <a:prstGeom prst="borderCallout2">
              <a:avLst>
                <a:gd name="adj1" fmla="val 111448"/>
                <a:gd name="adj2" fmla="val 3437"/>
                <a:gd name="adj3" fmla="val 146319"/>
                <a:gd name="adj4" fmla="val 1304"/>
                <a:gd name="adj5" fmla="val 272957"/>
                <a:gd name="adj6" fmla="val 976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-124148"/>
              <a:ext cx="647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“And your house and your kingdom shall be made sure forever before me. Your throne shall be established forever.” 2 Samuel 7:16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4200" y="4507468"/>
            <a:ext cx="914400" cy="801469"/>
            <a:chOff x="8229600" y="3821668"/>
            <a:chExt cx="914400" cy="801469"/>
          </a:xfrm>
        </p:grpSpPr>
        <p:sp>
          <p:nvSpPr>
            <p:cNvPr id="84" name="TextBox 83"/>
            <p:cNvSpPr txBox="1"/>
            <p:nvPr/>
          </p:nvSpPr>
          <p:spPr>
            <a:xfrm>
              <a:off x="8229600" y="3821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605 BC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8686800" y="4226004"/>
              <a:ext cx="1" cy="3971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543800" y="4050268"/>
            <a:ext cx="914400" cy="1258670"/>
            <a:chOff x="8229600" y="3847742"/>
            <a:chExt cx="914400" cy="1258670"/>
          </a:xfrm>
        </p:grpSpPr>
        <p:sp>
          <p:nvSpPr>
            <p:cNvPr id="88" name="TextBox 87"/>
            <p:cNvSpPr txBox="1"/>
            <p:nvPr/>
          </p:nvSpPr>
          <p:spPr>
            <a:xfrm>
              <a:off x="8229600" y="384774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597 BC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8686800" y="4217074"/>
              <a:ext cx="0" cy="8893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305800" y="4217074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7315200" y="1905000"/>
            <a:ext cx="990600" cy="1436132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962900" y="3417332"/>
            <a:ext cx="1104900" cy="632936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76200"/>
            <a:ext cx="8077200" cy="6019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9:16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“O Lord, </a:t>
            </a:r>
            <a:r>
              <a:rPr lang="en-US" sz="3600" b="1" dirty="0">
                <a:solidFill>
                  <a:srgbClr val="FFFF00"/>
                </a:solidFill>
              </a:rPr>
              <a:t>according to all your righteous acts</a:t>
            </a:r>
            <a:r>
              <a:rPr lang="en-US" sz="3600" dirty="0"/>
              <a:t>, let your anger and your wrath turn away…”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76200"/>
            <a:ext cx="8077200" cy="533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9:17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“Now therefore, O our God, listen to the prayer of your servant and to his pleas for mercy, and </a:t>
            </a:r>
            <a:r>
              <a:rPr lang="en-US" sz="3600" b="1" dirty="0">
                <a:solidFill>
                  <a:srgbClr val="FFFF00"/>
                </a:solidFill>
              </a:rPr>
              <a:t>for your own sake</a:t>
            </a:r>
            <a:r>
              <a:rPr lang="en-US" sz="3600" dirty="0"/>
              <a:t>, O Lord, make your face to shine upon your sanctuary…”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228600"/>
            <a:ext cx="7848600" cy="548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9:18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“For we do not present our pleas before you because of </a:t>
            </a:r>
            <a:r>
              <a:rPr lang="en-US" sz="3600" b="1" dirty="0">
                <a:solidFill>
                  <a:srgbClr val="FFFF00"/>
                </a:solidFill>
              </a:rPr>
              <a:t>our righteousness</a:t>
            </a:r>
            <a:r>
              <a:rPr lang="en-US" sz="3600" dirty="0"/>
              <a:t>, but because of </a:t>
            </a:r>
            <a:r>
              <a:rPr lang="en-US" sz="3600" b="1" dirty="0">
                <a:solidFill>
                  <a:srgbClr val="FFFF00"/>
                </a:solidFill>
              </a:rPr>
              <a:t>your great mercy</a:t>
            </a:r>
            <a:r>
              <a:rPr lang="en-US" sz="3600" dirty="0"/>
              <a:t>.”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5638800"/>
            <a:ext cx="9173873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5976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5597603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167" y="5597604"/>
            <a:ext cx="94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5976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59760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6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55976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7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40810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u="sng" dirty="0" smtClean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/>
            <a:endParaRPr lang="en-US" sz="4800" b="1" u="sng" dirty="0" smtClean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/>
            <a:r>
              <a:rPr lang="en-US" sz="60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1 2 3 4 5 6 7 8 9 10 11 12</a:t>
            </a:r>
            <a:endParaRPr lang="en-US" sz="60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2514600" y="2209800"/>
            <a:ext cx="685800" cy="3276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3962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Aramaic</a:t>
            </a:r>
            <a:endParaRPr lang="en-US" sz="6000" b="1" dirty="0">
              <a:solidFill>
                <a:srgbClr val="D163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718137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7415" y="2718137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0572" y="2718137"/>
            <a:ext cx="362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2718137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4508" y="2718137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6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7215" y="2718137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7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-152400"/>
            <a:ext cx="9144000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24081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 Book of Daniel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1752600"/>
            <a:ext cx="7315200" cy="74676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r>
              <a:rPr lang="en-US" sz="3800" b="1" dirty="0" smtClean="0">
                <a:solidFill>
                  <a:srgbClr val="8CADAE"/>
                </a:solidFill>
                <a:latin typeface="Calibri"/>
              </a:rPr>
              <a:t>Four empires will rise &amp; fall before the everlasting kingdom.</a:t>
            </a:r>
            <a:endParaRPr lang="en-US" sz="3800" b="1" dirty="0">
              <a:solidFill>
                <a:srgbClr val="8CADA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2743200"/>
            <a:ext cx="5334000" cy="5410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92D050"/>
                </a:solidFill>
                <a:latin typeface="Calibri"/>
              </a:rPr>
              <a:t>God rescues &amp; exalts those who are faithful.</a:t>
            </a:r>
            <a:endParaRPr lang="en-US" sz="3800" b="1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3962400"/>
            <a:ext cx="3048000" cy="2971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FFC000"/>
                </a:solidFill>
                <a:latin typeface="Calibri"/>
              </a:rPr>
              <a:t>God humbles the proud.</a:t>
            </a:r>
            <a:endParaRPr lang="en-US" sz="3800" b="1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3048000"/>
            <a:ext cx="3171092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prstClr val="black"/>
                </a:solidFill>
                <a:latin typeface="Calibri"/>
              </a:rPr>
              <a:t>Babylonian</a:t>
            </a:r>
          </a:p>
          <a:p>
            <a:pPr algn="ctr"/>
            <a:r>
              <a:rPr lang="en-US" sz="3800" b="1" dirty="0" err="1" smtClean="0">
                <a:solidFill>
                  <a:prstClr val="black"/>
                </a:solidFill>
                <a:latin typeface="Calibri"/>
              </a:rPr>
              <a:t>Medo</a:t>
            </a:r>
            <a:r>
              <a:rPr lang="en-US" sz="3800" b="1" dirty="0" smtClean="0">
                <a:solidFill>
                  <a:prstClr val="black"/>
                </a:solidFill>
                <a:latin typeface="Calibri"/>
              </a:rPr>
              <a:t>-Persian</a:t>
            </a:r>
          </a:p>
          <a:p>
            <a:pPr algn="ctr"/>
            <a:r>
              <a:rPr lang="en-US" sz="3800" b="1" dirty="0" smtClean="0">
                <a:solidFill>
                  <a:prstClr val="black"/>
                </a:solidFill>
                <a:latin typeface="Calibri"/>
              </a:rPr>
              <a:t>Grecian</a:t>
            </a:r>
          </a:p>
          <a:p>
            <a:pPr algn="ctr"/>
            <a:r>
              <a:rPr lang="en-US" sz="3800" b="1" dirty="0" smtClean="0">
                <a:solidFill>
                  <a:prstClr val="black"/>
                </a:solidFill>
                <a:latin typeface="Calibri"/>
              </a:rPr>
              <a:t>Roman</a:t>
            </a:r>
            <a:endParaRPr lang="en-US" sz="3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4224516"/>
            <a:ext cx="304800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prstClr val="black"/>
                </a:solidFill>
                <a:latin typeface="Calibri"/>
              </a:rPr>
              <a:t>Fiery Furnace</a:t>
            </a:r>
          </a:p>
          <a:p>
            <a:pPr algn="ctr"/>
            <a:r>
              <a:rPr lang="en-US" sz="3800" b="1" dirty="0" smtClean="0">
                <a:solidFill>
                  <a:prstClr val="black"/>
                </a:solidFill>
                <a:latin typeface="Calibri"/>
              </a:rPr>
              <a:t>Lion’s Den</a:t>
            </a:r>
            <a:endParaRPr lang="en-US" sz="3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4508" y="4977384"/>
            <a:ext cx="1998784" cy="15758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en-US" sz="400" b="1" dirty="0" smtClean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Nebuchad-nezzar</a:t>
            </a:r>
            <a:endParaRPr lang="en-US" sz="3200" b="1" dirty="0" smtClean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Belshazzar</a:t>
            </a:r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endParaRPr lang="en-US" sz="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http://www.tedmontgomery.com/bblovrvw/Beasts/images/statue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" b="4422"/>
          <a:stretch/>
        </p:blipFill>
        <p:spPr bwMode="auto">
          <a:xfrm>
            <a:off x="-228599" y="-398085"/>
            <a:ext cx="1905000" cy="32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hatischurch.org/wp-content/uploads/2013/07/daniel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15211" r="21939" b="51990"/>
          <a:stretch/>
        </p:blipFill>
        <p:spPr bwMode="auto">
          <a:xfrm>
            <a:off x="-627501" y="-76200"/>
            <a:ext cx="3585084" cy="27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t-prints-on-demand.com/kunst/briton_riviere/daniel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8253" r="34087" b="31097"/>
          <a:stretch/>
        </p:blipFill>
        <p:spPr bwMode="auto">
          <a:xfrm>
            <a:off x="5299978" y="-24021"/>
            <a:ext cx="4669522" cy="24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itoriallapaz.org/daniel_cuatro_bestias_ilus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38686" r="8778" b="5508"/>
          <a:stretch/>
        </p:blipFill>
        <p:spPr bwMode="auto">
          <a:xfrm>
            <a:off x="6324600" y="-152400"/>
            <a:ext cx="323799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d/db/William_Blake_-_Nebuchadnezzar_-_WGA022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4748" r="2715" b="7805"/>
          <a:stretch/>
        </p:blipFill>
        <p:spPr bwMode="auto">
          <a:xfrm>
            <a:off x="-171817" y="-76201"/>
            <a:ext cx="3466001" cy="37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7/7b/Rembrandt_-_Belshazzar's_Feast_-_WGA1912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059" r="7314" b="33959"/>
          <a:stretch/>
        </p:blipFill>
        <p:spPr bwMode="auto">
          <a:xfrm>
            <a:off x="4831179" y="-152401"/>
            <a:ext cx="4388541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9769E-7 L 0.43438 0.429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214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49769E-7 L -0.0625 0.429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14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9769E-7 L -0.01563 0.429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14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9769E-7 L 0.04479 0.429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14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9769E-7 L 0.33247 0.429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214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9769E-7 L 0.38594 0.429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21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4" grpId="0"/>
      <p:bldP spid="5" grpId="0"/>
      <p:bldP spid="6" grpId="0"/>
      <p:bldP spid="7" grpId="0"/>
      <p:bldP spid="8" grpId="0"/>
      <p:bldP spid="15" grpId="0"/>
      <p:bldP spid="16" grpId="0" animBg="1"/>
      <p:bldP spid="16" grpId="1" animBg="1"/>
      <p:bldP spid="17" grpId="0"/>
      <p:bldP spid="17" grpId="1"/>
      <p:bldP spid="9" grpId="0"/>
      <p:bldP spid="9" grpId="1"/>
      <p:bldP spid="9" grpId="2"/>
      <p:bldP spid="9" grpId="3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8" grpId="0" animBg="1"/>
      <p:bldP spid="19" grpId="0"/>
      <p:bldP spid="21" grpId="0"/>
      <p:bldP spid="22" grpId="0"/>
      <p:bldP spid="23" grpId="0"/>
      <p:bldP spid="24" grpId="0" build="p" animBg="1"/>
      <p:bldP spid="24" grpId="1" build="allAtOnce" animBg="1"/>
      <p:bldP spid="26" grpId="0" build="p" animBg="1"/>
      <p:bldP spid="26" grpId="1" build="allAtOnce" animBg="1"/>
      <p:bldP spid="2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Outline of Daniel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17526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/>
              <a:t>1 </a:t>
            </a:r>
            <a:r>
              <a:rPr lang="mr-IN" sz="2800" dirty="0" smtClean="0"/>
              <a:t>–</a:t>
            </a:r>
            <a:r>
              <a:rPr lang="en-US" sz="2800" dirty="0" smtClean="0"/>
              <a:t> Intro</a:t>
            </a:r>
          </a:p>
          <a:p>
            <a:pPr marL="696913" lvl="1" indent="-273050" defTabSz="-514350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 2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Four Empires</a:t>
            </a:r>
          </a:p>
          <a:p>
            <a:pPr marL="1030288" lvl="2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/>
              <a:t> 3 </a:t>
            </a:r>
            <a:r>
              <a:rPr lang="mr-IN" sz="2800" dirty="0" smtClean="0"/>
              <a:t>–</a:t>
            </a:r>
            <a:r>
              <a:rPr lang="en-US" sz="2800" dirty="0" smtClean="0"/>
              <a:t> Fiery Furnace </a:t>
            </a:r>
          </a:p>
          <a:p>
            <a:pPr marL="1425575" lvl="3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 4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Beast </a:t>
            </a:r>
          </a:p>
          <a:p>
            <a:pPr marL="1425575" lvl="3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 5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Fall of </a:t>
            </a:r>
            <a:r>
              <a:rPr lang="en-US" sz="2800" dirty="0" err="1" smtClean="0">
                <a:solidFill>
                  <a:schemeClr val="tx1"/>
                </a:solidFill>
              </a:rPr>
              <a:t>Bbln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1030288" lvl="2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/>
              <a:t> 6 </a:t>
            </a:r>
            <a:r>
              <a:rPr lang="mr-IN" sz="2800" dirty="0" smtClean="0"/>
              <a:t>–</a:t>
            </a:r>
            <a:r>
              <a:rPr lang="en-US" sz="2800" dirty="0" smtClean="0"/>
              <a:t> Lions’ Den </a:t>
            </a:r>
          </a:p>
          <a:p>
            <a:pPr marL="696913" lvl="1" indent="-273050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 7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Four Empires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766627" y="2590800"/>
            <a:ext cx="1338773" cy="3088507"/>
          </a:xfrm>
          <a:prstGeom prst="bentConnector3">
            <a:avLst/>
          </a:prstGeom>
          <a:ln w="2857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105400" y="2286000"/>
            <a:ext cx="3810000" cy="38893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72"/>
              </a:spcBef>
            </a:pPr>
            <a:r>
              <a:rPr lang="en-US" sz="2800" dirty="0" smtClean="0"/>
              <a:t>8 – </a:t>
            </a:r>
            <a:r>
              <a:rPr lang="en-US" sz="2800" dirty="0" err="1" smtClean="0"/>
              <a:t>Medo</a:t>
            </a:r>
            <a:r>
              <a:rPr lang="en-US" sz="2800" dirty="0" smtClean="0"/>
              <a:t>-Persia &amp; Greek Empires </a:t>
            </a:r>
          </a:p>
          <a:p>
            <a:pPr>
              <a:spcBef>
                <a:spcPts val="1872"/>
              </a:spcBef>
            </a:pPr>
            <a:r>
              <a:rPr lang="en-US" sz="2800" dirty="0" smtClean="0"/>
              <a:t>9 – 70 </a:t>
            </a:r>
            <a:r>
              <a:rPr lang="en-US" sz="2800" dirty="0" err="1" smtClean="0"/>
              <a:t>Yrs</a:t>
            </a:r>
            <a:r>
              <a:rPr lang="en-US" sz="2800" dirty="0" smtClean="0"/>
              <a:t> &amp; Weeks</a:t>
            </a:r>
          </a:p>
          <a:p>
            <a:pPr>
              <a:spcBef>
                <a:spcPts val="1872"/>
              </a:spcBef>
            </a:pPr>
            <a:r>
              <a:rPr lang="en-US" sz="2800" dirty="0" smtClean="0"/>
              <a:t>10-12 – Jewish Destiny in Latter Days</a:t>
            </a:r>
          </a:p>
        </p:txBody>
      </p:sp>
    </p:spTree>
    <p:extLst>
      <p:ext uri="{BB962C8B-B14F-4D97-AF65-F5344CB8AC3E}">
        <p14:creationId xmlns:p14="http://schemas.microsoft.com/office/powerpoint/2010/main" val="25634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9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600" b="1" dirty="0" smtClean="0">
                <a:solidFill>
                  <a:srgbClr val="FFFFFF"/>
                </a:solidFill>
              </a:rPr>
              <a:t>Daniel’s Confession</a:t>
            </a:r>
            <a:endParaRPr lang="en-US" sz="56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9:5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“…we have </a:t>
            </a:r>
            <a:r>
              <a:rPr lang="en-US" sz="3600" b="1" dirty="0">
                <a:solidFill>
                  <a:srgbClr val="FFFF00"/>
                </a:solidFill>
              </a:rPr>
              <a:t>sinned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FFFF00"/>
                </a:solidFill>
              </a:rPr>
              <a:t>done wrong </a:t>
            </a:r>
            <a:r>
              <a:rPr lang="en-US" sz="3600" dirty="0"/>
              <a:t>and </a:t>
            </a:r>
            <a:r>
              <a:rPr lang="en-US" sz="3600" b="1" dirty="0">
                <a:solidFill>
                  <a:srgbClr val="FFFF00"/>
                </a:solidFill>
              </a:rPr>
              <a:t>acted wickedly </a:t>
            </a:r>
            <a:r>
              <a:rPr lang="en-US" sz="3600" dirty="0"/>
              <a:t>and </a:t>
            </a:r>
            <a:r>
              <a:rPr lang="en-US" sz="3600" b="1" dirty="0">
                <a:solidFill>
                  <a:srgbClr val="FFFF00"/>
                </a:solidFill>
              </a:rPr>
              <a:t>rebelled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FFFF00"/>
                </a:solidFill>
              </a:rPr>
              <a:t>turning aside</a:t>
            </a:r>
            <a:r>
              <a:rPr lang="en-US" sz="3600" dirty="0"/>
              <a:t> from your commandments and rules.”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9:</a:t>
            </a:r>
            <a:r>
              <a:rPr lang="en-US" sz="3600" b="1" dirty="0">
                <a:solidFill>
                  <a:srgbClr val="FFFFFF"/>
                </a:solidFill>
              </a:rPr>
              <a:t>6</a:t>
            </a:r>
          </a:p>
          <a:p>
            <a:pPr marL="0" indent="0">
              <a:buNone/>
            </a:pPr>
            <a:r>
              <a:rPr lang="en-US" sz="3600" dirty="0"/>
              <a:t>“We have </a:t>
            </a:r>
            <a:r>
              <a:rPr lang="en-US" sz="3600" b="1" dirty="0">
                <a:solidFill>
                  <a:srgbClr val="FFFF00"/>
                </a:solidFill>
              </a:rPr>
              <a:t>not listened </a:t>
            </a:r>
            <a:r>
              <a:rPr lang="en-US" sz="3600" dirty="0"/>
              <a:t>to your servants the prophets, who spoke in your name…”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9:7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“To you, O Lord, belongs righteousness, but to us open shame… because of the </a:t>
            </a:r>
            <a:r>
              <a:rPr lang="en-US" sz="3600" b="1" dirty="0">
                <a:solidFill>
                  <a:srgbClr val="FFFF00"/>
                </a:solidFill>
              </a:rPr>
              <a:t>treachery</a:t>
            </a:r>
            <a:r>
              <a:rPr lang="en-US" sz="3600" dirty="0"/>
              <a:t> they have committed against you.”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533400"/>
            <a:ext cx="7848600" cy="6019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FFFFFF"/>
                </a:solidFill>
              </a:rPr>
              <a:t>Daniel 9:8</a:t>
            </a:r>
            <a:endParaRPr lang="en-US" sz="3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“To us, O LORD, belongs open shame… because we have </a:t>
            </a:r>
            <a:r>
              <a:rPr lang="en-US" sz="3600" b="1" dirty="0">
                <a:solidFill>
                  <a:srgbClr val="FFFF00"/>
                </a:solidFill>
              </a:rPr>
              <a:t>sinned</a:t>
            </a:r>
            <a:r>
              <a:rPr lang="en-US" sz="3600" dirty="0"/>
              <a:t> against you.”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10621</TotalTime>
  <Words>597</Words>
  <Application>Microsoft Office PowerPoint</Application>
  <PresentationFormat>On-screen Show (4:3)</PresentationFormat>
  <Paragraphs>93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Black</vt:lpstr>
      <vt:lpstr>Civic</vt:lpstr>
      <vt:lpstr>The Book of Daniel</vt:lpstr>
      <vt:lpstr>PowerPoint Presentation</vt:lpstr>
      <vt:lpstr>PowerPoint Presentation</vt:lpstr>
      <vt:lpstr>Outline of Daniel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Northwood2</cp:lastModifiedBy>
  <cp:revision>135</cp:revision>
  <cp:lastPrinted>2015-01-16T17:22:40Z</cp:lastPrinted>
  <dcterms:created xsi:type="dcterms:W3CDTF">2014-03-13T10:56:08Z</dcterms:created>
  <dcterms:modified xsi:type="dcterms:W3CDTF">2019-03-31T13:45:23Z</dcterms:modified>
</cp:coreProperties>
</file>