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750" r:id="rId2"/>
    <p:sldId id="751" r:id="rId3"/>
    <p:sldId id="758" r:id="rId4"/>
    <p:sldId id="752" r:id="rId5"/>
    <p:sldId id="759" r:id="rId6"/>
    <p:sldId id="753" r:id="rId7"/>
    <p:sldId id="760" r:id="rId8"/>
    <p:sldId id="754" r:id="rId9"/>
    <p:sldId id="761" r:id="rId10"/>
    <p:sldId id="755" r:id="rId11"/>
    <p:sldId id="762" r:id="rId12"/>
    <p:sldId id="756" r:id="rId13"/>
    <p:sldId id="763" r:id="rId14"/>
    <p:sldId id="757" r:id="rId15"/>
    <p:sldId id="764" r:id="rId16"/>
    <p:sldId id="766" r:id="rId17"/>
    <p:sldId id="76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F2519"/>
    <a:srgbClr val="523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491" autoAdjust="0"/>
    <p:restoredTop sz="99012" autoAdjust="0"/>
  </p:normalViewPr>
  <p:slideViewPr>
    <p:cSldViewPr snapToGrid="0" snapToObjects="1">
      <p:cViewPr>
        <p:scale>
          <a:sx n="72" d="100"/>
          <a:sy n="72" d="100"/>
        </p:scale>
        <p:origin x="-472" y="-792"/>
      </p:cViewPr>
      <p:guideLst>
        <p:guide orient="horz" pos="2179"/>
        <p:guide pos="28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8/10/19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8/10/19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8/10/19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8/10/19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8/10/19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8/10/19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8/10/19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8/10/19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8/10/19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8/10/19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8/10/19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EE1AC-C9C9-6E4B-B312-86B4310CBFEA}" type="datetimeFigureOut">
              <a:rPr lang="en-US" smtClean="0"/>
              <a:t>8/10/19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03828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7640" y="3829976"/>
            <a:ext cx="9161640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15500" b="1" spc="-800" dirty="0" smtClean="0">
                <a:solidFill>
                  <a:schemeClr val="bg1"/>
                </a:solidFill>
                <a:latin typeface="Century Gothic"/>
                <a:cs typeface="Century Gothic"/>
              </a:rPr>
              <a:t>Fear Not</a:t>
            </a:r>
            <a:endParaRPr lang="en-US" sz="15500" b="1" spc="-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764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82161"/>
            <a:ext cx="10123556" cy="5694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980" y="2012935"/>
            <a:ext cx="7303425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8000" b="1" spc="-150" dirty="0" smtClean="0">
                <a:solidFill>
                  <a:srgbClr val="FFFFFF"/>
                </a:solidFill>
                <a:latin typeface="Century Gothic"/>
                <a:cs typeface="Century Gothic"/>
              </a:rPr>
              <a:t>Be honest about the difficulties.</a:t>
            </a:r>
            <a:endParaRPr lang="en-US" sz="8000" b="1" spc="-15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53715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501345"/>
            <a:ext cx="7901477" cy="5752417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2064"/>
              </a:spcBef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Numbers 14:7-8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marL="0" indent="0">
              <a:spcBef>
                <a:spcPts val="2064"/>
              </a:spcBef>
              <a:buNone/>
            </a:pPr>
            <a:r>
              <a:rPr lang="en-US" sz="3600" dirty="0"/>
              <a:t>“The land, which we passed through to spy it out, is an </a:t>
            </a:r>
            <a:r>
              <a:rPr lang="en-US" sz="3600" b="1" dirty="0">
                <a:solidFill>
                  <a:srgbClr val="FFFF00"/>
                </a:solidFill>
              </a:rPr>
              <a:t>exceedingly good land</a:t>
            </a:r>
            <a:r>
              <a:rPr lang="en-US" sz="3600" dirty="0"/>
              <a:t>. If the LORD delights in us, he will bring us into this land and give it to us, a land that flows with milk and honey.” </a:t>
            </a:r>
            <a:endParaRPr lang="en-US" sz="3600" b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9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82161"/>
            <a:ext cx="10123556" cy="5694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980" y="2559806"/>
            <a:ext cx="7303425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8000" b="1" spc="-150" dirty="0" smtClean="0">
                <a:solidFill>
                  <a:srgbClr val="FFFFFF"/>
                </a:solidFill>
                <a:latin typeface="Century Gothic"/>
                <a:cs typeface="Century Gothic"/>
              </a:rPr>
              <a:t>Do not tolerate grumbling.</a:t>
            </a:r>
            <a:endParaRPr lang="en-US" sz="8000" b="1" spc="-15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84244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501345"/>
            <a:ext cx="7901477" cy="5752417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2064"/>
              </a:spcBef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Numbers 14:9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marL="0" indent="0">
              <a:spcBef>
                <a:spcPts val="2064"/>
              </a:spcBef>
              <a:buNone/>
            </a:pPr>
            <a:r>
              <a:rPr lang="en-US" sz="3600" dirty="0"/>
              <a:t>“Only do not </a:t>
            </a:r>
            <a:r>
              <a:rPr lang="en-US" sz="3600" b="1" dirty="0">
                <a:solidFill>
                  <a:srgbClr val="FFFF00"/>
                </a:solidFill>
              </a:rPr>
              <a:t>rebel</a:t>
            </a:r>
            <a:r>
              <a:rPr lang="en-US" sz="3600" dirty="0"/>
              <a:t> against the LORD.”</a:t>
            </a:r>
            <a:r>
              <a:rPr lang="en-US" sz="3600" dirty="0" smtClean="0"/>
              <a:t> </a:t>
            </a:r>
            <a:endParaRPr lang="en-US" sz="3600" b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9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82161"/>
            <a:ext cx="10123556" cy="5694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980" y="2559806"/>
            <a:ext cx="7303425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8000" b="1" spc="-150" dirty="0" smtClean="0">
                <a:solidFill>
                  <a:srgbClr val="FFFFFF"/>
                </a:solidFill>
                <a:latin typeface="Century Gothic"/>
                <a:cs typeface="Century Gothic"/>
              </a:rPr>
              <a:t>Call attention to the Lord.</a:t>
            </a:r>
            <a:endParaRPr lang="en-US" sz="8000" b="1" spc="-15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42850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501345"/>
            <a:ext cx="7901477" cy="5752417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2064"/>
              </a:spcBef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Numbers 14:9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marL="0" indent="0">
              <a:spcBef>
                <a:spcPts val="2064"/>
              </a:spcBef>
              <a:buNone/>
            </a:pPr>
            <a:r>
              <a:rPr lang="en-US" sz="3600" dirty="0"/>
              <a:t>“And do not fear the people of the land, for they are bread for us. Their protection is removed from them, and </a:t>
            </a:r>
            <a:r>
              <a:rPr lang="en-US" sz="3600" b="1" dirty="0">
                <a:solidFill>
                  <a:srgbClr val="FFFF00"/>
                </a:solidFill>
              </a:rPr>
              <a:t>the LORD is with us</a:t>
            </a:r>
            <a:r>
              <a:rPr lang="en-US" sz="3600" dirty="0"/>
              <a:t>; do not fear them.”</a:t>
            </a:r>
            <a:endParaRPr lang="en-US" sz="3600" b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9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1986" y="694801"/>
            <a:ext cx="7761487" cy="560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3600" b="1" dirty="0" smtClean="0">
                <a:latin typeface="Century Gothic"/>
                <a:cs typeface="Century Gothic"/>
              </a:rPr>
              <a:t>Schedule one on one time.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3600" b="1" dirty="0" smtClean="0">
                <a:latin typeface="Century Gothic"/>
                <a:cs typeface="Century Gothic"/>
              </a:rPr>
              <a:t>Daily verses (Isa 41:13; Jas 4:7).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3600" b="1" dirty="0" smtClean="0">
                <a:latin typeface="Century Gothic"/>
                <a:cs typeface="Century Gothic"/>
              </a:rPr>
              <a:t>Keep a prayer journal.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3600" b="1" dirty="0" smtClean="0">
                <a:latin typeface="Century Gothic"/>
                <a:cs typeface="Century Gothic"/>
              </a:rPr>
              <a:t>Plan weekly devotions.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3600" b="1" dirty="0" smtClean="0">
                <a:latin typeface="Century Gothic"/>
                <a:cs typeface="Century Gothic"/>
              </a:rPr>
              <a:t>Sing.</a:t>
            </a:r>
            <a:endParaRPr lang="en-US" sz="3600" b="1" dirty="0" smtClean="0">
              <a:latin typeface="Century Gothic"/>
              <a:cs typeface="Century Gothic"/>
            </a:endParaRP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3600" b="1" dirty="0" smtClean="0">
                <a:latin typeface="Century Gothic"/>
                <a:cs typeface="Century Gothic"/>
              </a:rPr>
              <a:t>Bring your kids to everything.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3600" b="1" dirty="0" smtClean="0">
                <a:latin typeface="Century Gothic"/>
                <a:cs typeface="Century Gothic"/>
              </a:rPr>
              <a:t>Text God’s promises.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3600" b="1" dirty="0" smtClean="0">
                <a:latin typeface="Century Gothic"/>
                <a:cs typeface="Century Gothic"/>
              </a:rPr>
              <a:t>Pray.</a:t>
            </a:r>
            <a:endParaRPr lang="en-US" sz="36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25443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559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8"/>
          <a:stretch/>
        </p:blipFill>
        <p:spPr>
          <a:xfrm>
            <a:off x="-12700" y="990283"/>
            <a:ext cx="914400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47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82161"/>
            <a:ext cx="10123556" cy="5694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980" y="1977653"/>
            <a:ext cx="7303425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8000" b="1" spc="-150" dirty="0" smtClean="0">
                <a:solidFill>
                  <a:srgbClr val="FFFFFF"/>
                </a:solidFill>
                <a:latin typeface="Century Gothic"/>
                <a:cs typeface="Century Gothic"/>
              </a:rPr>
              <a:t>Model complete surrender.</a:t>
            </a:r>
            <a:endParaRPr lang="en-US" sz="8000" b="1" spc="-15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33370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501345"/>
            <a:ext cx="7901477" cy="5752417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2064"/>
              </a:spcBef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Joshua 14:8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marL="0" indent="0">
              <a:spcBef>
                <a:spcPts val="2064"/>
              </a:spcBef>
              <a:buNone/>
            </a:pPr>
            <a:r>
              <a:rPr lang="en-US" sz="3600" dirty="0" smtClean="0"/>
              <a:t>“But </a:t>
            </a:r>
            <a:r>
              <a:rPr lang="en-US" sz="3600" dirty="0"/>
              <a:t>my brothers who went up with me made the heart of the people melt; yet I </a:t>
            </a:r>
            <a:r>
              <a:rPr lang="en-US" sz="3600" b="1" dirty="0">
                <a:solidFill>
                  <a:srgbClr val="FFFF00"/>
                </a:solidFill>
              </a:rPr>
              <a:t>wholly followed </a:t>
            </a:r>
            <a:r>
              <a:rPr lang="en-US" sz="3600" dirty="0"/>
              <a:t>the LORD my God.” </a:t>
            </a:r>
            <a:endParaRPr lang="en-US" sz="3600" b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2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82161"/>
            <a:ext cx="10123556" cy="5694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980" y="2559806"/>
            <a:ext cx="7303425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8000" b="1" spc="-150" dirty="0" smtClean="0">
                <a:solidFill>
                  <a:srgbClr val="FFFFFF"/>
                </a:solidFill>
                <a:latin typeface="Century Gothic"/>
                <a:cs typeface="Century Gothic"/>
              </a:rPr>
              <a:t>Point out the fruit.</a:t>
            </a:r>
            <a:endParaRPr lang="en-US" sz="8000" b="1" spc="-15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20644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501345"/>
            <a:ext cx="7901477" cy="5752417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2064"/>
              </a:spcBef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Numbers 13:23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marL="0" indent="0">
              <a:spcBef>
                <a:spcPts val="2064"/>
              </a:spcBef>
              <a:buNone/>
            </a:pPr>
            <a:r>
              <a:rPr lang="en-US" sz="3600" dirty="0"/>
              <a:t>And they came to the Valley of Eschol and cut down from there a branch with a single </a:t>
            </a:r>
            <a:r>
              <a:rPr lang="en-US" sz="3600" b="1" dirty="0">
                <a:solidFill>
                  <a:srgbClr val="FFFF00"/>
                </a:solidFill>
              </a:rPr>
              <a:t>cluster of grapes</a:t>
            </a:r>
            <a:r>
              <a:rPr lang="en-US" sz="3600" dirty="0"/>
              <a:t>, and they carried it on a pole between two of them; they also brought some pomegranates and figs. </a:t>
            </a:r>
            <a:r>
              <a:rPr lang="en-US" sz="3600" dirty="0" smtClean="0"/>
              <a:t> </a:t>
            </a:r>
            <a:endParaRPr lang="en-US" sz="3600" b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2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82161"/>
            <a:ext cx="10123556" cy="5694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980" y="2012935"/>
            <a:ext cx="7303425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8000" b="1" spc="-150" dirty="0" smtClean="0">
                <a:solidFill>
                  <a:srgbClr val="FFFFFF"/>
                </a:solidFill>
                <a:latin typeface="Century Gothic"/>
                <a:cs typeface="Century Gothic"/>
              </a:rPr>
              <a:t>Be decisive about obedience.</a:t>
            </a:r>
            <a:endParaRPr lang="en-US" sz="8000" b="1" spc="-15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76104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501345"/>
            <a:ext cx="7901477" cy="5752417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2064"/>
              </a:spcBef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Numbers 13:30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marL="0" indent="0">
              <a:spcBef>
                <a:spcPts val="2064"/>
              </a:spcBef>
              <a:buNone/>
            </a:pPr>
            <a:r>
              <a:rPr lang="en-US" sz="3600" dirty="0"/>
              <a:t>But Caleb quieted the people before Moses and said, “</a:t>
            </a:r>
            <a:r>
              <a:rPr lang="en-US" sz="3600" b="1" dirty="0">
                <a:solidFill>
                  <a:srgbClr val="FFFF00"/>
                </a:solidFill>
              </a:rPr>
              <a:t>Let us go up at once </a:t>
            </a:r>
            <a:r>
              <a:rPr lang="en-US" sz="3600" dirty="0"/>
              <a:t>and occupy it, for we are well able to overcome it.”</a:t>
            </a:r>
            <a:endParaRPr lang="en-US" sz="3600" b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9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82161"/>
            <a:ext cx="10123556" cy="5694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980" y="2947908"/>
            <a:ext cx="7797337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8000" b="1" spc="-150" dirty="0" smtClean="0">
                <a:solidFill>
                  <a:srgbClr val="FFFFFF"/>
                </a:solidFill>
                <a:latin typeface="Century Gothic"/>
                <a:cs typeface="Century Gothic"/>
              </a:rPr>
              <a:t>Forget the past.</a:t>
            </a:r>
            <a:endParaRPr lang="en-US" sz="8000" b="1" spc="-15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37275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232" y="501345"/>
            <a:ext cx="7901477" cy="5752417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2064"/>
              </a:spcBef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Numbers 14:2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marL="0" indent="0">
              <a:spcBef>
                <a:spcPts val="2064"/>
              </a:spcBef>
              <a:buNone/>
            </a:pPr>
            <a:r>
              <a:rPr lang="en-US" sz="3600" dirty="0"/>
              <a:t>The whole congregation said to them, “Would that we had </a:t>
            </a:r>
            <a:r>
              <a:rPr lang="en-US" sz="3600" b="1" dirty="0">
                <a:solidFill>
                  <a:srgbClr val="FFFF00"/>
                </a:solidFill>
              </a:rPr>
              <a:t>died</a:t>
            </a:r>
            <a:r>
              <a:rPr lang="en-US" sz="3600" dirty="0"/>
              <a:t> in the land of Egypt! Or would that we had </a:t>
            </a:r>
            <a:r>
              <a:rPr lang="en-US" sz="3600" b="1" dirty="0">
                <a:solidFill>
                  <a:srgbClr val="FFFF00"/>
                </a:solidFill>
              </a:rPr>
              <a:t>died </a:t>
            </a:r>
            <a:r>
              <a:rPr lang="en-US" sz="3600" dirty="0"/>
              <a:t>in this wilderness!”</a:t>
            </a:r>
            <a:endParaRPr lang="en-US" sz="3600" b="1" dirty="0" smtClean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1589" b="-12"/>
          <a:stretch/>
        </p:blipFill>
        <p:spPr>
          <a:xfrm>
            <a:off x="0" y="4553712"/>
            <a:ext cx="9144000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9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26514</TotalTime>
  <Words>337</Words>
  <Application>Microsoft Macintosh PowerPoint</Application>
  <PresentationFormat>On-screen Show (4:3)</PresentationFormat>
  <Paragraphs>30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Auburn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Carter</dc:creator>
  <cp:lastModifiedBy>David Maxson</cp:lastModifiedBy>
  <cp:revision>298</cp:revision>
  <dcterms:created xsi:type="dcterms:W3CDTF">2015-10-29T03:17:02Z</dcterms:created>
  <dcterms:modified xsi:type="dcterms:W3CDTF">2019-08-11T11:55:54Z</dcterms:modified>
</cp:coreProperties>
</file>