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813" r:id="rId2"/>
    <p:sldId id="814" r:id="rId3"/>
    <p:sldId id="816" r:id="rId4"/>
    <p:sldId id="845" r:id="rId5"/>
    <p:sldId id="815" r:id="rId6"/>
    <p:sldId id="666" r:id="rId7"/>
    <p:sldId id="819" r:id="rId8"/>
    <p:sldId id="820" r:id="rId9"/>
    <p:sldId id="843" r:id="rId10"/>
    <p:sldId id="827" r:id="rId11"/>
    <p:sldId id="829" r:id="rId12"/>
    <p:sldId id="830" r:id="rId13"/>
    <p:sldId id="831" r:id="rId14"/>
    <p:sldId id="835" r:id="rId15"/>
    <p:sldId id="844" r:id="rId16"/>
    <p:sldId id="836" r:id="rId17"/>
    <p:sldId id="833" r:id="rId18"/>
    <p:sldId id="821" r:id="rId19"/>
    <p:sldId id="822" r:id="rId20"/>
    <p:sldId id="837" r:id="rId21"/>
    <p:sldId id="832" r:id="rId22"/>
    <p:sldId id="838" r:id="rId23"/>
    <p:sldId id="839" r:id="rId24"/>
    <p:sldId id="840" r:id="rId25"/>
    <p:sldId id="841" r:id="rId26"/>
    <p:sldId id="84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CFF0A"/>
    <a:srgbClr val="FF9900"/>
    <a:srgbClr val="FFCC33"/>
    <a:srgbClr val="FFFF66"/>
    <a:srgbClr val="3F2519"/>
    <a:srgbClr val="523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491" autoAdjust="0"/>
    <p:restoredTop sz="99012" autoAdjust="0"/>
  </p:normalViewPr>
  <p:slideViewPr>
    <p:cSldViewPr snapToGrid="0" snapToObjects="1">
      <p:cViewPr>
        <p:scale>
          <a:sx n="76" d="100"/>
          <a:sy n="76" d="100"/>
        </p:scale>
        <p:origin x="-192" y="-736"/>
      </p:cViewPr>
      <p:guideLst>
        <p:guide orient="horz" pos="2161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2/15/20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2/15/20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2/15/20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2/15/20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2/15/20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2/15/20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E1AC-C9C9-6E4B-B312-86B4310CBFEA}" type="datetimeFigureOut">
              <a:rPr lang="en-US" smtClean="0"/>
              <a:t>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81000"/>
            <a:ext cx="9144000" cy="607218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821281" y="2556870"/>
            <a:ext cx="5480551" cy="1771424"/>
          </a:xfrm>
          <a:prstGeom prst="ellipse">
            <a:avLst/>
          </a:prstGeom>
          <a:solidFill>
            <a:schemeClr val="tx1">
              <a:lumMod val="95000"/>
              <a:alpha val="1000"/>
            </a:schemeClr>
          </a:solidFill>
          <a:ln>
            <a:noFill/>
          </a:ln>
          <a:effectLst>
            <a:glow rad="1905000">
              <a:schemeClr val="tx1">
                <a:lumMod val="85000"/>
                <a:alpha val="7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12829" y="2050030"/>
            <a:ext cx="62992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b="1" spc="300" dirty="0" smtClean="0">
                <a:solidFill>
                  <a:schemeClr val="bg1"/>
                </a:solidFill>
                <a:latin typeface="Century Gothic"/>
                <a:cs typeface="Century Gothic"/>
              </a:rPr>
              <a:t>HEROES</a:t>
            </a:r>
            <a:endParaRPr lang="en-US" sz="11000" b="1" spc="3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71662" y="3681267"/>
            <a:ext cx="5146372" cy="1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12829" y="3597692"/>
            <a:ext cx="6299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spc="800" dirty="0" smtClean="0">
                <a:solidFill>
                  <a:schemeClr val="bg1"/>
                </a:solidFill>
                <a:latin typeface="Century Gothic"/>
                <a:cs typeface="Century Gothic"/>
              </a:rPr>
              <a:t>OF THE FAITH</a:t>
            </a:r>
            <a:endParaRPr lang="en-US" sz="5200" b="1" spc="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0157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4568" b="10"/>
          <a:stretch/>
        </p:blipFill>
        <p:spPr>
          <a:xfrm>
            <a:off x="0" y="4700016"/>
            <a:ext cx="9144000" cy="215798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1219943"/>
            <a:ext cx="7901477" cy="5033819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2064"/>
              </a:spcBef>
              <a:buNone/>
            </a:pPr>
            <a:r>
              <a:rPr lang="en-US" sz="3600" dirty="0"/>
              <a:t>The LORD saw that the wickedness of man was great in the earth, and that every intention of the thoughts of his heart was </a:t>
            </a:r>
            <a:r>
              <a:rPr lang="en-US" sz="3600" b="1" dirty="0">
                <a:solidFill>
                  <a:srgbClr val="FFFF00"/>
                </a:solidFill>
              </a:rPr>
              <a:t>only evil continually</a:t>
            </a:r>
            <a:r>
              <a:rPr lang="en-US" sz="3600" dirty="0"/>
              <a:t>.</a:t>
            </a:r>
            <a:r>
              <a:rPr lang="en-US" sz="3600" dirty="0" smtClean="0"/>
              <a:t>  </a:t>
            </a:r>
            <a:endParaRPr lang="en-US" sz="3600" dirty="0" smtClean="0"/>
          </a:p>
          <a:p>
            <a:pPr marL="0" indent="0" algn="ctr">
              <a:spcBef>
                <a:spcPts val="864"/>
              </a:spcBef>
              <a:buNone/>
            </a:pPr>
            <a:r>
              <a:rPr lang="en-US" sz="3600" dirty="0" smtClean="0"/>
              <a:t>Romans 10:17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39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4568" b="10"/>
          <a:stretch/>
        </p:blipFill>
        <p:spPr>
          <a:xfrm>
            <a:off x="0" y="4700016"/>
            <a:ext cx="9144000" cy="215798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1169807"/>
            <a:ext cx="7901477" cy="5083955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2064"/>
              </a:spcBef>
              <a:buNone/>
            </a:pPr>
            <a:r>
              <a:rPr lang="en-US" sz="3600" dirty="0"/>
              <a:t>Noah was a </a:t>
            </a:r>
            <a:r>
              <a:rPr lang="en-US" sz="3600" b="1" dirty="0">
                <a:solidFill>
                  <a:srgbClr val="FFFF00"/>
                </a:solidFill>
              </a:rPr>
              <a:t>righteous</a:t>
            </a:r>
            <a:r>
              <a:rPr lang="en-US" sz="3600" dirty="0"/>
              <a:t> man, </a:t>
            </a:r>
            <a:r>
              <a:rPr lang="en-US" sz="3600" b="1" dirty="0">
                <a:solidFill>
                  <a:srgbClr val="FFFF00"/>
                </a:solidFill>
              </a:rPr>
              <a:t>blameless</a:t>
            </a:r>
            <a:r>
              <a:rPr lang="en-US" sz="3600" dirty="0"/>
              <a:t> in his generation. Noah </a:t>
            </a:r>
            <a:r>
              <a:rPr lang="en-US" sz="3600" b="1" dirty="0">
                <a:solidFill>
                  <a:srgbClr val="FFFF00"/>
                </a:solidFill>
              </a:rPr>
              <a:t>walked</a:t>
            </a:r>
            <a:r>
              <a:rPr lang="en-US" sz="3600" dirty="0"/>
              <a:t> with God. And Noah had three sons, Shem, Ham, and Japheth.</a:t>
            </a:r>
            <a:r>
              <a:rPr lang="en-US" sz="3600" dirty="0" smtClean="0"/>
              <a:t>  </a:t>
            </a:r>
            <a:endParaRPr lang="en-US" sz="3600" dirty="0" smtClean="0"/>
          </a:p>
          <a:p>
            <a:pPr marL="0" indent="0" algn="ctr">
              <a:spcBef>
                <a:spcPts val="864"/>
              </a:spcBef>
              <a:buNone/>
            </a:pPr>
            <a:r>
              <a:rPr lang="en-US" sz="3600" dirty="0" smtClean="0"/>
              <a:t>Genesis 6:9-10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8998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4568" b="10"/>
          <a:stretch/>
        </p:blipFill>
        <p:spPr>
          <a:xfrm>
            <a:off x="0" y="4700016"/>
            <a:ext cx="9144000" cy="215798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1804846"/>
            <a:ext cx="7901477" cy="4448915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2064"/>
              </a:spcBef>
              <a:buNone/>
            </a:pPr>
            <a:r>
              <a:rPr lang="en-US" sz="3600" dirty="0" smtClean="0"/>
              <a:t>Noah did this; he did </a:t>
            </a:r>
            <a:r>
              <a:rPr lang="en-US" sz="3600" b="1" dirty="0" smtClean="0">
                <a:solidFill>
                  <a:srgbClr val="FFFF00"/>
                </a:solidFill>
              </a:rPr>
              <a:t>all that God commanded him</a:t>
            </a:r>
            <a:r>
              <a:rPr lang="en-US" sz="3600" dirty="0" smtClean="0"/>
              <a:t>.</a:t>
            </a:r>
            <a:endParaRPr lang="en-US" sz="3600" dirty="0" smtClean="0"/>
          </a:p>
          <a:p>
            <a:pPr marL="0" indent="0" algn="ctr">
              <a:spcBef>
                <a:spcPts val="864"/>
              </a:spcBef>
              <a:buNone/>
            </a:pPr>
            <a:r>
              <a:rPr lang="en-US" sz="3600" dirty="0" smtClean="0"/>
              <a:t>Genesis 6:22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36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4568" b="10"/>
          <a:stretch/>
        </p:blipFill>
        <p:spPr>
          <a:xfrm>
            <a:off x="0" y="4700016"/>
            <a:ext cx="9144000" cy="215798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1153097"/>
            <a:ext cx="7901477" cy="5100665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2064"/>
              </a:spcBef>
              <a:buNone/>
            </a:pPr>
            <a:r>
              <a:rPr lang="en-US" sz="3600" dirty="0"/>
              <a:t>Then the LORD said to Noah, “Go into the ark, you and all your household, for I have seen that you are </a:t>
            </a:r>
            <a:r>
              <a:rPr lang="en-US" sz="3600" b="1" dirty="0" smtClean="0">
                <a:solidFill>
                  <a:srgbClr val="FFFF00"/>
                </a:solidFill>
              </a:rPr>
              <a:t>righteous </a:t>
            </a:r>
            <a:r>
              <a:rPr lang="en-US" sz="3600" b="1" dirty="0">
                <a:solidFill>
                  <a:srgbClr val="FFFF00"/>
                </a:solidFill>
              </a:rPr>
              <a:t>before me in this generation</a:t>
            </a:r>
            <a:r>
              <a:rPr lang="en-US" sz="3600" dirty="0"/>
              <a:t>.</a:t>
            </a:r>
            <a:r>
              <a:rPr lang="en-US" sz="3600" dirty="0" smtClean="0"/>
              <a:t>”</a:t>
            </a:r>
          </a:p>
          <a:p>
            <a:pPr marL="0" indent="0" algn="ctr">
              <a:spcBef>
                <a:spcPts val="2064"/>
              </a:spcBef>
              <a:buNone/>
            </a:pPr>
            <a:r>
              <a:rPr lang="en-US" sz="3600" dirty="0" smtClean="0"/>
              <a:t>Genesis 7:1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08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4568" b="10"/>
          <a:stretch/>
        </p:blipFill>
        <p:spPr>
          <a:xfrm>
            <a:off x="0" y="4700016"/>
            <a:ext cx="9144000" cy="215798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1236654"/>
            <a:ext cx="7901477" cy="5017107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2064"/>
              </a:spcBef>
              <a:buNone/>
            </a:pPr>
            <a:r>
              <a:rPr lang="en-US" sz="3600" dirty="0"/>
              <a:t>On the very same day </a:t>
            </a:r>
            <a:r>
              <a:rPr lang="en-US" sz="3600" b="1" dirty="0">
                <a:solidFill>
                  <a:srgbClr val="FFFF00"/>
                </a:solidFill>
              </a:rPr>
              <a:t>Noah</a:t>
            </a:r>
            <a:r>
              <a:rPr lang="en-US" sz="3600" dirty="0"/>
              <a:t> and </a:t>
            </a:r>
            <a:r>
              <a:rPr lang="en-US" sz="3600" b="1" dirty="0">
                <a:solidFill>
                  <a:srgbClr val="FFFF00"/>
                </a:solidFill>
              </a:rPr>
              <a:t>his sons</a:t>
            </a:r>
            <a:r>
              <a:rPr lang="en-US" sz="3600" dirty="0"/>
              <a:t>, Shem and Ham and Japheth, and </a:t>
            </a:r>
            <a:r>
              <a:rPr lang="en-US" sz="3600" b="1" dirty="0">
                <a:solidFill>
                  <a:srgbClr val="FFFF00"/>
                </a:solidFill>
              </a:rPr>
              <a:t>Noah’s wife</a:t>
            </a:r>
            <a:r>
              <a:rPr lang="en-US" sz="3600" dirty="0"/>
              <a:t> and the </a:t>
            </a:r>
            <a:r>
              <a:rPr lang="en-US" sz="3600" b="1" dirty="0">
                <a:solidFill>
                  <a:srgbClr val="FFFF00"/>
                </a:solidFill>
              </a:rPr>
              <a:t>three wives </a:t>
            </a:r>
            <a:r>
              <a:rPr lang="en-US" sz="3600" dirty="0"/>
              <a:t>of his sons with them entered the ark…</a:t>
            </a:r>
            <a:r>
              <a:rPr lang="en-US" sz="3600" dirty="0" smtClean="0"/>
              <a:t>  </a:t>
            </a:r>
            <a:endParaRPr lang="en-US" sz="3600" dirty="0" smtClean="0"/>
          </a:p>
          <a:p>
            <a:pPr marL="0" indent="0" algn="ctr">
              <a:spcBef>
                <a:spcPts val="864"/>
              </a:spcBef>
              <a:buNone/>
            </a:pPr>
            <a:r>
              <a:rPr lang="en-US" sz="3600" dirty="0" smtClean="0"/>
              <a:t>Genesis 7:13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203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81000"/>
            <a:ext cx="9144000" cy="607218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12830" y="2356344"/>
            <a:ext cx="6299292" cy="2172486"/>
          </a:xfrm>
          <a:prstGeom prst="roundRect">
            <a:avLst/>
          </a:prstGeom>
          <a:solidFill>
            <a:schemeClr val="tx1">
              <a:lumMod val="95000"/>
              <a:alpha val="1000"/>
            </a:schemeClr>
          </a:solidFill>
          <a:ln>
            <a:noFill/>
          </a:ln>
          <a:effectLst>
            <a:glow rad="1905000">
              <a:schemeClr val="tx1">
                <a:lumMod val="95000"/>
                <a:alpha val="7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12829" y="1914588"/>
            <a:ext cx="6299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Hebrews 11</a:t>
            </a:r>
            <a:r>
              <a:rPr lang="en-US" sz="4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:7</a:t>
            </a:r>
            <a:endParaRPr lang="en-US" sz="46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71662" y="2783736"/>
            <a:ext cx="5146372" cy="1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69123" y="2917934"/>
            <a:ext cx="7201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/>
                <a:cs typeface="Century Gothic"/>
              </a:rPr>
              <a:t>By this he condemned the world and became an heir of the righteousness that comes by faith.</a:t>
            </a:r>
            <a:endParaRPr lang="en-US" sz="3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02539" y="3936113"/>
            <a:ext cx="7067908" cy="551481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1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4568" b="10"/>
          <a:stretch/>
        </p:blipFill>
        <p:spPr>
          <a:xfrm>
            <a:off x="0" y="4700016"/>
            <a:ext cx="9144000" cy="215798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1871693"/>
            <a:ext cx="7901477" cy="4382068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2064"/>
              </a:spcBef>
              <a:buNone/>
            </a:pPr>
            <a:r>
              <a:rPr lang="en-US" sz="3600" dirty="0"/>
              <a:t>Noah found </a:t>
            </a:r>
            <a:r>
              <a:rPr lang="en-US" sz="3600" b="1" dirty="0">
                <a:solidFill>
                  <a:srgbClr val="FFFF00"/>
                </a:solidFill>
              </a:rPr>
              <a:t>favor</a:t>
            </a:r>
            <a:r>
              <a:rPr lang="en-US" sz="3600" dirty="0"/>
              <a:t> in the eyes of the LORD. </a:t>
            </a:r>
            <a:endParaRPr lang="en-US" sz="3600" dirty="0" smtClean="0"/>
          </a:p>
          <a:p>
            <a:pPr marL="0" indent="0" algn="ctr">
              <a:spcBef>
                <a:spcPts val="2064"/>
              </a:spcBef>
              <a:buNone/>
            </a:pPr>
            <a:r>
              <a:rPr lang="en-US" sz="3600" dirty="0" smtClean="0"/>
              <a:t>Genesis 6:8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687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4568" b="10"/>
          <a:stretch/>
        </p:blipFill>
        <p:spPr>
          <a:xfrm>
            <a:off x="0" y="4700016"/>
            <a:ext cx="9144000" cy="215798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350942"/>
            <a:ext cx="7901477" cy="5902821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2064"/>
              </a:spcBef>
              <a:buNone/>
            </a:pPr>
            <a:r>
              <a:rPr lang="en-US" sz="3600" dirty="0"/>
              <a:t>…for all have sinned and fall short of the glory of God, and are justified by his </a:t>
            </a:r>
            <a:r>
              <a:rPr lang="en-US" sz="3600" b="1" dirty="0">
                <a:solidFill>
                  <a:srgbClr val="FFFF00"/>
                </a:solidFill>
              </a:rPr>
              <a:t>grace as a gift</a:t>
            </a:r>
            <a:r>
              <a:rPr lang="en-US" sz="3600" dirty="0"/>
              <a:t>, through the redemption that is in Christ Jesus, whom God put forward as a propitiation by his blood, to be received by faith</a:t>
            </a:r>
            <a:r>
              <a:rPr lang="en-US" sz="3600" dirty="0" smtClean="0"/>
              <a:t>.</a:t>
            </a:r>
          </a:p>
          <a:p>
            <a:pPr marL="0" indent="0" algn="ctr">
              <a:spcBef>
                <a:spcPts val="2064"/>
              </a:spcBef>
              <a:buNone/>
            </a:pPr>
            <a:r>
              <a:rPr lang="en-US" sz="3600" dirty="0" smtClean="0"/>
              <a:t>Romans 3:23-25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8984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4568" b="10"/>
          <a:stretch/>
        </p:blipFill>
        <p:spPr>
          <a:xfrm>
            <a:off x="0" y="4700016"/>
            <a:ext cx="9144000" cy="215798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116981"/>
            <a:ext cx="7901477" cy="6136781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864"/>
              </a:spcBef>
              <a:buNone/>
            </a:pPr>
            <a:r>
              <a:rPr lang="en-US" sz="3600" dirty="0"/>
              <a:t>David also speaks of the blessing of the one to whom God counts righteousness apart from works:  “Blessed are those whose lawless deeds are </a:t>
            </a:r>
            <a:r>
              <a:rPr lang="en-US" sz="3600" b="1" dirty="0" smtClean="0">
                <a:solidFill>
                  <a:srgbClr val="FFFF00"/>
                </a:solidFill>
              </a:rPr>
              <a:t>forgiven</a:t>
            </a:r>
            <a:r>
              <a:rPr lang="en-US" sz="3600" dirty="0" smtClean="0"/>
              <a:t>, </a:t>
            </a:r>
            <a:r>
              <a:rPr lang="en-US" sz="3600" dirty="0"/>
              <a:t>and whose sins are covered; blessed is the man against whom the Lord will not </a:t>
            </a:r>
            <a:r>
              <a:rPr lang="en-US" sz="3600" b="1" dirty="0" smtClean="0">
                <a:solidFill>
                  <a:srgbClr val="FFFF00"/>
                </a:solidFill>
              </a:rPr>
              <a:t>count </a:t>
            </a:r>
            <a:r>
              <a:rPr lang="en-US" sz="3600" b="1" dirty="0">
                <a:solidFill>
                  <a:srgbClr val="FFFF00"/>
                </a:solidFill>
              </a:rPr>
              <a:t>sin</a:t>
            </a:r>
            <a:r>
              <a:rPr lang="en-US" sz="3600" dirty="0"/>
              <a:t>.</a:t>
            </a:r>
            <a:r>
              <a:rPr lang="en-US" sz="3600" dirty="0" smtClean="0"/>
              <a:t>”</a:t>
            </a:r>
          </a:p>
          <a:p>
            <a:pPr marL="0" indent="0" algn="ctr">
              <a:spcBef>
                <a:spcPts val="864"/>
              </a:spcBef>
              <a:buNone/>
            </a:pPr>
            <a:r>
              <a:rPr lang="en-US" sz="3600" dirty="0" smtClean="0"/>
              <a:t>Romans 4:6-8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529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4568" b="10"/>
          <a:stretch/>
        </p:blipFill>
        <p:spPr>
          <a:xfrm>
            <a:off x="0" y="4700016"/>
            <a:ext cx="9144000" cy="215798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1370347"/>
            <a:ext cx="7901477" cy="4883415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2064"/>
              </a:spcBef>
              <a:buNone/>
            </a:pPr>
            <a:r>
              <a:rPr lang="en-US" sz="3600" dirty="0"/>
              <a:t>By </a:t>
            </a:r>
            <a:r>
              <a:rPr lang="en-US" sz="3600" b="1" dirty="0">
                <a:solidFill>
                  <a:srgbClr val="FFFF00"/>
                </a:solidFill>
              </a:rPr>
              <a:t>faith</a:t>
            </a:r>
            <a:r>
              <a:rPr lang="en-US" sz="3600" dirty="0"/>
              <a:t> Abel </a:t>
            </a:r>
            <a:r>
              <a:rPr lang="en-US" sz="3600" b="1" dirty="0">
                <a:solidFill>
                  <a:srgbClr val="FFFF00"/>
                </a:solidFill>
              </a:rPr>
              <a:t>offered</a:t>
            </a:r>
            <a:r>
              <a:rPr lang="en-US" sz="3600" dirty="0"/>
              <a:t> to God a more acceptable sacrifice than Cain, through which he was </a:t>
            </a:r>
            <a:r>
              <a:rPr lang="en-US" sz="3600" b="1" dirty="0">
                <a:solidFill>
                  <a:srgbClr val="FFFF00"/>
                </a:solidFill>
              </a:rPr>
              <a:t>commended as righteous</a:t>
            </a:r>
            <a:r>
              <a:rPr lang="en-US" sz="3600" dirty="0" smtClean="0"/>
              <a:t>.</a:t>
            </a:r>
          </a:p>
          <a:p>
            <a:pPr marL="0" indent="0" algn="ctr">
              <a:spcBef>
                <a:spcPts val="2064"/>
              </a:spcBef>
              <a:buNone/>
            </a:pPr>
            <a:r>
              <a:rPr lang="en-US" sz="3600" dirty="0" smtClean="0"/>
              <a:t>Hebrews 11:4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529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81000"/>
            <a:ext cx="9144000" cy="607218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890657" y="1303501"/>
            <a:ext cx="3358509" cy="4261444"/>
          </a:xfrm>
          <a:prstGeom prst="roundRect">
            <a:avLst/>
          </a:prstGeom>
          <a:solidFill>
            <a:schemeClr val="tx1">
              <a:lumMod val="95000"/>
              <a:alpha val="1000"/>
            </a:schemeClr>
          </a:solidFill>
          <a:ln>
            <a:noFill/>
          </a:ln>
          <a:effectLst>
            <a:glow rad="1905000">
              <a:schemeClr val="tx1">
                <a:lumMod val="95000"/>
                <a:alpha val="7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03804" y="750367"/>
            <a:ext cx="3917341" cy="536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Feb 2 </a:t>
            </a:r>
            <a:r>
              <a:rPr lang="mr-IN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en-US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Abel</a:t>
            </a:r>
          </a:p>
          <a:p>
            <a:pPr algn="ctr">
              <a:lnSpc>
                <a:spcPct val="120000"/>
              </a:lnSpc>
            </a:pPr>
            <a:r>
              <a:rPr lang="en-US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Feb 9 </a:t>
            </a:r>
            <a:r>
              <a:rPr lang="mr-IN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en-US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Enoch</a:t>
            </a:r>
          </a:p>
          <a:p>
            <a:pPr algn="ctr">
              <a:lnSpc>
                <a:spcPct val="120000"/>
              </a:lnSpc>
            </a:pPr>
            <a:r>
              <a:rPr lang="en-US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Feb 16 </a:t>
            </a:r>
            <a:r>
              <a:rPr lang="mr-IN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en-US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Noah</a:t>
            </a:r>
          </a:p>
          <a:p>
            <a:pPr algn="ctr">
              <a:lnSpc>
                <a:spcPct val="120000"/>
              </a:lnSpc>
            </a:pPr>
            <a:r>
              <a:rPr lang="en-US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Feb 23 </a:t>
            </a:r>
            <a:r>
              <a:rPr lang="mr-IN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en-US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Abraham</a:t>
            </a:r>
          </a:p>
          <a:p>
            <a:pPr algn="ctr">
              <a:lnSpc>
                <a:spcPct val="120000"/>
              </a:lnSpc>
            </a:pPr>
            <a:r>
              <a:rPr lang="en-US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Mar 1 </a:t>
            </a:r>
            <a:r>
              <a:rPr lang="mr-IN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en-US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Sarah</a:t>
            </a:r>
          </a:p>
          <a:p>
            <a:pPr algn="ctr">
              <a:lnSpc>
                <a:spcPct val="120000"/>
              </a:lnSpc>
            </a:pPr>
            <a:r>
              <a:rPr lang="en-US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Mar 8 </a:t>
            </a:r>
            <a:r>
              <a:rPr lang="mr-IN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en-US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Isaac</a:t>
            </a:r>
          </a:p>
          <a:p>
            <a:pPr algn="ctr">
              <a:lnSpc>
                <a:spcPct val="120000"/>
              </a:lnSpc>
            </a:pPr>
            <a:r>
              <a:rPr lang="en-US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Mar 15 </a:t>
            </a:r>
            <a:r>
              <a:rPr lang="mr-IN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en-US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Jacob</a:t>
            </a:r>
          </a:p>
          <a:p>
            <a:pPr algn="ctr">
              <a:lnSpc>
                <a:spcPct val="120000"/>
              </a:lnSpc>
            </a:pPr>
            <a:r>
              <a:rPr lang="en-US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Mar 22 </a:t>
            </a:r>
            <a:r>
              <a:rPr lang="mr-IN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en-US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Joseph</a:t>
            </a:r>
          </a:p>
          <a:p>
            <a:pPr algn="ctr">
              <a:lnSpc>
                <a:spcPct val="120000"/>
              </a:lnSpc>
            </a:pPr>
            <a:r>
              <a:rPr lang="en-US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Apr 5 </a:t>
            </a:r>
            <a:r>
              <a:rPr lang="mr-IN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en-US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Moses</a:t>
            </a:r>
          </a:p>
          <a:p>
            <a:pPr algn="ctr">
              <a:lnSpc>
                <a:spcPct val="120000"/>
              </a:lnSpc>
            </a:pPr>
            <a:r>
              <a:rPr lang="en-US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Apr 12 </a:t>
            </a:r>
            <a:r>
              <a:rPr lang="mr-IN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en-US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Rahab</a:t>
            </a:r>
            <a:endParaRPr lang="en-US" sz="2600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Apr 19 </a:t>
            </a:r>
            <a:r>
              <a:rPr lang="mr-IN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en-US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The Others</a:t>
            </a:r>
            <a:endParaRPr lang="en-US" sz="26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7810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4568" b="10"/>
          <a:stretch/>
        </p:blipFill>
        <p:spPr>
          <a:xfrm>
            <a:off x="0" y="4700016"/>
            <a:ext cx="9144000" cy="215798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735313"/>
            <a:ext cx="7901477" cy="5752417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2064"/>
              </a:spcBef>
              <a:buNone/>
            </a:pPr>
            <a:r>
              <a:rPr lang="en-US" sz="3600" dirty="0" smtClean="0"/>
              <a:t>Therefore let us be grateful for receiving a kingdom that cannot be shaken, and thus let us offer to God </a:t>
            </a:r>
            <a:r>
              <a:rPr lang="en-US" sz="3600" b="1" dirty="0" smtClean="0">
                <a:solidFill>
                  <a:srgbClr val="FFFF00"/>
                </a:solidFill>
              </a:rPr>
              <a:t>acceptable worship</a:t>
            </a:r>
            <a:r>
              <a:rPr lang="en-US" sz="3600" dirty="0" smtClean="0"/>
              <a:t>, with reverence and awe, for our God is a consuming fire.  </a:t>
            </a:r>
          </a:p>
          <a:p>
            <a:pPr marL="0" indent="0" algn="ctr">
              <a:spcBef>
                <a:spcPts val="864"/>
              </a:spcBef>
              <a:buNone/>
            </a:pPr>
            <a:r>
              <a:rPr lang="en-US" sz="3600" dirty="0" smtClean="0"/>
              <a:t>Hebrews 12:28-29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99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4568" b="10"/>
          <a:stretch/>
        </p:blipFill>
        <p:spPr>
          <a:xfrm>
            <a:off x="0" y="4700016"/>
            <a:ext cx="9144000" cy="215798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735313"/>
            <a:ext cx="7901477" cy="5752417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2064"/>
              </a:spcBef>
              <a:buNone/>
            </a:pPr>
            <a:r>
              <a:rPr lang="en-US" sz="3600" dirty="0" smtClean="0"/>
              <a:t>Therefore let us be grateful for receiving a kingdom that cannot be shaken, and thus let us offer to God </a:t>
            </a:r>
            <a:r>
              <a:rPr lang="en-US" sz="3600" b="1" dirty="0" smtClean="0">
                <a:solidFill>
                  <a:srgbClr val="FFFF00"/>
                </a:solidFill>
              </a:rPr>
              <a:t>acceptable worship</a:t>
            </a:r>
            <a:r>
              <a:rPr lang="en-US" sz="3600" dirty="0" smtClean="0"/>
              <a:t>, with </a:t>
            </a:r>
            <a:r>
              <a:rPr lang="en-US" sz="3600" b="1" dirty="0" smtClean="0">
                <a:solidFill>
                  <a:srgbClr val="FFFF00"/>
                </a:solidFill>
              </a:rPr>
              <a:t>reverence</a:t>
            </a:r>
            <a:r>
              <a:rPr lang="en-US" sz="3600" dirty="0" smtClean="0"/>
              <a:t> and </a:t>
            </a:r>
            <a:r>
              <a:rPr lang="en-US" sz="3600" b="1" dirty="0" smtClean="0">
                <a:solidFill>
                  <a:srgbClr val="FFFF00"/>
                </a:solidFill>
              </a:rPr>
              <a:t>awe</a:t>
            </a:r>
            <a:r>
              <a:rPr lang="en-US" sz="3600" dirty="0" smtClean="0"/>
              <a:t>, for our God is a consuming fire.  </a:t>
            </a:r>
          </a:p>
          <a:p>
            <a:pPr marL="0" indent="0" algn="ctr">
              <a:spcBef>
                <a:spcPts val="864"/>
              </a:spcBef>
              <a:buNone/>
            </a:pPr>
            <a:r>
              <a:rPr lang="en-US" sz="3600" dirty="0" smtClean="0"/>
              <a:t>Hebrews 12:28-29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68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4568" b="10"/>
          <a:stretch/>
        </p:blipFill>
        <p:spPr>
          <a:xfrm>
            <a:off x="0" y="4700016"/>
            <a:ext cx="9144000" cy="215798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802154"/>
            <a:ext cx="7901477" cy="5451609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2064"/>
              </a:spcBef>
              <a:buNone/>
            </a:pPr>
            <a:r>
              <a:rPr lang="en-US" sz="3600" dirty="0" smtClean="0"/>
              <a:t>Therefore, since we are surrounded by so great a cloud of witnesses, let us also lay aside every weight, and sin which clings so closely, and let us </a:t>
            </a:r>
            <a:r>
              <a:rPr lang="en-US" sz="3600" b="1" dirty="0" smtClean="0">
                <a:solidFill>
                  <a:srgbClr val="FFFF00"/>
                </a:solidFill>
              </a:rPr>
              <a:t>run with endurance </a:t>
            </a:r>
            <a:r>
              <a:rPr lang="en-US" sz="3600" dirty="0" smtClean="0"/>
              <a:t>the race that is set before us...  </a:t>
            </a:r>
          </a:p>
          <a:p>
            <a:pPr marL="0" indent="0" algn="ctr">
              <a:spcBef>
                <a:spcPts val="864"/>
              </a:spcBef>
              <a:buNone/>
            </a:pPr>
            <a:r>
              <a:rPr lang="en-US" sz="3600" dirty="0" smtClean="0"/>
              <a:t>Hebrews 12:1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768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4568" b="10"/>
          <a:stretch/>
        </p:blipFill>
        <p:spPr>
          <a:xfrm>
            <a:off x="0" y="4700016"/>
            <a:ext cx="9144000" cy="215798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802154"/>
            <a:ext cx="7901477" cy="5451609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2064"/>
              </a:spcBef>
              <a:buNone/>
            </a:pPr>
            <a:r>
              <a:rPr lang="en-US" sz="3600" dirty="0" smtClean="0"/>
              <a:t>...looking to Jesus, the founder and </a:t>
            </a:r>
            <a:r>
              <a:rPr lang="en-US" sz="3600" dirty="0" err="1" smtClean="0"/>
              <a:t>perfecter</a:t>
            </a:r>
            <a:r>
              <a:rPr lang="en-US" sz="3600" dirty="0" smtClean="0"/>
              <a:t> of our faith, who for the joy that was set before him </a:t>
            </a:r>
            <a:r>
              <a:rPr lang="en-US" sz="3600" b="1" dirty="0" smtClean="0">
                <a:solidFill>
                  <a:srgbClr val="FFFF00"/>
                </a:solidFill>
              </a:rPr>
              <a:t>endured the cross</a:t>
            </a:r>
            <a:r>
              <a:rPr lang="en-US" sz="3600" dirty="0" smtClean="0"/>
              <a:t>, despising the shame, and is seated at the right hand of the throne of God.  </a:t>
            </a:r>
          </a:p>
          <a:p>
            <a:pPr marL="0" indent="0" algn="ctr">
              <a:spcBef>
                <a:spcPts val="864"/>
              </a:spcBef>
              <a:buNone/>
            </a:pPr>
            <a:r>
              <a:rPr lang="en-US" sz="3600" dirty="0" smtClean="0"/>
              <a:t>Hebrews 12:2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03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4568" b="10"/>
          <a:stretch/>
        </p:blipFill>
        <p:spPr>
          <a:xfrm>
            <a:off x="0" y="4700016"/>
            <a:ext cx="9144000" cy="215798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518058"/>
            <a:ext cx="7901477" cy="5735705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2064"/>
              </a:spcBef>
              <a:buNone/>
            </a:pPr>
            <a:r>
              <a:rPr lang="en-US" sz="3600" dirty="0" smtClean="0"/>
              <a:t>Consider him who </a:t>
            </a:r>
            <a:r>
              <a:rPr lang="en-US" sz="3600" b="1" dirty="0" smtClean="0">
                <a:solidFill>
                  <a:srgbClr val="FFFF00"/>
                </a:solidFill>
              </a:rPr>
              <a:t>endured from sinners </a:t>
            </a:r>
            <a:r>
              <a:rPr lang="en-US" sz="3600" dirty="0" smtClean="0"/>
              <a:t>such hostility against himself, so that you may not grow weary or fainthearted. In your struggle against sin you have not yet resisted to the point of </a:t>
            </a:r>
            <a:r>
              <a:rPr lang="en-US" sz="3600" b="1" dirty="0" smtClean="0">
                <a:solidFill>
                  <a:srgbClr val="FFFF00"/>
                </a:solidFill>
              </a:rPr>
              <a:t>shedding your blood</a:t>
            </a:r>
            <a:r>
              <a:rPr lang="en-US" sz="3600" dirty="0" smtClean="0"/>
              <a:t>.  </a:t>
            </a:r>
          </a:p>
          <a:p>
            <a:pPr marL="0" indent="0" algn="ctr">
              <a:spcBef>
                <a:spcPts val="864"/>
              </a:spcBef>
              <a:buNone/>
            </a:pPr>
            <a:r>
              <a:rPr lang="en-US" sz="3600" dirty="0" smtClean="0"/>
              <a:t>Hebrews 12:3-4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16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81000"/>
            <a:ext cx="9144000" cy="607218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37736" y="2617118"/>
            <a:ext cx="5647641" cy="1645426"/>
          </a:xfrm>
          <a:prstGeom prst="roundRect">
            <a:avLst/>
          </a:prstGeom>
          <a:solidFill>
            <a:schemeClr val="tx1">
              <a:lumMod val="95000"/>
              <a:alpha val="1000"/>
            </a:schemeClr>
          </a:solidFill>
          <a:ln>
            <a:noFill/>
          </a:ln>
          <a:effectLst>
            <a:glow rad="1905000">
              <a:schemeClr val="tx1">
                <a:lumMod val="95000"/>
                <a:alpha val="7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53175" y="2600406"/>
            <a:ext cx="6642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Are you offering acceptable worship? </a:t>
            </a:r>
            <a:endParaRPr lang="en-US" sz="48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974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81000"/>
            <a:ext cx="9144000" cy="607218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37736" y="2617118"/>
            <a:ext cx="5647641" cy="1645426"/>
          </a:xfrm>
          <a:prstGeom prst="roundRect">
            <a:avLst/>
          </a:prstGeom>
          <a:solidFill>
            <a:schemeClr val="tx1">
              <a:lumMod val="95000"/>
              <a:alpha val="1000"/>
            </a:schemeClr>
          </a:solidFill>
          <a:ln>
            <a:noFill/>
          </a:ln>
          <a:effectLst>
            <a:glow rad="1905000">
              <a:schemeClr val="tx1">
                <a:lumMod val="95000"/>
                <a:alpha val="7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53175" y="2266166"/>
            <a:ext cx="66427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Are you getting tired of doing the right thing? </a:t>
            </a:r>
            <a:endParaRPr lang="en-US" sz="48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59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81000"/>
            <a:ext cx="9144000" cy="607218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21789" y="2623713"/>
            <a:ext cx="5096245" cy="1637547"/>
          </a:xfrm>
          <a:prstGeom prst="ellipse">
            <a:avLst/>
          </a:prstGeom>
          <a:solidFill>
            <a:schemeClr val="tx1">
              <a:lumMod val="95000"/>
              <a:alpha val="1000"/>
            </a:schemeClr>
          </a:solidFill>
          <a:ln>
            <a:noFill/>
          </a:ln>
          <a:effectLst>
            <a:glow rad="1905000">
              <a:schemeClr val="tx1">
                <a:lumMod val="85000"/>
                <a:alpha val="7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12829" y="2103668"/>
            <a:ext cx="6299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Noah</a:t>
            </a:r>
            <a:endParaRPr lang="en-US" sz="9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71662" y="3480723"/>
            <a:ext cx="5146372" cy="1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12829" y="3413551"/>
            <a:ext cx="6299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Saving </a:t>
            </a:r>
            <a:r>
              <a:rPr lang="en-US" sz="48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Faith</a:t>
            </a:r>
            <a:endParaRPr lang="en-US" sz="48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885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4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81000"/>
            <a:ext cx="9144000" cy="607218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37736" y="1955255"/>
            <a:ext cx="5647641" cy="2974656"/>
          </a:xfrm>
          <a:prstGeom prst="roundRect">
            <a:avLst/>
          </a:prstGeom>
          <a:solidFill>
            <a:schemeClr val="tx1">
              <a:lumMod val="95000"/>
              <a:alpha val="1000"/>
            </a:schemeClr>
          </a:solidFill>
          <a:ln>
            <a:noFill/>
          </a:ln>
          <a:effectLst>
            <a:glow rad="1905000">
              <a:schemeClr val="tx1">
                <a:lumMod val="95000"/>
                <a:alpha val="7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12829" y="1513500"/>
            <a:ext cx="6299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Hebrews 11</a:t>
            </a:r>
            <a:r>
              <a:rPr lang="en-US" sz="4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:7</a:t>
            </a:r>
            <a:endParaRPr lang="en-US" sz="46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71662" y="2382648"/>
            <a:ext cx="5146372" cy="1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12829" y="2516846"/>
            <a:ext cx="62992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By faith </a:t>
            </a:r>
            <a:r>
              <a:rPr lang="en-US" sz="3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Noah, being warned by God concerning events as yet unseen, in reverent fear constructed an ark for the saving of his household.</a:t>
            </a:r>
            <a:endParaRPr lang="en-US" sz="3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56476" y="3542863"/>
            <a:ext cx="1570647" cy="551481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2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4568" b="10"/>
          <a:stretch/>
        </p:blipFill>
        <p:spPr>
          <a:xfrm>
            <a:off x="0" y="4700016"/>
            <a:ext cx="9144000" cy="215798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1537462"/>
            <a:ext cx="7901477" cy="4950268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2064"/>
              </a:spcBef>
              <a:buNone/>
            </a:pPr>
            <a:r>
              <a:rPr lang="en-US" sz="3600" dirty="0"/>
              <a:t>Now faith is the </a:t>
            </a:r>
            <a:r>
              <a:rPr lang="en-US" sz="3600" b="1" dirty="0">
                <a:solidFill>
                  <a:srgbClr val="FFFF00"/>
                </a:solidFill>
              </a:rPr>
              <a:t>assurance</a:t>
            </a:r>
            <a:r>
              <a:rPr lang="en-US" sz="3600" dirty="0"/>
              <a:t> of things hoped for, the </a:t>
            </a:r>
            <a:r>
              <a:rPr lang="en-US" sz="3600" b="1" dirty="0">
                <a:solidFill>
                  <a:srgbClr val="FFFF00"/>
                </a:solidFill>
              </a:rPr>
              <a:t>conviction</a:t>
            </a:r>
            <a:r>
              <a:rPr lang="en-US" sz="3600" dirty="0"/>
              <a:t> of things not seen</a:t>
            </a:r>
            <a:r>
              <a:rPr lang="en-US" sz="3600" dirty="0" smtClean="0"/>
              <a:t>.</a:t>
            </a:r>
          </a:p>
          <a:p>
            <a:pPr marL="0" indent="0" algn="ctr">
              <a:spcBef>
                <a:spcPts val="2064"/>
              </a:spcBef>
              <a:buNone/>
            </a:pPr>
            <a:r>
              <a:rPr lang="en-US" sz="3600" dirty="0" smtClean="0"/>
              <a:t>Hebrews 11:1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874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4568" b="10"/>
          <a:stretch/>
        </p:blipFill>
        <p:spPr>
          <a:xfrm>
            <a:off x="0" y="4700016"/>
            <a:ext cx="9144000" cy="215798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1136385"/>
            <a:ext cx="7901477" cy="5117376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2064"/>
              </a:spcBef>
              <a:buNone/>
            </a:pPr>
            <a:r>
              <a:rPr lang="en-US" sz="3600" dirty="0"/>
              <a:t>By faith we understand that the universe was created by the word of God, so that what is seen was not made out of things that are </a:t>
            </a:r>
            <a:r>
              <a:rPr lang="en-US" sz="3600" b="1" dirty="0">
                <a:solidFill>
                  <a:srgbClr val="FFFF00"/>
                </a:solidFill>
              </a:rPr>
              <a:t>visible</a:t>
            </a:r>
            <a:r>
              <a:rPr lang="en-US" sz="3600" dirty="0"/>
              <a:t>.</a:t>
            </a:r>
            <a:r>
              <a:rPr lang="en-US" sz="3600" dirty="0" smtClean="0"/>
              <a:t>  </a:t>
            </a:r>
            <a:endParaRPr lang="en-US" sz="3600" dirty="0" smtClean="0"/>
          </a:p>
          <a:p>
            <a:pPr marL="0" indent="0" algn="ctr">
              <a:spcBef>
                <a:spcPts val="864"/>
              </a:spcBef>
              <a:buNone/>
            </a:pPr>
            <a:r>
              <a:rPr lang="en-US" sz="3600" dirty="0" smtClean="0"/>
              <a:t>Hebrews 11:3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529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4568" b="10"/>
          <a:stretch/>
        </p:blipFill>
        <p:spPr>
          <a:xfrm>
            <a:off x="0" y="4700016"/>
            <a:ext cx="9144000" cy="215798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467923"/>
            <a:ext cx="7901477" cy="5785839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2064"/>
              </a:spcBef>
              <a:buNone/>
            </a:pPr>
            <a:r>
              <a:rPr lang="en-US" sz="3600" dirty="0"/>
              <a:t>Just as it was in the days of Noah, so will it be in the days of the Son of Man. They were </a:t>
            </a:r>
            <a:r>
              <a:rPr lang="en-US" sz="3600" b="1" dirty="0">
                <a:solidFill>
                  <a:srgbClr val="FFFF00"/>
                </a:solidFill>
              </a:rPr>
              <a:t>eating and drinking</a:t>
            </a:r>
            <a:r>
              <a:rPr lang="en-US" sz="3600" dirty="0"/>
              <a:t> and </a:t>
            </a:r>
            <a:r>
              <a:rPr lang="en-US" sz="3600" b="1" dirty="0">
                <a:solidFill>
                  <a:srgbClr val="FFFF00"/>
                </a:solidFill>
              </a:rPr>
              <a:t>marrying and being given in marriage</a:t>
            </a:r>
            <a:r>
              <a:rPr lang="en-US" sz="3600" dirty="0"/>
              <a:t>, until the day Noah entered the ark, and the flood came and destroyed them all.</a:t>
            </a:r>
            <a:r>
              <a:rPr lang="en-US" sz="3600" dirty="0" smtClean="0"/>
              <a:t>  </a:t>
            </a:r>
            <a:endParaRPr lang="en-US" sz="3600" dirty="0" smtClean="0"/>
          </a:p>
          <a:p>
            <a:pPr marL="0" indent="0" algn="ctr">
              <a:spcBef>
                <a:spcPts val="864"/>
              </a:spcBef>
              <a:buNone/>
            </a:pPr>
            <a:r>
              <a:rPr lang="en-US" sz="3600" dirty="0" smtClean="0"/>
              <a:t>Luke 17:26-27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529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81000"/>
            <a:ext cx="9144000" cy="607218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37736" y="1955255"/>
            <a:ext cx="5647641" cy="2974656"/>
          </a:xfrm>
          <a:prstGeom prst="roundRect">
            <a:avLst/>
          </a:prstGeom>
          <a:solidFill>
            <a:schemeClr val="tx1">
              <a:lumMod val="95000"/>
              <a:alpha val="1000"/>
            </a:schemeClr>
          </a:solidFill>
          <a:ln>
            <a:noFill/>
          </a:ln>
          <a:effectLst>
            <a:glow rad="1905000">
              <a:schemeClr val="tx1">
                <a:lumMod val="95000"/>
                <a:alpha val="7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12829" y="1513500"/>
            <a:ext cx="6299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Hebrews 11</a:t>
            </a:r>
            <a:r>
              <a:rPr lang="en-US" sz="4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:7</a:t>
            </a:r>
            <a:endParaRPr lang="en-US" sz="46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71662" y="2382648"/>
            <a:ext cx="5146372" cy="1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12829" y="2516846"/>
            <a:ext cx="62992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By faith </a:t>
            </a:r>
            <a:r>
              <a:rPr lang="en-US" sz="3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Noah, being warned by God concerning events as yet unseen, in reverent fear constructed an ark for the saving of his household.</a:t>
            </a:r>
            <a:endParaRPr lang="en-US" sz="3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05333" y="4519910"/>
            <a:ext cx="4828902" cy="551481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45478</TotalTime>
  <Words>802</Words>
  <Application>Microsoft Macintosh PowerPoint</Application>
  <PresentationFormat>On-screen Show (4:3)</PresentationFormat>
  <Paragraphs>57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David Maxson</cp:lastModifiedBy>
  <cp:revision>375</cp:revision>
  <dcterms:created xsi:type="dcterms:W3CDTF">2015-10-29T03:17:02Z</dcterms:created>
  <dcterms:modified xsi:type="dcterms:W3CDTF">2020-02-16T14:11:38Z</dcterms:modified>
</cp:coreProperties>
</file>