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814" r:id="rId2"/>
    <p:sldId id="816" r:id="rId3"/>
    <p:sldId id="799" r:id="rId4"/>
    <p:sldId id="815" r:id="rId5"/>
    <p:sldId id="829" r:id="rId6"/>
    <p:sldId id="819" r:id="rId7"/>
    <p:sldId id="820" r:id="rId8"/>
    <p:sldId id="821" r:id="rId9"/>
    <p:sldId id="822" r:id="rId10"/>
    <p:sldId id="823" r:id="rId11"/>
    <p:sldId id="824" r:id="rId12"/>
    <p:sldId id="825" r:id="rId13"/>
    <p:sldId id="826" r:id="rId14"/>
    <p:sldId id="827" r:id="rId15"/>
    <p:sldId id="828" r:id="rId16"/>
    <p:sldId id="801" r:id="rId17"/>
    <p:sldId id="838" r:id="rId18"/>
    <p:sldId id="839" r:id="rId19"/>
    <p:sldId id="840" r:id="rId20"/>
    <p:sldId id="834" r:id="rId21"/>
    <p:sldId id="835" r:id="rId22"/>
    <p:sldId id="836" r:id="rId23"/>
    <p:sldId id="837" r:id="rId24"/>
    <p:sldId id="830" r:id="rId25"/>
    <p:sldId id="800" r:id="rId26"/>
    <p:sldId id="798" r:id="rId27"/>
    <p:sldId id="802" r:id="rId28"/>
    <p:sldId id="803" r:id="rId29"/>
    <p:sldId id="805" r:id="rId30"/>
    <p:sldId id="841" r:id="rId31"/>
    <p:sldId id="842" r:id="rId32"/>
    <p:sldId id="843"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F2519"/>
    <a:srgbClr val="523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491" autoAdjust="0"/>
    <p:restoredTop sz="99012" autoAdjust="0"/>
  </p:normalViewPr>
  <p:slideViewPr>
    <p:cSldViewPr snapToGrid="0" snapToObjects="1">
      <p:cViewPr>
        <p:scale>
          <a:sx n="76" d="100"/>
          <a:sy n="76" d="100"/>
        </p:scale>
        <p:origin x="-112" y="-672"/>
      </p:cViewPr>
      <p:guideLst>
        <p:guide orient="horz" pos="2157"/>
        <p:guide pos="286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2A0C23-FEC8-4C8B-8D57-76AD13A5A5C2}" type="doc">
      <dgm:prSet loTypeId="urn:microsoft.com/office/officeart/2005/8/layout/gear1" loCatId="relationship" qsTypeId="urn:microsoft.com/office/officeart/2005/8/quickstyle/3d2" qsCatId="3D" csTypeId="urn:microsoft.com/office/officeart/2005/8/colors/accent0_3" csCatId="mainScheme" phldr="1"/>
      <dgm:spPr/>
    </dgm:pt>
    <dgm:pt modelId="{8D5E2629-09EC-4D21-9230-CF71A6E75E9F}">
      <dgm:prSet phldrT="[Text]" phldr="1"/>
      <dgm:spPr/>
      <dgm:t>
        <a:bodyPr/>
        <a:lstStyle/>
        <a:p>
          <a:endParaRPr lang="en-US" dirty="0"/>
        </a:p>
      </dgm:t>
    </dgm:pt>
    <dgm:pt modelId="{B64574F0-ACEB-477D-9410-87D753F9B9F8}" type="parTrans" cxnId="{E0C2F643-EC2A-4EE2-8AB6-CFA52AD1A77F}">
      <dgm:prSet/>
      <dgm:spPr/>
      <dgm:t>
        <a:bodyPr/>
        <a:lstStyle/>
        <a:p>
          <a:endParaRPr lang="en-US"/>
        </a:p>
      </dgm:t>
    </dgm:pt>
    <dgm:pt modelId="{8B6E03ED-BE18-403E-851E-48B9C4DFB244}" type="sibTrans" cxnId="{E0C2F643-EC2A-4EE2-8AB6-CFA52AD1A77F}">
      <dgm:prSet/>
      <dgm:spPr/>
      <dgm:t>
        <a:bodyPr/>
        <a:lstStyle/>
        <a:p>
          <a:endParaRPr lang="en-US"/>
        </a:p>
      </dgm:t>
    </dgm:pt>
    <dgm:pt modelId="{BBF86182-101C-4300-B66E-B4678CBC2A6D}">
      <dgm:prSet phldrT="[Text]" phldr="1"/>
      <dgm:spPr/>
      <dgm:t>
        <a:bodyPr/>
        <a:lstStyle/>
        <a:p>
          <a:endParaRPr lang="en-US"/>
        </a:p>
      </dgm:t>
    </dgm:pt>
    <dgm:pt modelId="{4B1C79AE-0E2D-4E8D-AFAB-B9A6213EFA3C}" type="parTrans" cxnId="{00DA898F-178B-483D-AAC4-C2CDE33AD9E3}">
      <dgm:prSet/>
      <dgm:spPr/>
      <dgm:t>
        <a:bodyPr/>
        <a:lstStyle/>
        <a:p>
          <a:endParaRPr lang="en-US"/>
        </a:p>
      </dgm:t>
    </dgm:pt>
    <dgm:pt modelId="{EFC3C1F6-1607-40EB-808A-80042C3B5AB1}" type="sibTrans" cxnId="{00DA898F-178B-483D-AAC4-C2CDE33AD9E3}">
      <dgm:prSet/>
      <dgm:spPr/>
      <dgm:t>
        <a:bodyPr/>
        <a:lstStyle/>
        <a:p>
          <a:endParaRPr lang="en-US"/>
        </a:p>
      </dgm:t>
    </dgm:pt>
    <dgm:pt modelId="{F9A06551-FEC1-4869-AC8A-E631AFAB81BD}" type="pres">
      <dgm:prSet presAssocID="{972A0C23-FEC8-4C8B-8D57-76AD13A5A5C2}" presName="composite" presStyleCnt="0">
        <dgm:presLayoutVars>
          <dgm:chMax val="3"/>
          <dgm:animLvl val="lvl"/>
          <dgm:resizeHandles val="exact"/>
        </dgm:presLayoutVars>
      </dgm:prSet>
      <dgm:spPr/>
    </dgm:pt>
    <dgm:pt modelId="{1A9D290D-9720-4C85-8BEA-423F2E1CD1ED}" type="pres">
      <dgm:prSet presAssocID="{8D5E2629-09EC-4D21-9230-CF71A6E75E9F}" presName="gear1" presStyleLbl="node1" presStyleIdx="0" presStyleCnt="2">
        <dgm:presLayoutVars>
          <dgm:chMax val="1"/>
          <dgm:bulletEnabled val="1"/>
        </dgm:presLayoutVars>
      </dgm:prSet>
      <dgm:spPr/>
      <dgm:t>
        <a:bodyPr/>
        <a:lstStyle/>
        <a:p>
          <a:endParaRPr lang="en-US"/>
        </a:p>
      </dgm:t>
    </dgm:pt>
    <dgm:pt modelId="{CFA596A7-BB46-4FC8-BA56-9762ACCF509A}" type="pres">
      <dgm:prSet presAssocID="{8D5E2629-09EC-4D21-9230-CF71A6E75E9F}" presName="gear1srcNode" presStyleLbl="node1" presStyleIdx="0" presStyleCnt="2"/>
      <dgm:spPr/>
      <dgm:t>
        <a:bodyPr/>
        <a:lstStyle/>
        <a:p>
          <a:endParaRPr lang="en-US"/>
        </a:p>
      </dgm:t>
    </dgm:pt>
    <dgm:pt modelId="{5E517D5E-D001-486E-910E-E8557C9AF8B3}" type="pres">
      <dgm:prSet presAssocID="{8D5E2629-09EC-4D21-9230-CF71A6E75E9F}" presName="gear1dstNode" presStyleLbl="node1" presStyleIdx="0" presStyleCnt="2"/>
      <dgm:spPr/>
      <dgm:t>
        <a:bodyPr/>
        <a:lstStyle/>
        <a:p>
          <a:endParaRPr lang="en-US"/>
        </a:p>
      </dgm:t>
    </dgm:pt>
    <dgm:pt modelId="{9954B5E9-E557-40D1-B879-4AA9C98A26E6}" type="pres">
      <dgm:prSet presAssocID="{BBF86182-101C-4300-B66E-B4678CBC2A6D}" presName="gear2" presStyleLbl="node1" presStyleIdx="1" presStyleCnt="2" custScaleX="77424" custScaleY="73636">
        <dgm:presLayoutVars>
          <dgm:chMax val="1"/>
          <dgm:bulletEnabled val="1"/>
        </dgm:presLayoutVars>
      </dgm:prSet>
      <dgm:spPr/>
      <dgm:t>
        <a:bodyPr/>
        <a:lstStyle/>
        <a:p>
          <a:endParaRPr lang="en-US"/>
        </a:p>
      </dgm:t>
    </dgm:pt>
    <dgm:pt modelId="{A777D2B1-5C42-4D6E-A5B6-72E9DC3F9474}" type="pres">
      <dgm:prSet presAssocID="{BBF86182-101C-4300-B66E-B4678CBC2A6D}" presName="gear2srcNode" presStyleLbl="node1" presStyleIdx="1" presStyleCnt="2"/>
      <dgm:spPr/>
      <dgm:t>
        <a:bodyPr/>
        <a:lstStyle/>
        <a:p>
          <a:endParaRPr lang="en-US"/>
        </a:p>
      </dgm:t>
    </dgm:pt>
    <dgm:pt modelId="{5D89C67E-A8D2-4DD8-847D-F2235FB75086}" type="pres">
      <dgm:prSet presAssocID="{BBF86182-101C-4300-B66E-B4678CBC2A6D}" presName="gear2dstNode" presStyleLbl="node1" presStyleIdx="1" presStyleCnt="2"/>
      <dgm:spPr/>
      <dgm:t>
        <a:bodyPr/>
        <a:lstStyle/>
        <a:p>
          <a:endParaRPr lang="en-US"/>
        </a:p>
      </dgm:t>
    </dgm:pt>
    <dgm:pt modelId="{063EE26B-235D-45B1-8004-FF712CBA59DE}" type="pres">
      <dgm:prSet presAssocID="{8B6E03ED-BE18-403E-851E-48B9C4DFB244}" presName="connector1" presStyleLbl="sibTrans2D1" presStyleIdx="0" presStyleCnt="2"/>
      <dgm:spPr/>
      <dgm:t>
        <a:bodyPr/>
        <a:lstStyle/>
        <a:p>
          <a:endParaRPr lang="en-US"/>
        </a:p>
      </dgm:t>
    </dgm:pt>
    <dgm:pt modelId="{7F0FBC14-35C2-4478-9CA7-7ECBCDED2BDF}" type="pres">
      <dgm:prSet presAssocID="{EFC3C1F6-1607-40EB-808A-80042C3B5AB1}" presName="connector2" presStyleLbl="sibTrans2D1" presStyleIdx="1" presStyleCnt="2"/>
      <dgm:spPr/>
      <dgm:t>
        <a:bodyPr/>
        <a:lstStyle/>
        <a:p>
          <a:endParaRPr lang="en-US"/>
        </a:p>
      </dgm:t>
    </dgm:pt>
  </dgm:ptLst>
  <dgm:cxnLst>
    <dgm:cxn modelId="{E27FC921-A203-0D43-833B-A8EC1C532877}" type="presOf" srcId="{8B6E03ED-BE18-403E-851E-48B9C4DFB244}" destId="{063EE26B-235D-45B1-8004-FF712CBA59DE}" srcOrd="0" destOrd="0" presId="urn:microsoft.com/office/officeart/2005/8/layout/gear1"/>
    <dgm:cxn modelId="{00DA898F-178B-483D-AAC4-C2CDE33AD9E3}" srcId="{972A0C23-FEC8-4C8B-8D57-76AD13A5A5C2}" destId="{BBF86182-101C-4300-B66E-B4678CBC2A6D}" srcOrd="1" destOrd="0" parTransId="{4B1C79AE-0E2D-4E8D-AFAB-B9A6213EFA3C}" sibTransId="{EFC3C1F6-1607-40EB-808A-80042C3B5AB1}"/>
    <dgm:cxn modelId="{2E6886E8-BDB7-4C4A-A5CE-C93F72E7B110}" type="presOf" srcId="{972A0C23-FEC8-4C8B-8D57-76AD13A5A5C2}" destId="{F9A06551-FEC1-4869-AC8A-E631AFAB81BD}" srcOrd="0" destOrd="0" presId="urn:microsoft.com/office/officeart/2005/8/layout/gear1"/>
    <dgm:cxn modelId="{2DA9753E-1493-134A-A281-55E604158BEE}" type="presOf" srcId="{8D5E2629-09EC-4D21-9230-CF71A6E75E9F}" destId="{CFA596A7-BB46-4FC8-BA56-9762ACCF509A}" srcOrd="1" destOrd="0" presId="urn:microsoft.com/office/officeart/2005/8/layout/gear1"/>
    <dgm:cxn modelId="{E0C2F643-EC2A-4EE2-8AB6-CFA52AD1A77F}" srcId="{972A0C23-FEC8-4C8B-8D57-76AD13A5A5C2}" destId="{8D5E2629-09EC-4D21-9230-CF71A6E75E9F}" srcOrd="0" destOrd="0" parTransId="{B64574F0-ACEB-477D-9410-87D753F9B9F8}" sibTransId="{8B6E03ED-BE18-403E-851E-48B9C4DFB244}"/>
    <dgm:cxn modelId="{3B78BAAE-C0DC-304A-805E-A498B4A38F3E}" type="presOf" srcId="{8D5E2629-09EC-4D21-9230-CF71A6E75E9F}" destId="{1A9D290D-9720-4C85-8BEA-423F2E1CD1ED}" srcOrd="0" destOrd="0" presId="urn:microsoft.com/office/officeart/2005/8/layout/gear1"/>
    <dgm:cxn modelId="{2A1A4D46-65D0-6949-981D-B4D75F4AE10A}" type="presOf" srcId="{8D5E2629-09EC-4D21-9230-CF71A6E75E9F}" destId="{5E517D5E-D001-486E-910E-E8557C9AF8B3}" srcOrd="2" destOrd="0" presId="urn:microsoft.com/office/officeart/2005/8/layout/gear1"/>
    <dgm:cxn modelId="{73CACFA7-4C0D-FF42-96E3-D77D6367EC4C}" type="presOf" srcId="{BBF86182-101C-4300-B66E-B4678CBC2A6D}" destId="{A777D2B1-5C42-4D6E-A5B6-72E9DC3F9474}" srcOrd="1" destOrd="0" presId="urn:microsoft.com/office/officeart/2005/8/layout/gear1"/>
    <dgm:cxn modelId="{6CDC68DF-9B69-BD4B-A87C-4C72D919AD59}" type="presOf" srcId="{BBF86182-101C-4300-B66E-B4678CBC2A6D}" destId="{5D89C67E-A8D2-4DD8-847D-F2235FB75086}" srcOrd="2" destOrd="0" presId="urn:microsoft.com/office/officeart/2005/8/layout/gear1"/>
    <dgm:cxn modelId="{A672EBD4-BF74-FB44-B9AC-F2D320E1F022}" type="presOf" srcId="{EFC3C1F6-1607-40EB-808A-80042C3B5AB1}" destId="{7F0FBC14-35C2-4478-9CA7-7ECBCDED2BDF}" srcOrd="0" destOrd="0" presId="urn:microsoft.com/office/officeart/2005/8/layout/gear1"/>
    <dgm:cxn modelId="{8D76EDB6-E6B9-3346-B9DF-83DA664188BC}" type="presOf" srcId="{BBF86182-101C-4300-B66E-B4678CBC2A6D}" destId="{9954B5E9-E557-40D1-B879-4AA9C98A26E6}" srcOrd="0" destOrd="0" presId="urn:microsoft.com/office/officeart/2005/8/layout/gear1"/>
    <dgm:cxn modelId="{9BFBF92C-755C-6F4C-B962-7D1A322A3885}" type="presParOf" srcId="{F9A06551-FEC1-4869-AC8A-E631AFAB81BD}" destId="{1A9D290D-9720-4C85-8BEA-423F2E1CD1ED}" srcOrd="0" destOrd="0" presId="urn:microsoft.com/office/officeart/2005/8/layout/gear1"/>
    <dgm:cxn modelId="{FB09078E-9A4F-EC44-86C7-008A450998F0}" type="presParOf" srcId="{F9A06551-FEC1-4869-AC8A-E631AFAB81BD}" destId="{CFA596A7-BB46-4FC8-BA56-9762ACCF509A}" srcOrd="1" destOrd="0" presId="urn:microsoft.com/office/officeart/2005/8/layout/gear1"/>
    <dgm:cxn modelId="{25607A4E-80AA-2E49-922F-692CF18CD6C7}" type="presParOf" srcId="{F9A06551-FEC1-4869-AC8A-E631AFAB81BD}" destId="{5E517D5E-D001-486E-910E-E8557C9AF8B3}" srcOrd="2" destOrd="0" presId="urn:microsoft.com/office/officeart/2005/8/layout/gear1"/>
    <dgm:cxn modelId="{623345C4-630E-BF48-A4A7-1C9F9E2A125C}" type="presParOf" srcId="{F9A06551-FEC1-4869-AC8A-E631AFAB81BD}" destId="{9954B5E9-E557-40D1-B879-4AA9C98A26E6}" srcOrd="3" destOrd="0" presId="urn:microsoft.com/office/officeart/2005/8/layout/gear1"/>
    <dgm:cxn modelId="{F5ACCEA2-64BE-CF4E-8CC0-5A83C1F9FC47}" type="presParOf" srcId="{F9A06551-FEC1-4869-AC8A-E631AFAB81BD}" destId="{A777D2B1-5C42-4D6E-A5B6-72E9DC3F9474}" srcOrd="4" destOrd="0" presId="urn:microsoft.com/office/officeart/2005/8/layout/gear1"/>
    <dgm:cxn modelId="{58853520-3AC7-6C4B-A0CA-7FDD01DC2A22}" type="presParOf" srcId="{F9A06551-FEC1-4869-AC8A-E631AFAB81BD}" destId="{5D89C67E-A8D2-4DD8-847D-F2235FB75086}" srcOrd="5" destOrd="0" presId="urn:microsoft.com/office/officeart/2005/8/layout/gear1"/>
    <dgm:cxn modelId="{E22F37C7-AE0E-8F45-9271-2BDE820CB2F0}" type="presParOf" srcId="{F9A06551-FEC1-4869-AC8A-E631AFAB81BD}" destId="{063EE26B-235D-45B1-8004-FF712CBA59DE}" srcOrd="6" destOrd="0" presId="urn:microsoft.com/office/officeart/2005/8/layout/gear1"/>
    <dgm:cxn modelId="{97A8FCEF-2879-B046-BA5D-26A11451E3C4}" type="presParOf" srcId="{F9A06551-FEC1-4869-AC8A-E631AFAB81BD}" destId="{7F0FBC14-35C2-4478-9CA7-7ECBCDED2BDF}" srcOrd="7"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2A0C23-FEC8-4C8B-8D57-76AD13A5A5C2}" type="doc">
      <dgm:prSet loTypeId="urn:microsoft.com/office/officeart/2005/8/layout/gear1" loCatId="relationship" qsTypeId="urn:microsoft.com/office/officeart/2005/8/quickstyle/3d2" qsCatId="3D" csTypeId="urn:microsoft.com/office/officeart/2005/8/colors/accent0_3" csCatId="mainScheme" phldr="0"/>
      <dgm:spPr/>
    </dgm:pt>
    <dgm:pt modelId="{8D5E2629-09EC-4D21-9230-CF71A6E75E9F}">
      <dgm:prSet phldrT="[Text]" phldr="1"/>
      <dgm:spPr/>
      <dgm:t>
        <a:bodyPr/>
        <a:lstStyle/>
        <a:p>
          <a:endParaRPr lang="en-US" dirty="0"/>
        </a:p>
      </dgm:t>
    </dgm:pt>
    <dgm:pt modelId="{B64574F0-ACEB-477D-9410-87D753F9B9F8}" type="parTrans" cxnId="{E0C2F643-EC2A-4EE2-8AB6-CFA52AD1A77F}">
      <dgm:prSet/>
      <dgm:spPr/>
      <dgm:t>
        <a:bodyPr/>
        <a:lstStyle/>
        <a:p>
          <a:endParaRPr lang="en-US"/>
        </a:p>
      </dgm:t>
    </dgm:pt>
    <dgm:pt modelId="{8B6E03ED-BE18-403E-851E-48B9C4DFB244}" type="sibTrans" cxnId="{E0C2F643-EC2A-4EE2-8AB6-CFA52AD1A77F}">
      <dgm:prSet/>
      <dgm:spPr/>
      <dgm:t>
        <a:bodyPr/>
        <a:lstStyle/>
        <a:p>
          <a:endParaRPr lang="en-US"/>
        </a:p>
      </dgm:t>
    </dgm:pt>
    <dgm:pt modelId="{F9A06551-FEC1-4869-AC8A-E631AFAB81BD}" type="pres">
      <dgm:prSet presAssocID="{972A0C23-FEC8-4C8B-8D57-76AD13A5A5C2}" presName="composite" presStyleCnt="0">
        <dgm:presLayoutVars>
          <dgm:chMax val="3"/>
          <dgm:animLvl val="lvl"/>
          <dgm:resizeHandles val="exact"/>
        </dgm:presLayoutVars>
      </dgm:prSet>
      <dgm:spPr/>
    </dgm:pt>
    <dgm:pt modelId="{1A9D290D-9720-4C85-8BEA-423F2E1CD1ED}" type="pres">
      <dgm:prSet presAssocID="{8D5E2629-09EC-4D21-9230-CF71A6E75E9F}" presName="gear1" presStyleLbl="node1" presStyleIdx="0" presStyleCnt="1">
        <dgm:presLayoutVars>
          <dgm:chMax val="1"/>
          <dgm:bulletEnabled val="1"/>
        </dgm:presLayoutVars>
      </dgm:prSet>
      <dgm:spPr/>
      <dgm:t>
        <a:bodyPr/>
        <a:lstStyle/>
        <a:p>
          <a:endParaRPr lang="en-US"/>
        </a:p>
      </dgm:t>
    </dgm:pt>
    <dgm:pt modelId="{CFA596A7-BB46-4FC8-BA56-9762ACCF509A}" type="pres">
      <dgm:prSet presAssocID="{8D5E2629-09EC-4D21-9230-CF71A6E75E9F}" presName="gear1srcNode" presStyleLbl="node1" presStyleIdx="0" presStyleCnt="1"/>
      <dgm:spPr/>
      <dgm:t>
        <a:bodyPr/>
        <a:lstStyle/>
        <a:p>
          <a:endParaRPr lang="en-US"/>
        </a:p>
      </dgm:t>
    </dgm:pt>
    <dgm:pt modelId="{5E517D5E-D001-486E-910E-E8557C9AF8B3}" type="pres">
      <dgm:prSet presAssocID="{8D5E2629-09EC-4D21-9230-CF71A6E75E9F}" presName="gear1dstNode" presStyleLbl="node1" presStyleIdx="0" presStyleCnt="1"/>
      <dgm:spPr/>
      <dgm:t>
        <a:bodyPr/>
        <a:lstStyle/>
        <a:p>
          <a:endParaRPr lang="en-US"/>
        </a:p>
      </dgm:t>
    </dgm:pt>
    <dgm:pt modelId="{063EE26B-235D-45B1-8004-FF712CBA59DE}" type="pres">
      <dgm:prSet presAssocID="{8B6E03ED-BE18-403E-851E-48B9C4DFB244}" presName="connector1" presStyleLbl="sibTrans2D1" presStyleIdx="0" presStyleCnt="1"/>
      <dgm:spPr/>
      <dgm:t>
        <a:bodyPr/>
        <a:lstStyle/>
        <a:p>
          <a:endParaRPr lang="en-US"/>
        </a:p>
      </dgm:t>
    </dgm:pt>
  </dgm:ptLst>
  <dgm:cxnLst>
    <dgm:cxn modelId="{50C8E6E7-34BC-CD48-B9F9-81581C73F783}" type="presOf" srcId="{8D5E2629-09EC-4D21-9230-CF71A6E75E9F}" destId="{5E517D5E-D001-486E-910E-E8557C9AF8B3}" srcOrd="2" destOrd="0" presId="urn:microsoft.com/office/officeart/2005/8/layout/gear1"/>
    <dgm:cxn modelId="{D185883D-45D4-B041-B1E7-21D0546879EF}" type="presOf" srcId="{972A0C23-FEC8-4C8B-8D57-76AD13A5A5C2}" destId="{F9A06551-FEC1-4869-AC8A-E631AFAB81BD}" srcOrd="0" destOrd="0" presId="urn:microsoft.com/office/officeart/2005/8/layout/gear1"/>
    <dgm:cxn modelId="{E6E749C3-4359-1045-B6AA-C624497320DD}" type="presOf" srcId="{8D5E2629-09EC-4D21-9230-CF71A6E75E9F}" destId="{CFA596A7-BB46-4FC8-BA56-9762ACCF509A}" srcOrd="1" destOrd="0" presId="urn:microsoft.com/office/officeart/2005/8/layout/gear1"/>
    <dgm:cxn modelId="{E0C2F643-EC2A-4EE2-8AB6-CFA52AD1A77F}" srcId="{972A0C23-FEC8-4C8B-8D57-76AD13A5A5C2}" destId="{8D5E2629-09EC-4D21-9230-CF71A6E75E9F}" srcOrd="0" destOrd="0" parTransId="{B64574F0-ACEB-477D-9410-87D753F9B9F8}" sibTransId="{8B6E03ED-BE18-403E-851E-48B9C4DFB244}"/>
    <dgm:cxn modelId="{BDBDE53D-5387-B846-AEF6-8D4C5514B4D3}" type="presOf" srcId="{8D5E2629-09EC-4D21-9230-CF71A6E75E9F}" destId="{1A9D290D-9720-4C85-8BEA-423F2E1CD1ED}" srcOrd="0" destOrd="0" presId="urn:microsoft.com/office/officeart/2005/8/layout/gear1"/>
    <dgm:cxn modelId="{0E1832E9-DEE7-534F-8C7C-783AD312703C}" type="presOf" srcId="{8B6E03ED-BE18-403E-851E-48B9C4DFB244}" destId="{063EE26B-235D-45B1-8004-FF712CBA59DE}" srcOrd="0" destOrd="0" presId="urn:microsoft.com/office/officeart/2005/8/layout/gear1"/>
    <dgm:cxn modelId="{B6D0EDC2-4626-F641-BB24-94B9E76C931A}" type="presParOf" srcId="{F9A06551-FEC1-4869-AC8A-E631AFAB81BD}" destId="{1A9D290D-9720-4C85-8BEA-423F2E1CD1ED}" srcOrd="0" destOrd="0" presId="urn:microsoft.com/office/officeart/2005/8/layout/gear1"/>
    <dgm:cxn modelId="{2BB30518-3AB7-6047-A779-91461A7CF170}" type="presParOf" srcId="{F9A06551-FEC1-4869-AC8A-E631AFAB81BD}" destId="{CFA596A7-BB46-4FC8-BA56-9762ACCF509A}" srcOrd="1" destOrd="0" presId="urn:microsoft.com/office/officeart/2005/8/layout/gear1"/>
    <dgm:cxn modelId="{3345D0C6-0369-974F-9EDC-22DD00FFD3BF}" type="presParOf" srcId="{F9A06551-FEC1-4869-AC8A-E631AFAB81BD}" destId="{5E517D5E-D001-486E-910E-E8557C9AF8B3}" srcOrd="2" destOrd="0" presId="urn:microsoft.com/office/officeart/2005/8/layout/gear1"/>
    <dgm:cxn modelId="{91FE6C81-4611-B347-B75E-6DD8A6C8C918}" type="presParOf" srcId="{F9A06551-FEC1-4869-AC8A-E631AFAB81BD}" destId="{063EE26B-235D-45B1-8004-FF712CBA59DE}" srcOrd="3"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D290D-9720-4C85-8BEA-423F2E1CD1ED}">
      <dsp:nvSpPr>
        <dsp:cNvPr id="0" name=""/>
        <dsp:cNvSpPr/>
      </dsp:nvSpPr>
      <dsp:spPr>
        <a:xfrm>
          <a:off x="1998006" y="1215852"/>
          <a:ext cx="1910625" cy="1910625"/>
        </a:xfrm>
        <a:prstGeom prst="gear9">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endParaRPr lang="en-US" sz="3500" kern="1200" dirty="0"/>
        </a:p>
      </dsp:txBody>
      <dsp:txXfrm>
        <a:off x="2382127" y="1663407"/>
        <a:ext cx="1142383" cy="982100"/>
      </dsp:txXfrm>
    </dsp:sp>
    <dsp:sp modelId="{9954B5E9-E557-40D1-B879-4AA9C98A26E6}">
      <dsp:nvSpPr>
        <dsp:cNvPr id="0" name=""/>
        <dsp:cNvSpPr/>
      </dsp:nvSpPr>
      <dsp:spPr>
        <a:xfrm>
          <a:off x="1043222" y="947419"/>
          <a:ext cx="1075841" cy="1023205"/>
        </a:xfrm>
        <a:prstGeom prst="gear6">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endParaRPr lang="en-US" sz="1600" kern="1200"/>
        </a:p>
      </dsp:txBody>
      <dsp:txXfrm>
        <a:off x="1308468" y="1206571"/>
        <a:ext cx="545349" cy="504901"/>
      </dsp:txXfrm>
    </dsp:sp>
    <dsp:sp modelId="{063EE26B-235D-45B1-8004-FF712CBA59DE}">
      <dsp:nvSpPr>
        <dsp:cNvPr id="0" name=""/>
        <dsp:cNvSpPr/>
      </dsp:nvSpPr>
      <dsp:spPr>
        <a:xfrm>
          <a:off x="2067551" y="900520"/>
          <a:ext cx="2350068" cy="2350068"/>
        </a:xfrm>
        <a:prstGeom prst="circularArrow">
          <a:avLst>
            <a:gd name="adj1" fmla="val 4878"/>
            <a:gd name="adj2" fmla="val 312630"/>
            <a:gd name="adj3" fmla="val 3082980"/>
            <a:gd name="adj4" fmla="val 15304546"/>
            <a:gd name="adj5" fmla="val 5691"/>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F0FBC14-35C2-4478-9CA7-7ECBCDED2BDF}">
      <dsp:nvSpPr>
        <dsp:cNvPr id="0" name=""/>
        <dsp:cNvSpPr/>
      </dsp:nvSpPr>
      <dsp:spPr>
        <a:xfrm>
          <a:off x="640284" y="459887"/>
          <a:ext cx="1776881" cy="1776881"/>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D290D-9720-4C85-8BEA-423F2E1CD1ED}">
      <dsp:nvSpPr>
        <dsp:cNvPr id="0" name=""/>
        <dsp:cNvSpPr/>
      </dsp:nvSpPr>
      <dsp:spPr>
        <a:xfrm>
          <a:off x="1627572" y="980154"/>
          <a:ext cx="2156340" cy="2156340"/>
        </a:xfrm>
        <a:prstGeom prst="gear9">
          <a:avLst/>
        </a:prstGeom>
        <a:gradFill rotWithShape="0">
          <a:gsLst>
            <a:gs pos="0">
              <a:schemeClr val="dk2">
                <a:hueOff val="0"/>
                <a:satOff val="0"/>
                <a:lumOff val="0"/>
                <a:alphaOff val="0"/>
                <a:shade val="51000"/>
                <a:satMod val="130000"/>
              </a:schemeClr>
            </a:gs>
            <a:gs pos="80000">
              <a:schemeClr val="dk2">
                <a:hueOff val="0"/>
                <a:satOff val="0"/>
                <a:lumOff val="0"/>
                <a:alphaOff val="0"/>
                <a:shade val="93000"/>
                <a:satMod val="130000"/>
              </a:schemeClr>
            </a:gs>
            <a:gs pos="100000">
              <a:schemeClr val="dk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endParaRPr lang="en-US" sz="3900" kern="1200" dirty="0"/>
        </a:p>
      </dsp:txBody>
      <dsp:txXfrm>
        <a:off x="2061092" y="1485266"/>
        <a:ext cx="1289300" cy="1108404"/>
      </dsp:txXfrm>
    </dsp:sp>
    <dsp:sp modelId="{063EE26B-235D-45B1-8004-FF712CBA59DE}">
      <dsp:nvSpPr>
        <dsp:cNvPr id="0" name=""/>
        <dsp:cNvSpPr/>
      </dsp:nvSpPr>
      <dsp:spPr>
        <a:xfrm>
          <a:off x="1719600" y="616957"/>
          <a:ext cx="2652298" cy="2652298"/>
        </a:xfrm>
        <a:prstGeom prst="circularArrow">
          <a:avLst>
            <a:gd name="adj1" fmla="val 4878"/>
            <a:gd name="adj2" fmla="val 312630"/>
            <a:gd name="adj3" fmla="val 3121813"/>
            <a:gd name="adj4" fmla="val 15249923"/>
            <a:gd name="adj5" fmla="val 5691"/>
          </a:avLst>
        </a:prstGeom>
        <a:solidFill>
          <a:schemeClr val="dk2">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2D999A-7DAD-5246-91E9-45D6DEB326F9}" type="datetimeFigureOut">
              <a:rPr lang="en-US" smtClean="0"/>
              <a:t>2/21/20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127D2D-2925-E444-A7FE-DF4BDF806938}" type="slidenum">
              <a:rPr lang="en-US" smtClean="0"/>
              <a:t>‹#›</a:t>
            </a:fld>
            <a:endParaRPr lang="en-US"/>
          </a:p>
        </p:txBody>
      </p:sp>
    </p:spTree>
    <p:extLst>
      <p:ext uri="{BB962C8B-B14F-4D97-AF65-F5344CB8AC3E}">
        <p14:creationId xmlns:p14="http://schemas.microsoft.com/office/powerpoint/2010/main" val="41824493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a:ln/>
        </p:spPr>
      </p:sp>
      <p:sp>
        <p:nvSpPr>
          <p:cNvPr id="40962" name="Notes Placeholder 2"/>
          <p:cNvSpPr>
            <a:spLocks noGrp="1"/>
          </p:cNvSpPr>
          <p:nvPr>
            <p:ph type="body" idx="1"/>
          </p:nvPr>
        </p:nvSpPr>
        <p:spPr>
          <a:noFill/>
          <a:ln/>
        </p:spPr>
        <p:txBody>
          <a:bodyPr/>
          <a:lstStyle/>
          <a:p>
            <a:endParaRPr lang="en-US" smtClean="0"/>
          </a:p>
        </p:txBody>
      </p:sp>
      <p:sp>
        <p:nvSpPr>
          <p:cNvPr id="40963" name="Slide Number Placeholder 3"/>
          <p:cNvSpPr>
            <a:spLocks noGrp="1"/>
          </p:cNvSpPr>
          <p:nvPr>
            <p:ph type="sldNum" sz="quarter" idx="5"/>
          </p:nvPr>
        </p:nvSpPr>
        <p:spPr>
          <a:noFill/>
        </p:spPr>
        <p:txBody>
          <a:bodyPr/>
          <a:lstStyle/>
          <a:p>
            <a:fld id="{5791D856-6DA1-4E0C-B4B9-391419C75EB5}" type="slidenum">
              <a:rPr lang="en-US" smtClean="0"/>
              <a:pPr/>
              <a:t>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2/21/20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2/21/20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2/21/20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2/21/20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EE1AC-C9C9-6E4B-B312-86B4310CBFEA}" type="datetimeFigureOut">
              <a:rPr lang="en-US" smtClean="0"/>
              <a:t>2/21/20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1EE1AC-C9C9-6E4B-B312-86B4310CBFEA}" type="datetimeFigureOut">
              <a:rPr lang="en-US" smtClean="0"/>
              <a:t>2/21/20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1EE1AC-C9C9-6E4B-B312-86B4310CBFEA}" type="datetimeFigureOut">
              <a:rPr lang="en-US" smtClean="0"/>
              <a:t>2/21/20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1EE1AC-C9C9-6E4B-B312-86B4310CBFEA}" type="datetimeFigureOut">
              <a:rPr lang="en-US" smtClean="0"/>
              <a:t>2/21/20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EE1AC-C9C9-6E4B-B312-86B4310CBFEA}" type="datetimeFigureOut">
              <a:rPr lang="en-US" smtClean="0"/>
              <a:t>2/21/20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2/21/20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2/21/20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EE1AC-C9C9-6E4B-B312-86B4310CBFEA}" type="datetimeFigureOut">
              <a:rPr lang="en-US" smtClean="0"/>
              <a:t>2/21/20</a:t>
            </a:fld>
            <a:endParaRPr lang="en-US"/>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BFD01-1AD5-E745-9704-EED3D1138211}"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892300"/>
            <a:ext cx="9144000" cy="3050381"/>
          </a:xfrm>
          <a:prstGeom prst="rect">
            <a:avLst/>
          </a:prstGeom>
        </p:spPr>
      </p:pic>
      <p:sp>
        <p:nvSpPr>
          <p:cNvPr id="2" name="Title 1"/>
          <p:cNvSpPr>
            <a:spLocks noGrp="1"/>
          </p:cNvSpPr>
          <p:nvPr>
            <p:ph type="ctrTitle"/>
          </p:nvPr>
        </p:nvSpPr>
        <p:spPr>
          <a:xfrm>
            <a:off x="-12700" y="3669394"/>
            <a:ext cx="9144000" cy="1470025"/>
          </a:xfrm>
        </p:spPr>
        <p:txBody>
          <a:bodyPr>
            <a:noAutofit/>
          </a:bodyPr>
          <a:lstStyle/>
          <a:p>
            <a:r>
              <a:rPr lang="en-US" sz="6400" spc="-450" dirty="0" smtClean="0">
                <a:solidFill>
                  <a:schemeClr val="bg1"/>
                </a:solidFill>
                <a:effectLst>
                  <a:outerShdw blurRad="50800" dist="38100" dir="2700000" algn="tl" rotWithShape="0">
                    <a:prstClr val="black">
                      <a:alpha val="40000"/>
                    </a:prstClr>
                  </a:outerShdw>
                </a:effectLst>
                <a:latin typeface="Century Gothic"/>
                <a:cs typeface="Century Gothic"/>
              </a:rPr>
              <a:t>Welcome to Northwood!</a:t>
            </a:r>
            <a:endParaRPr lang="en-US" sz="6400" spc="-450" dirty="0">
              <a:solidFill>
                <a:schemeClr val="bg1"/>
              </a:solidFill>
              <a:effectLst>
                <a:outerShdw blurRad="50800" dist="38100" dir="2700000" algn="tl" rotWithShape="0">
                  <a:prstClr val="black">
                    <a:alpha val="40000"/>
                  </a:prstClr>
                </a:outerShdw>
              </a:effectLst>
              <a:latin typeface="Century Gothic"/>
              <a:cs typeface="Century Gothic"/>
            </a:endParaRPr>
          </a:p>
        </p:txBody>
      </p:sp>
    </p:spTree>
    <p:extLst>
      <p:ext uri="{BB962C8B-B14F-4D97-AF65-F5344CB8AC3E}">
        <p14:creationId xmlns:p14="http://schemas.microsoft.com/office/powerpoint/2010/main" val="6076329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04712" y="2146965"/>
            <a:ext cx="5321817" cy="2554545"/>
          </a:xfrm>
          <a:prstGeom prst="rect">
            <a:avLst/>
          </a:prstGeom>
          <a:noFill/>
        </p:spPr>
        <p:txBody>
          <a:bodyPr wrap="square" rtlCol="0">
            <a:spAutoFit/>
          </a:bodyPr>
          <a:lstStyle/>
          <a:p>
            <a:pPr algn="ctr"/>
            <a:r>
              <a:rPr lang="en-US" sz="4000" b="1" dirty="0" smtClean="0"/>
              <a:t>“She will be in the line of traffic before they see her. My little girl is going to die.</a:t>
            </a:r>
            <a:endParaRPr lang="en-US" sz="4000" b="1" dirty="0"/>
          </a:p>
        </p:txBody>
      </p:sp>
      <p:pic>
        <p:nvPicPr>
          <p:cNvPr id="11" name="Picture 10"/>
          <p:cNvPicPr>
            <a:picLocks noChangeAspect="1"/>
          </p:cNvPicPr>
          <p:nvPr/>
        </p:nvPicPr>
        <p:blipFill rotWithShape="1">
          <a:blip r:embed="rId2"/>
          <a:srcRect l="23734" r="24801"/>
          <a:stretch/>
        </p:blipFill>
        <p:spPr>
          <a:xfrm>
            <a:off x="1" y="1017784"/>
            <a:ext cx="3208128" cy="4831518"/>
          </a:xfrm>
          <a:prstGeom prst="rect">
            <a:avLst/>
          </a:prstGeom>
        </p:spPr>
      </p:pic>
    </p:spTree>
    <p:extLst>
      <p:ext uri="{BB962C8B-B14F-4D97-AF65-F5344CB8AC3E}">
        <p14:creationId xmlns:p14="http://schemas.microsoft.com/office/powerpoint/2010/main" val="39788506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04712" y="931348"/>
            <a:ext cx="5321817" cy="5016758"/>
          </a:xfrm>
          <a:prstGeom prst="rect">
            <a:avLst/>
          </a:prstGeom>
          <a:noFill/>
        </p:spPr>
        <p:txBody>
          <a:bodyPr wrap="square" rtlCol="0">
            <a:spAutoFit/>
          </a:bodyPr>
          <a:lstStyle/>
          <a:p>
            <a:pPr algn="ctr"/>
            <a:r>
              <a:rPr lang="en-US" sz="4000" b="1" dirty="0" smtClean="0"/>
              <a:t>“Now I have revealed my heart</a:t>
            </a:r>
            <a:r>
              <a:rPr lang="mr-IN" sz="4000" b="1" dirty="0" smtClean="0"/>
              <a:t>…</a:t>
            </a:r>
            <a:r>
              <a:rPr lang="en-US" sz="4000" b="1" dirty="0" smtClean="0"/>
              <a:t> I love her</a:t>
            </a:r>
            <a:r>
              <a:rPr lang="mr-IN" sz="4000" b="1" dirty="0" smtClean="0"/>
              <a:t>…</a:t>
            </a:r>
            <a:r>
              <a:rPr lang="en-US" sz="4000" b="1" dirty="0" smtClean="0"/>
              <a:t> I’ve presented this free invitation to repent</a:t>
            </a:r>
            <a:r>
              <a:rPr lang="mr-IN" sz="4000" b="1" dirty="0" smtClean="0"/>
              <a:t>…</a:t>
            </a:r>
            <a:r>
              <a:rPr lang="en-US" sz="4000" b="1" dirty="0" smtClean="0"/>
              <a:t> I’ve called her back to myself</a:t>
            </a:r>
            <a:r>
              <a:rPr lang="mr-IN" sz="4000" b="1" dirty="0" smtClean="0"/>
              <a:t>…</a:t>
            </a:r>
            <a:r>
              <a:rPr lang="en-US" sz="4000" b="1" dirty="0" smtClean="0"/>
              <a:t>  And she is exercising her unregenerate will.</a:t>
            </a:r>
            <a:endParaRPr lang="en-US" sz="4000" b="1" dirty="0"/>
          </a:p>
        </p:txBody>
      </p:sp>
      <p:pic>
        <p:nvPicPr>
          <p:cNvPr id="11" name="Picture 10"/>
          <p:cNvPicPr>
            <a:picLocks noChangeAspect="1"/>
          </p:cNvPicPr>
          <p:nvPr/>
        </p:nvPicPr>
        <p:blipFill rotWithShape="1">
          <a:blip r:embed="rId2"/>
          <a:srcRect l="23734" r="24801"/>
          <a:stretch/>
        </p:blipFill>
        <p:spPr>
          <a:xfrm>
            <a:off x="1" y="1017784"/>
            <a:ext cx="3208128" cy="4831518"/>
          </a:xfrm>
          <a:prstGeom prst="rect">
            <a:avLst/>
          </a:prstGeom>
        </p:spPr>
      </p:pic>
    </p:spTree>
    <p:extLst>
      <p:ext uri="{BB962C8B-B14F-4D97-AF65-F5344CB8AC3E}">
        <p14:creationId xmlns:p14="http://schemas.microsoft.com/office/powerpoint/2010/main" val="29400215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04712" y="1850488"/>
            <a:ext cx="5321817" cy="3170099"/>
          </a:xfrm>
          <a:prstGeom prst="rect">
            <a:avLst/>
          </a:prstGeom>
          <a:noFill/>
        </p:spPr>
        <p:txBody>
          <a:bodyPr wrap="square" rtlCol="0">
            <a:spAutoFit/>
          </a:bodyPr>
          <a:lstStyle/>
          <a:p>
            <a:pPr algn="ctr"/>
            <a:r>
              <a:rPr lang="en-US" sz="4000" b="1" dirty="0" smtClean="0"/>
              <a:t>“And so I exercise my loving father desire and I pursue her</a:t>
            </a:r>
            <a:r>
              <a:rPr lang="mr-IN" sz="4000" b="1" dirty="0" smtClean="0"/>
              <a:t>…</a:t>
            </a:r>
            <a:r>
              <a:rPr lang="en-US" sz="4000" b="1" dirty="0" smtClean="0"/>
              <a:t> I call to her and I’m pursuing her</a:t>
            </a:r>
            <a:r>
              <a:rPr lang="mr-IN" sz="4000" b="1" dirty="0" smtClean="0"/>
              <a:t>…</a:t>
            </a:r>
            <a:endParaRPr lang="en-US" sz="4000" b="1" dirty="0"/>
          </a:p>
        </p:txBody>
      </p:sp>
      <p:pic>
        <p:nvPicPr>
          <p:cNvPr id="11" name="Picture 10"/>
          <p:cNvPicPr>
            <a:picLocks noChangeAspect="1"/>
          </p:cNvPicPr>
          <p:nvPr/>
        </p:nvPicPr>
        <p:blipFill rotWithShape="1">
          <a:blip r:embed="rId2"/>
          <a:srcRect l="23734" r="24801"/>
          <a:stretch/>
        </p:blipFill>
        <p:spPr>
          <a:xfrm>
            <a:off x="1" y="1017784"/>
            <a:ext cx="3208128" cy="4831518"/>
          </a:xfrm>
          <a:prstGeom prst="rect">
            <a:avLst/>
          </a:prstGeom>
        </p:spPr>
      </p:pic>
    </p:spTree>
    <p:extLst>
      <p:ext uri="{BB962C8B-B14F-4D97-AF65-F5344CB8AC3E}">
        <p14:creationId xmlns:p14="http://schemas.microsoft.com/office/powerpoint/2010/main" val="29400215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04712" y="613820"/>
            <a:ext cx="5321817" cy="5632311"/>
          </a:xfrm>
          <a:prstGeom prst="rect">
            <a:avLst/>
          </a:prstGeom>
          <a:noFill/>
        </p:spPr>
        <p:txBody>
          <a:bodyPr wrap="square" rtlCol="0">
            <a:spAutoFit/>
          </a:bodyPr>
          <a:lstStyle/>
          <a:p>
            <a:pPr algn="ctr"/>
            <a:r>
              <a:rPr lang="en-US" sz="4000" b="1" dirty="0" smtClean="0"/>
              <a:t>“And I grabbed her, literally, by the back of her little coat</a:t>
            </a:r>
            <a:r>
              <a:rPr lang="mr-IN" sz="4000" b="1" dirty="0" smtClean="0"/>
              <a:t>…</a:t>
            </a:r>
            <a:r>
              <a:rPr lang="en-US" sz="4000" b="1" dirty="0" smtClean="0"/>
              <a:t> And I yanked her, literally, right out of the way of the oncoming truck</a:t>
            </a:r>
            <a:r>
              <a:rPr lang="mr-IN" sz="4000" b="1" dirty="0" smtClean="0"/>
              <a:t>…</a:t>
            </a:r>
            <a:r>
              <a:rPr lang="en-US" sz="4000" b="1" dirty="0" smtClean="0"/>
              <a:t> It, seriously, was inches that she was missed by a truck going 40 mph</a:t>
            </a:r>
            <a:r>
              <a:rPr lang="mr-IN" sz="4000" b="1" dirty="0" smtClean="0"/>
              <a:t>…</a:t>
            </a:r>
            <a:endParaRPr lang="en-US" sz="4000" b="1" dirty="0"/>
          </a:p>
        </p:txBody>
      </p:sp>
      <p:pic>
        <p:nvPicPr>
          <p:cNvPr id="11" name="Picture 10"/>
          <p:cNvPicPr>
            <a:picLocks noChangeAspect="1"/>
          </p:cNvPicPr>
          <p:nvPr/>
        </p:nvPicPr>
        <p:blipFill rotWithShape="1">
          <a:blip r:embed="rId2"/>
          <a:srcRect l="23734" r="24801"/>
          <a:stretch/>
        </p:blipFill>
        <p:spPr>
          <a:xfrm>
            <a:off x="1" y="1017784"/>
            <a:ext cx="3208128" cy="4831518"/>
          </a:xfrm>
          <a:prstGeom prst="rect">
            <a:avLst/>
          </a:prstGeom>
        </p:spPr>
      </p:pic>
    </p:spTree>
    <p:extLst>
      <p:ext uri="{BB962C8B-B14F-4D97-AF65-F5344CB8AC3E}">
        <p14:creationId xmlns:p14="http://schemas.microsoft.com/office/powerpoint/2010/main" val="34642046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04712" y="2350645"/>
            <a:ext cx="5321817" cy="2169825"/>
          </a:xfrm>
          <a:prstGeom prst="rect">
            <a:avLst/>
          </a:prstGeom>
          <a:noFill/>
        </p:spPr>
        <p:txBody>
          <a:bodyPr wrap="square" rtlCol="0">
            <a:spAutoFit/>
          </a:bodyPr>
          <a:lstStyle/>
          <a:p>
            <a:pPr algn="ctr"/>
            <a:r>
              <a:rPr lang="en-US" sz="4000" b="1" dirty="0" smtClean="0"/>
              <a:t>“My daughter barely lived</a:t>
            </a:r>
            <a:r>
              <a:rPr lang="mr-IN" sz="4000" b="1" dirty="0" smtClean="0"/>
              <a:t>…</a:t>
            </a:r>
            <a:r>
              <a:rPr lang="en-US" sz="4000" b="1" dirty="0" smtClean="0"/>
              <a:t> </a:t>
            </a:r>
          </a:p>
          <a:p>
            <a:pPr algn="ctr"/>
            <a:endParaRPr lang="en-US" sz="1500" b="1" dirty="0"/>
          </a:p>
          <a:p>
            <a:pPr algn="ctr"/>
            <a:r>
              <a:rPr lang="en-US" sz="4000" b="1" u="sng" dirty="0" smtClean="0">
                <a:solidFill>
                  <a:srgbClr val="FFFF00"/>
                </a:solidFill>
              </a:rPr>
              <a:t>THAT</a:t>
            </a:r>
            <a:r>
              <a:rPr lang="en-US" sz="4000" b="1" dirty="0" smtClean="0"/>
              <a:t> is election</a:t>
            </a:r>
            <a:r>
              <a:rPr lang="mr-IN" sz="4000" b="1" dirty="0" smtClean="0"/>
              <a:t>…</a:t>
            </a:r>
            <a:endParaRPr lang="en-US" sz="4000" b="1" dirty="0" smtClean="0"/>
          </a:p>
        </p:txBody>
      </p:sp>
      <p:pic>
        <p:nvPicPr>
          <p:cNvPr id="11" name="Picture 10"/>
          <p:cNvPicPr>
            <a:picLocks noChangeAspect="1"/>
          </p:cNvPicPr>
          <p:nvPr/>
        </p:nvPicPr>
        <p:blipFill rotWithShape="1">
          <a:blip r:embed="rId2"/>
          <a:srcRect l="23734" r="24801"/>
          <a:stretch/>
        </p:blipFill>
        <p:spPr>
          <a:xfrm>
            <a:off x="1" y="1017784"/>
            <a:ext cx="3208128" cy="4831518"/>
          </a:xfrm>
          <a:prstGeom prst="rect">
            <a:avLst/>
          </a:prstGeom>
        </p:spPr>
      </p:pic>
    </p:spTree>
    <p:extLst>
      <p:ext uri="{BB962C8B-B14F-4D97-AF65-F5344CB8AC3E}">
        <p14:creationId xmlns:p14="http://schemas.microsoft.com/office/powerpoint/2010/main" val="38509414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04712" y="867376"/>
            <a:ext cx="5321817" cy="5124480"/>
          </a:xfrm>
          <a:prstGeom prst="rect">
            <a:avLst/>
          </a:prstGeom>
          <a:noFill/>
        </p:spPr>
        <p:txBody>
          <a:bodyPr wrap="square" rtlCol="0">
            <a:spAutoFit/>
          </a:bodyPr>
          <a:lstStyle/>
          <a:p>
            <a:pPr algn="ctr"/>
            <a:r>
              <a:rPr lang="en-US" sz="4000" b="1" dirty="0" smtClean="0"/>
              <a:t>“Where the Father in love pursues obstinate, disobedient children who have chosen death. And He decrees that </a:t>
            </a:r>
            <a:r>
              <a:rPr lang="en-US" sz="4000" b="1" u="sng" dirty="0" smtClean="0">
                <a:solidFill>
                  <a:srgbClr val="FFFF00"/>
                </a:solidFill>
              </a:rPr>
              <a:t>more</a:t>
            </a:r>
            <a:r>
              <a:rPr lang="en-US" sz="4000" b="1" dirty="0" smtClean="0">
                <a:solidFill>
                  <a:srgbClr val="FFFF00"/>
                </a:solidFill>
              </a:rPr>
              <a:t> </a:t>
            </a:r>
            <a:r>
              <a:rPr lang="en-US" sz="4000" b="1" u="sng" dirty="0" smtClean="0">
                <a:solidFill>
                  <a:srgbClr val="FFFF00"/>
                </a:solidFill>
              </a:rPr>
              <a:t>important</a:t>
            </a:r>
            <a:r>
              <a:rPr lang="en-US" sz="4000" b="1" dirty="0" smtClean="0">
                <a:solidFill>
                  <a:srgbClr val="FFFF00"/>
                </a:solidFill>
              </a:rPr>
              <a:t> </a:t>
            </a:r>
            <a:r>
              <a:rPr lang="en-US" sz="4000" b="1" u="sng" dirty="0" smtClean="0">
                <a:solidFill>
                  <a:srgbClr val="FFFF00"/>
                </a:solidFill>
              </a:rPr>
              <a:t>than their</a:t>
            </a:r>
            <a:r>
              <a:rPr lang="en-US" sz="4000" b="1" dirty="0" smtClean="0">
                <a:solidFill>
                  <a:srgbClr val="FFFF00"/>
                </a:solidFill>
              </a:rPr>
              <a:t> </a:t>
            </a:r>
            <a:r>
              <a:rPr lang="en-US" sz="4000" b="1" u="sng" dirty="0" smtClean="0">
                <a:solidFill>
                  <a:srgbClr val="FFFF00"/>
                </a:solidFill>
              </a:rPr>
              <a:t>will</a:t>
            </a:r>
            <a:r>
              <a:rPr lang="en-US" sz="4000" b="1" dirty="0" smtClean="0">
                <a:solidFill>
                  <a:srgbClr val="FFFF00"/>
                </a:solidFill>
              </a:rPr>
              <a:t> </a:t>
            </a:r>
            <a:r>
              <a:rPr lang="en-US" sz="4000" b="1" u="sng" dirty="0" smtClean="0">
                <a:solidFill>
                  <a:srgbClr val="FFFF00"/>
                </a:solidFill>
              </a:rPr>
              <a:t>is</a:t>
            </a:r>
            <a:r>
              <a:rPr lang="en-US" sz="4000" b="1" dirty="0" smtClean="0">
                <a:solidFill>
                  <a:srgbClr val="FFFF00"/>
                </a:solidFill>
              </a:rPr>
              <a:t> </a:t>
            </a:r>
            <a:r>
              <a:rPr lang="en-US" sz="4000" b="1" u="sng" dirty="0" smtClean="0">
                <a:solidFill>
                  <a:srgbClr val="FFFF00"/>
                </a:solidFill>
              </a:rPr>
              <a:t>His</a:t>
            </a:r>
            <a:r>
              <a:rPr lang="en-US" sz="4000" b="1" dirty="0" smtClean="0">
                <a:solidFill>
                  <a:srgbClr val="FFFF00"/>
                </a:solidFill>
              </a:rPr>
              <a:t> </a:t>
            </a:r>
            <a:r>
              <a:rPr lang="en-US" sz="4000" b="1" u="sng" dirty="0" smtClean="0">
                <a:solidFill>
                  <a:srgbClr val="FFFF00"/>
                </a:solidFill>
              </a:rPr>
              <a:t>love</a:t>
            </a:r>
            <a:r>
              <a:rPr lang="en-US" sz="4000" b="1" dirty="0" smtClean="0"/>
              <a:t>.”</a:t>
            </a:r>
          </a:p>
          <a:p>
            <a:pPr algn="ctr"/>
            <a:endParaRPr lang="en-US" sz="1500" b="1" dirty="0"/>
          </a:p>
          <a:p>
            <a:pPr algn="ctr"/>
            <a:r>
              <a:rPr lang="en-US" sz="3200" b="1" dirty="0" smtClean="0"/>
              <a:t>(Mark Driscoll)</a:t>
            </a:r>
            <a:endParaRPr lang="en-US" sz="3200" b="1" dirty="0"/>
          </a:p>
        </p:txBody>
      </p:sp>
      <p:pic>
        <p:nvPicPr>
          <p:cNvPr id="11" name="Picture 10"/>
          <p:cNvPicPr>
            <a:picLocks noChangeAspect="1"/>
          </p:cNvPicPr>
          <p:nvPr/>
        </p:nvPicPr>
        <p:blipFill rotWithShape="1">
          <a:blip r:embed="rId2"/>
          <a:srcRect l="23734" r="24801"/>
          <a:stretch/>
        </p:blipFill>
        <p:spPr>
          <a:xfrm>
            <a:off x="1" y="1017784"/>
            <a:ext cx="3208128" cy="4831518"/>
          </a:xfrm>
          <a:prstGeom prst="rect">
            <a:avLst/>
          </a:prstGeom>
        </p:spPr>
      </p:pic>
    </p:spTree>
    <p:extLst>
      <p:ext uri="{BB962C8B-B14F-4D97-AF65-F5344CB8AC3E}">
        <p14:creationId xmlns:p14="http://schemas.microsoft.com/office/powerpoint/2010/main" val="38509414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8983" y="2363359"/>
            <a:ext cx="8222988" cy="3416320"/>
          </a:xfrm>
          <a:prstGeom prst="rect">
            <a:avLst/>
          </a:prstGeom>
          <a:noFill/>
        </p:spPr>
        <p:txBody>
          <a:bodyPr wrap="square" rtlCol="0">
            <a:spAutoFit/>
          </a:bodyPr>
          <a:lstStyle/>
          <a:p>
            <a:pPr algn="ctr">
              <a:spcBef>
                <a:spcPts val="1464"/>
              </a:spcBef>
            </a:pPr>
            <a:r>
              <a:rPr lang="en-US" sz="3600" dirty="0" smtClean="0"/>
              <a:t>“</a:t>
            </a:r>
            <a:r>
              <a:rPr lang="mr-IN" sz="3600" dirty="0" smtClean="0"/>
              <a:t>…</a:t>
            </a:r>
            <a:r>
              <a:rPr lang="en-US" sz="3600" dirty="0" smtClean="0"/>
              <a:t>according to Paul, the fact that all die physically (even those who, like infants, did not have the opportunity to knowingly transgress a law of God-Romans 5:13-14) is a demonstration that we are connected with the guilt of Adam’s sin.</a:t>
            </a:r>
            <a:endParaRPr lang="en-US" sz="3600" dirty="0"/>
          </a:p>
        </p:txBody>
      </p:sp>
      <p:sp>
        <p:nvSpPr>
          <p:cNvPr id="2" name="TextBox 1"/>
          <p:cNvSpPr txBox="1"/>
          <p:nvPr/>
        </p:nvSpPr>
        <p:spPr>
          <a:xfrm>
            <a:off x="534688" y="501346"/>
            <a:ext cx="8020320" cy="1569660"/>
          </a:xfrm>
          <a:prstGeom prst="rect">
            <a:avLst/>
          </a:prstGeom>
          <a:noFill/>
        </p:spPr>
        <p:txBody>
          <a:bodyPr wrap="square" rtlCol="0">
            <a:spAutoFit/>
          </a:bodyPr>
          <a:lstStyle/>
          <a:p>
            <a:pPr algn="ctr"/>
            <a:r>
              <a:rPr lang="en-US" sz="4800" b="1" dirty="0" smtClean="0">
                <a:solidFill>
                  <a:srgbClr val="FFFF00"/>
                </a:solidFill>
              </a:rPr>
              <a:t>What Happens to Infants </a:t>
            </a:r>
          </a:p>
          <a:p>
            <a:pPr algn="ctr"/>
            <a:r>
              <a:rPr lang="en-US" sz="4800" b="1" dirty="0" smtClean="0">
                <a:solidFill>
                  <a:srgbClr val="FFFF00"/>
                </a:solidFill>
              </a:rPr>
              <a:t>Who Die?</a:t>
            </a:r>
            <a:endParaRPr lang="en-US" sz="4800" dirty="0">
              <a:solidFill>
                <a:srgbClr val="FFFFFF"/>
              </a:solidFill>
            </a:endParaRPr>
          </a:p>
        </p:txBody>
      </p:sp>
    </p:spTree>
    <p:extLst>
      <p:ext uri="{BB962C8B-B14F-4D97-AF65-F5344CB8AC3E}">
        <p14:creationId xmlns:p14="http://schemas.microsoft.com/office/powerpoint/2010/main" val="12472924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8983" y="2664175"/>
            <a:ext cx="8222988" cy="2342180"/>
          </a:xfrm>
          <a:prstGeom prst="rect">
            <a:avLst/>
          </a:prstGeom>
          <a:noFill/>
        </p:spPr>
        <p:txBody>
          <a:bodyPr wrap="square" rtlCol="0">
            <a:spAutoFit/>
          </a:bodyPr>
          <a:lstStyle/>
          <a:p>
            <a:pPr algn="ctr">
              <a:spcBef>
                <a:spcPts val="1464"/>
              </a:spcBef>
            </a:pPr>
            <a:r>
              <a:rPr lang="en-US" sz="4800" dirty="0"/>
              <a:t>“These verses make it very unlikely that all infants who </a:t>
            </a:r>
            <a:endParaRPr lang="en-US" sz="4800" dirty="0" smtClean="0"/>
          </a:p>
          <a:p>
            <a:pPr algn="ctr"/>
            <a:r>
              <a:rPr lang="en-US" sz="4800" dirty="0" smtClean="0"/>
              <a:t>die </a:t>
            </a:r>
            <a:r>
              <a:rPr lang="en-US" sz="4800" dirty="0"/>
              <a:t>are lost</a:t>
            </a:r>
            <a:r>
              <a:rPr lang="en-US" sz="4800" dirty="0" smtClean="0"/>
              <a:t>.</a:t>
            </a:r>
            <a:endParaRPr lang="en-US" sz="4800" dirty="0"/>
          </a:p>
        </p:txBody>
      </p:sp>
      <p:sp>
        <p:nvSpPr>
          <p:cNvPr id="2" name="TextBox 1"/>
          <p:cNvSpPr txBox="1"/>
          <p:nvPr/>
        </p:nvSpPr>
        <p:spPr>
          <a:xfrm>
            <a:off x="534688" y="501346"/>
            <a:ext cx="8020320" cy="1569660"/>
          </a:xfrm>
          <a:prstGeom prst="rect">
            <a:avLst/>
          </a:prstGeom>
          <a:noFill/>
        </p:spPr>
        <p:txBody>
          <a:bodyPr wrap="square" rtlCol="0">
            <a:spAutoFit/>
          </a:bodyPr>
          <a:lstStyle/>
          <a:p>
            <a:pPr algn="ctr"/>
            <a:r>
              <a:rPr lang="en-US" sz="4800" b="1" dirty="0" smtClean="0">
                <a:solidFill>
                  <a:srgbClr val="FFFF00"/>
                </a:solidFill>
              </a:rPr>
              <a:t>What Happens to Infants </a:t>
            </a:r>
          </a:p>
          <a:p>
            <a:pPr algn="ctr"/>
            <a:r>
              <a:rPr lang="en-US" sz="4800" b="1" dirty="0" smtClean="0">
                <a:solidFill>
                  <a:srgbClr val="FFFF00"/>
                </a:solidFill>
              </a:rPr>
              <a:t>Who Die?</a:t>
            </a:r>
            <a:endParaRPr lang="en-US" sz="4800" dirty="0">
              <a:solidFill>
                <a:srgbClr val="FFFFFF"/>
              </a:solidFill>
            </a:endParaRPr>
          </a:p>
        </p:txBody>
      </p:sp>
    </p:spTree>
    <p:extLst>
      <p:ext uri="{BB962C8B-B14F-4D97-AF65-F5344CB8AC3E}">
        <p14:creationId xmlns:p14="http://schemas.microsoft.com/office/powerpoint/2010/main" val="41751588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8983" y="2363359"/>
            <a:ext cx="8222988" cy="3970318"/>
          </a:xfrm>
          <a:prstGeom prst="rect">
            <a:avLst/>
          </a:prstGeom>
          <a:noFill/>
        </p:spPr>
        <p:txBody>
          <a:bodyPr wrap="square" rtlCol="0">
            <a:spAutoFit/>
          </a:bodyPr>
          <a:lstStyle/>
          <a:p>
            <a:pPr algn="ctr">
              <a:spcBef>
                <a:spcPts val="1464"/>
              </a:spcBef>
            </a:pPr>
            <a:r>
              <a:rPr lang="en-US" sz="3600" dirty="0"/>
              <a:t>“If we are all born under sin, and salvation is by faith in Christ (which infants do not seem to have the mental capacity to exercise), then it might at first seem that no infants can be saved. We are not, however, aware of anyone who actually takes this position</a:t>
            </a:r>
            <a:r>
              <a:rPr lang="en-US" sz="3600" dirty="0" smtClean="0"/>
              <a:t>.</a:t>
            </a:r>
            <a:endParaRPr lang="en-US" sz="3600" dirty="0"/>
          </a:p>
        </p:txBody>
      </p:sp>
      <p:sp>
        <p:nvSpPr>
          <p:cNvPr id="2" name="TextBox 1"/>
          <p:cNvSpPr txBox="1"/>
          <p:nvPr/>
        </p:nvSpPr>
        <p:spPr>
          <a:xfrm>
            <a:off x="534688" y="501346"/>
            <a:ext cx="8020320" cy="1569660"/>
          </a:xfrm>
          <a:prstGeom prst="rect">
            <a:avLst/>
          </a:prstGeom>
          <a:noFill/>
        </p:spPr>
        <p:txBody>
          <a:bodyPr wrap="square" rtlCol="0">
            <a:spAutoFit/>
          </a:bodyPr>
          <a:lstStyle/>
          <a:p>
            <a:pPr algn="ctr"/>
            <a:r>
              <a:rPr lang="en-US" sz="4800" b="1" dirty="0" smtClean="0">
                <a:solidFill>
                  <a:srgbClr val="FFFF00"/>
                </a:solidFill>
              </a:rPr>
              <a:t>What Happens to Infants </a:t>
            </a:r>
          </a:p>
          <a:p>
            <a:pPr algn="ctr"/>
            <a:r>
              <a:rPr lang="en-US" sz="4800" b="1" dirty="0" smtClean="0">
                <a:solidFill>
                  <a:srgbClr val="FFFF00"/>
                </a:solidFill>
              </a:rPr>
              <a:t>Who Die?</a:t>
            </a:r>
            <a:endParaRPr lang="en-US" sz="4800" dirty="0">
              <a:solidFill>
                <a:srgbClr val="FFFFFF"/>
              </a:solidFill>
            </a:endParaRPr>
          </a:p>
        </p:txBody>
      </p:sp>
    </p:spTree>
    <p:extLst>
      <p:ext uri="{BB962C8B-B14F-4D97-AF65-F5344CB8AC3E}">
        <p14:creationId xmlns:p14="http://schemas.microsoft.com/office/powerpoint/2010/main" val="41751588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8983" y="2363359"/>
            <a:ext cx="8222988" cy="3191643"/>
          </a:xfrm>
          <a:prstGeom prst="rect">
            <a:avLst/>
          </a:prstGeom>
          <a:noFill/>
        </p:spPr>
        <p:txBody>
          <a:bodyPr wrap="square" rtlCol="0">
            <a:spAutoFit/>
          </a:bodyPr>
          <a:lstStyle/>
          <a:p>
            <a:pPr algn="ctr">
              <a:spcBef>
                <a:spcPts val="1464"/>
              </a:spcBef>
            </a:pPr>
            <a:r>
              <a:rPr lang="en-US" sz="3600" dirty="0"/>
              <a:t>“</a:t>
            </a:r>
            <a:r>
              <a:rPr lang="mr-IN" sz="3600" dirty="0"/>
              <a:t>…</a:t>
            </a:r>
            <a:r>
              <a:rPr lang="en-US" sz="3600" dirty="0"/>
              <a:t>some have held that God saves some infants who die and not others. They point that this seems most consistent with the doctrines of election and original sin.</a:t>
            </a:r>
            <a:r>
              <a:rPr lang="en-US" sz="3600" dirty="0" smtClean="0"/>
              <a:t>”</a:t>
            </a:r>
          </a:p>
          <a:p>
            <a:pPr algn="ctr"/>
            <a:endParaRPr lang="en-US" sz="1500" dirty="0" smtClean="0"/>
          </a:p>
          <a:p>
            <a:pPr algn="ctr">
              <a:spcBef>
                <a:spcPts val="1464"/>
              </a:spcBef>
            </a:pPr>
            <a:r>
              <a:rPr lang="en-US" sz="2800" dirty="0" smtClean="0"/>
              <a:t>(Matt </a:t>
            </a:r>
            <a:r>
              <a:rPr lang="en-US" sz="2800" dirty="0" err="1" smtClean="0"/>
              <a:t>Perman</a:t>
            </a:r>
            <a:r>
              <a:rPr lang="en-US" sz="2800" dirty="0" smtClean="0"/>
              <a:t>, </a:t>
            </a:r>
            <a:r>
              <a:rPr lang="en-US" sz="2800" i="1" dirty="0" err="1" smtClean="0"/>
              <a:t>desiringgod.org</a:t>
            </a:r>
            <a:r>
              <a:rPr lang="en-US" sz="2800" dirty="0" smtClean="0"/>
              <a:t>)</a:t>
            </a:r>
            <a:endParaRPr lang="en-US" sz="2800" dirty="0"/>
          </a:p>
        </p:txBody>
      </p:sp>
      <p:sp>
        <p:nvSpPr>
          <p:cNvPr id="2" name="TextBox 1"/>
          <p:cNvSpPr txBox="1"/>
          <p:nvPr/>
        </p:nvSpPr>
        <p:spPr>
          <a:xfrm>
            <a:off x="534688" y="501346"/>
            <a:ext cx="8020320" cy="1569660"/>
          </a:xfrm>
          <a:prstGeom prst="rect">
            <a:avLst/>
          </a:prstGeom>
          <a:noFill/>
        </p:spPr>
        <p:txBody>
          <a:bodyPr wrap="square" rtlCol="0">
            <a:spAutoFit/>
          </a:bodyPr>
          <a:lstStyle/>
          <a:p>
            <a:pPr algn="ctr"/>
            <a:r>
              <a:rPr lang="en-US" sz="4800" b="1" dirty="0" smtClean="0">
                <a:solidFill>
                  <a:srgbClr val="FFFF00"/>
                </a:solidFill>
              </a:rPr>
              <a:t>What Happens to Infants </a:t>
            </a:r>
          </a:p>
          <a:p>
            <a:pPr algn="ctr"/>
            <a:r>
              <a:rPr lang="en-US" sz="4800" b="1" dirty="0" smtClean="0">
                <a:solidFill>
                  <a:srgbClr val="FFFF00"/>
                </a:solidFill>
              </a:rPr>
              <a:t>Who Die?</a:t>
            </a:r>
            <a:endParaRPr lang="en-US" sz="4800" dirty="0">
              <a:solidFill>
                <a:srgbClr val="FFFFFF"/>
              </a:solidFill>
            </a:endParaRPr>
          </a:p>
        </p:txBody>
      </p:sp>
    </p:spTree>
    <p:extLst>
      <p:ext uri="{BB962C8B-B14F-4D97-AF65-F5344CB8AC3E}">
        <p14:creationId xmlns:p14="http://schemas.microsoft.com/office/powerpoint/2010/main" val="41524935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572000" y="610627"/>
            <a:ext cx="4191000" cy="2246769"/>
          </a:xfrm>
          <a:prstGeom prst="rect">
            <a:avLst/>
          </a:prstGeom>
          <a:noFill/>
          <a:ln w="9525">
            <a:noFill/>
            <a:miter lim="800000"/>
            <a:headEnd/>
            <a:tailEnd/>
          </a:ln>
        </p:spPr>
        <p:txBody>
          <a:bodyPr>
            <a:spAutoFit/>
          </a:bodyPr>
          <a:lstStyle/>
          <a:p>
            <a:r>
              <a:rPr lang="en-US" sz="3600" b="1" u="sng" dirty="0">
                <a:solidFill>
                  <a:srgbClr val="FFFF00"/>
                </a:solidFill>
                <a:latin typeface="Calibri" pitchFamily="34" charset="0"/>
              </a:rPr>
              <a:t>SYNERGISM</a:t>
            </a:r>
          </a:p>
          <a:p>
            <a:r>
              <a:rPr lang="en-US" sz="2600" dirty="0">
                <a:latin typeface="Calibri" pitchFamily="34" charset="0"/>
              </a:rPr>
              <a:t>“working together,” or cooperation between God’s grace and human willing and activity</a:t>
            </a:r>
          </a:p>
        </p:txBody>
      </p:sp>
      <p:sp>
        <p:nvSpPr>
          <p:cNvPr id="3" name="Rectangle 2"/>
          <p:cNvSpPr>
            <a:spLocks noChangeArrowheads="1"/>
          </p:cNvSpPr>
          <p:nvPr/>
        </p:nvSpPr>
        <p:spPr bwMode="auto">
          <a:xfrm>
            <a:off x="4572000" y="3960295"/>
            <a:ext cx="4343400" cy="2246769"/>
          </a:xfrm>
          <a:prstGeom prst="rect">
            <a:avLst/>
          </a:prstGeom>
          <a:noFill/>
          <a:ln w="9525">
            <a:noFill/>
            <a:miter lim="800000"/>
            <a:headEnd/>
            <a:tailEnd/>
          </a:ln>
        </p:spPr>
        <p:txBody>
          <a:bodyPr>
            <a:spAutoFit/>
          </a:bodyPr>
          <a:lstStyle/>
          <a:p>
            <a:r>
              <a:rPr lang="en-US" sz="3600" b="1" u="sng" dirty="0">
                <a:solidFill>
                  <a:srgbClr val="FFFF00"/>
                </a:solidFill>
                <a:latin typeface="Calibri" pitchFamily="34" charset="0"/>
              </a:rPr>
              <a:t>MONERGISM</a:t>
            </a:r>
          </a:p>
          <a:p>
            <a:r>
              <a:rPr lang="en-US" sz="2600" dirty="0">
                <a:latin typeface="Calibri" pitchFamily="34" charset="0"/>
              </a:rPr>
              <a:t>“one working,” or God’s grace as the effectual source of election, redemption, faith, and perseverance</a:t>
            </a:r>
          </a:p>
        </p:txBody>
      </p:sp>
      <p:graphicFrame>
        <p:nvGraphicFramePr>
          <p:cNvPr id="4" name="Diagram 3"/>
          <p:cNvGraphicFramePr/>
          <p:nvPr>
            <p:extLst>
              <p:ext uri="{D42A27DB-BD31-4B8C-83A1-F6EECF244321}">
                <p14:modId xmlns:p14="http://schemas.microsoft.com/office/powerpoint/2010/main" val="1106892990"/>
              </p:ext>
            </p:extLst>
          </p:nvPr>
        </p:nvGraphicFramePr>
        <p:xfrm>
          <a:off x="-197280" y="-197264"/>
          <a:ext cx="4343400" cy="3473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916994565"/>
              </p:ext>
            </p:extLst>
          </p:nvPr>
        </p:nvGraphicFramePr>
        <p:xfrm>
          <a:off x="-554838" y="3168550"/>
          <a:ext cx="5215454" cy="39206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79578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4" grpId="0">
        <p:bldAsOne/>
      </p:bldGraphic>
      <p:bldGraphic spid="5"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30004" r="10995"/>
          <a:stretch/>
        </p:blipFill>
        <p:spPr>
          <a:xfrm>
            <a:off x="4543425" y="1851532"/>
            <a:ext cx="4622247" cy="4406803"/>
          </a:xfrm>
          <a:prstGeom prst="rect">
            <a:avLst/>
          </a:prstGeom>
        </p:spPr>
      </p:pic>
      <p:sp>
        <p:nvSpPr>
          <p:cNvPr id="9" name="TextBox 8"/>
          <p:cNvSpPr txBox="1"/>
          <p:nvPr/>
        </p:nvSpPr>
        <p:spPr>
          <a:xfrm>
            <a:off x="0" y="626024"/>
            <a:ext cx="5321817" cy="5078314"/>
          </a:xfrm>
          <a:prstGeom prst="rect">
            <a:avLst/>
          </a:prstGeom>
          <a:noFill/>
        </p:spPr>
        <p:txBody>
          <a:bodyPr wrap="square" rtlCol="0">
            <a:spAutoFit/>
          </a:bodyPr>
          <a:lstStyle/>
          <a:p>
            <a:pPr algn="ctr"/>
            <a:r>
              <a:rPr lang="en-US" sz="3600" dirty="0" smtClean="0"/>
              <a:t>“Jesus says in John 9:41 to those who were offended at his teaching and asked if he thought they were blind—he said, “If you were blind, you would not have had sin; but since you say, ‘We see,’ your sin remains.”</a:t>
            </a:r>
            <a:endParaRPr lang="en-US" sz="3600" dirty="0"/>
          </a:p>
        </p:txBody>
      </p:sp>
    </p:spTree>
    <p:extLst>
      <p:ext uri="{BB962C8B-B14F-4D97-AF65-F5344CB8AC3E}">
        <p14:creationId xmlns:p14="http://schemas.microsoft.com/office/powerpoint/2010/main" val="22449295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30004" r="10995"/>
          <a:stretch/>
        </p:blipFill>
        <p:spPr>
          <a:xfrm>
            <a:off x="4543425" y="1851532"/>
            <a:ext cx="4622247" cy="4406803"/>
          </a:xfrm>
          <a:prstGeom prst="rect">
            <a:avLst/>
          </a:prstGeom>
        </p:spPr>
      </p:pic>
      <p:sp>
        <p:nvSpPr>
          <p:cNvPr id="9" name="TextBox 8"/>
          <p:cNvSpPr txBox="1"/>
          <p:nvPr/>
        </p:nvSpPr>
        <p:spPr>
          <a:xfrm>
            <a:off x="0" y="626024"/>
            <a:ext cx="5321817" cy="5632312"/>
          </a:xfrm>
          <a:prstGeom prst="rect">
            <a:avLst/>
          </a:prstGeom>
          <a:noFill/>
        </p:spPr>
        <p:txBody>
          <a:bodyPr wrap="square" rtlCol="0">
            <a:spAutoFit/>
          </a:bodyPr>
          <a:lstStyle/>
          <a:p>
            <a:pPr algn="ctr"/>
            <a:r>
              <a:rPr lang="en-US" sz="3600" dirty="0" smtClean="0"/>
              <a:t>“In other words, if a person lacks the natural capacity to see the revelation of God’s will or God’s glory then that person’s sin would not remain—God would not bring the person into final judgment for not believing what he had no natural capacity to see.</a:t>
            </a:r>
            <a:endParaRPr lang="en-US" sz="3600" dirty="0"/>
          </a:p>
        </p:txBody>
      </p:sp>
    </p:spTree>
    <p:extLst>
      <p:ext uri="{BB962C8B-B14F-4D97-AF65-F5344CB8AC3E}">
        <p14:creationId xmlns:p14="http://schemas.microsoft.com/office/powerpoint/2010/main" val="35967749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30004" r="10995"/>
          <a:stretch/>
        </p:blipFill>
        <p:spPr>
          <a:xfrm>
            <a:off x="4543425" y="1851532"/>
            <a:ext cx="4622247" cy="4406803"/>
          </a:xfrm>
          <a:prstGeom prst="rect">
            <a:avLst/>
          </a:prstGeom>
        </p:spPr>
      </p:pic>
      <p:sp>
        <p:nvSpPr>
          <p:cNvPr id="9" name="TextBox 8"/>
          <p:cNvSpPr txBox="1"/>
          <p:nvPr/>
        </p:nvSpPr>
        <p:spPr>
          <a:xfrm>
            <a:off x="0" y="442192"/>
            <a:ext cx="5321817" cy="6001642"/>
          </a:xfrm>
          <a:prstGeom prst="rect">
            <a:avLst/>
          </a:prstGeom>
          <a:noFill/>
        </p:spPr>
        <p:txBody>
          <a:bodyPr wrap="square" rtlCol="0">
            <a:spAutoFit/>
          </a:bodyPr>
          <a:lstStyle/>
          <a:p>
            <a:pPr algn="ctr"/>
            <a:r>
              <a:rPr lang="en-US" sz="3200" dirty="0" smtClean="0"/>
              <a:t>“The point for us is that even though we human beings are under the penalty of everlasting judgment and death because of the fall of our race into sin and the sinful nature that we all have, nevertheless God only executes judgment on those who have the natural capacity to see his glory and understand his will</a:t>
            </a:r>
            <a:r>
              <a:rPr lang="mr-IN" sz="3200" dirty="0" smtClean="0"/>
              <a:t>…</a:t>
            </a:r>
            <a:endParaRPr lang="en-US" sz="3200" dirty="0"/>
          </a:p>
        </p:txBody>
      </p:sp>
    </p:spTree>
    <p:extLst>
      <p:ext uri="{BB962C8B-B14F-4D97-AF65-F5344CB8AC3E}">
        <p14:creationId xmlns:p14="http://schemas.microsoft.com/office/powerpoint/2010/main" val="11638101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l="30004" r="10995"/>
          <a:stretch/>
        </p:blipFill>
        <p:spPr>
          <a:xfrm>
            <a:off x="4543425" y="1851532"/>
            <a:ext cx="4622247" cy="4406803"/>
          </a:xfrm>
          <a:prstGeom prst="rect">
            <a:avLst/>
          </a:prstGeom>
        </p:spPr>
      </p:pic>
      <p:sp>
        <p:nvSpPr>
          <p:cNvPr id="9" name="TextBox 8"/>
          <p:cNvSpPr txBox="1"/>
          <p:nvPr/>
        </p:nvSpPr>
        <p:spPr>
          <a:xfrm>
            <a:off x="0" y="1729001"/>
            <a:ext cx="5321817" cy="4201150"/>
          </a:xfrm>
          <a:prstGeom prst="rect">
            <a:avLst/>
          </a:prstGeom>
          <a:noFill/>
        </p:spPr>
        <p:txBody>
          <a:bodyPr wrap="square" rtlCol="0">
            <a:spAutoFit/>
          </a:bodyPr>
          <a:lstStyle/>
          <a:p>
            <a:pPr algn="ctr"/>
            <a:r>
              <a:rPr lang="en-US" sz="3600" dirty="0" smtClean="0"/>
              <a:t>“Infants, I believe, do not yet have that capacity; and therefore, in God’s inscrutable way, he brings them under the forgiving blood of his Son.”</a:t>
            </a:r>
          </a:p>
          <a:p>
            <a:pPr algn="ctr"/>
            <a:endParaRPr lang="en-US" sz="1500" dirty="0"/>
          </a:p>
          <a:p>
            <a:pPr algn="ctr"/>
            <a:r>
              <a:rPr lang="en-US" sz="2800" dirty="0" smtClean="0"/>
              <a:t>(John Piper)</a:t>
            </a:r>
            <a:endParaRPr lang="en-US" sz="2800" dirty="0"/>
          </a:p>
        </p:txBody>
      </p:sp>
    </p:spTree>
    <p:extLst>
      <p:ext uri="{BB962C8B-B14F-4D97-AF65-F5344CB8AC3E}">
        <p14:creationId xmlns:p14="http://schemas.microsoft.com/office/powerpoint/2010/main" val="29935465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29155" y="1878711"/>
            <a:ext cx="4198136" cy="3589700"/>
          </a:xfrm>
          <a:prstGeom prst="rect">
            <a:avLst/>
          </a:prstGeom>
          <a:noFill/>
        </p:spPr>
        <p:txBody>
          <a:bodyPr wrap="square" rtlCol="0">
            <a:spAutoFit/>
          </a:bodyPr>
          <a:lstStyle/>
          <a:p>
            <a:pPr algn="ctr">
              <a:lnSpc>
                <a:spcPct val="90000"/>
              </a:lnSpc>
              <a:tabLst>
                <a:tab pos="2522538" algn="l"/>
              </a:tabLst>
            </a:pPr>
            <a:r>
              <a:rPr lang="en-US" sz="2800" dirty="0" smtClean="0"/>
              <a:t>Yet you are he who took me </a:t>
            </a:r>
            <a:r>
              <a:rPr lang="en-US" sz="2800" dirty="0" smtClean="0">
                <a:solidFill>
                  <a:srgbClr val="FFFFFF"/>
                </a:solidFill>
              </a:rPr>
              <a:t>from</a:t>
            </a:r>
            <a:r>
              <a:rPr lang="en-US" sz="2800" b="1" dirty="0" smtClean="0">
                <a:solidFill>
                  <a:srgbClr val="FFFF00"/>
                </a:solidFill>
              </a:rPr>
              <a:t> the womb</a:t>
            </a:r>
            <a:r>
              <a:rPr lang="en-US" sz="2800" dirty="0" smtClean="0"/>
              <a:t>; </a:t>
            </a:r>
          </a:p>
          <a:p>
            <a:pPr algn="ctr">
              <a:lnSpc>
                <a:spcPct val="90000"/>
              </a:lnSpc>
              <a:tabLst>
                <a:tab pos="2522538" algn="l"/>
              </a:tabLst>
            </a:pPr>
            <a:r>
              <a:rPr lang="en-US" sz="2800" dirty="0" smtClean="0"/>
              <a:t>you made me trust you </a:t>
            </a:r>
            <a:r>
              <a:rPr lang="en-US" sz="2800" dirty="0" smtClean="0">
                <a:solidFill>
                  <a:srgbClr val="FFFFFF"/>
                </a:solidFill>
              </a:rPr>
              <a:t>at </a:t>
            </a:r>
            <a:r>
              <a:rPr lang="en-US" sz="2800" b="1" dirty="0" smtClean="0">
                <a:solidFill>
                  <a:srgbClr val="FFFF00"/>
                </a:solidFill>
              </a:rPr>
              <a:t>my mother’s breasts</a:t>
            </a:r>
            <a:r>
              <a:rPr lang="en-US" sz="2800" dirty="0" smtClean="0"/>
              <a:t>. </a:t>
            </a:r>
          </a:p>
          <a:p>
            <a:pPr algn="ctr">
              <a:lnSpc>
                <a:spcPct val="90000"/>
              </a:lnSpc>
              <a:tabLst>
                <a:tab pos="2522538" algn="l"/>
              </a:tabLst>
            </a:pPr>
            <a:r>
              <a:rPr lang="en-US" sz="2800" dirty="0" smtClean="0"/>
              <a:t>On you was I cast from</a:t>
            </a:r>
          </a:p>
          <a:p>
            <a:pPr algn="ctr">
              <a:lnSpc>
                <a:spcPct val="90000"/>
              </a:lnSpc>
              <a:tabLst>
                <a:tab pos="2522538" algn="l"/>
              </a:tabLst>
            </a:pPr>
            <a:r>
              <a:rPr lang="en-US" sz="2800" dirty="0" smtClean="0"/>
              <a:t> </a:t>
            </a:r>
            <a:r>
              <a:rPr lang="en-US" sz="2800" b="1" dirty="0" smtClean="0">
                <a:solidFill>
                  <a:srgbClr val="FFFF00"/>
                </a:solidFill>
              </a:rPr>
              <a:t>my birth</a:t>
            </a:r>
            <a:r>
              <a:rPr lang="en-US" sz="2800" dirty="0" smtClean="0"/>
              <a:t>, and from </a:t>
            </a:r>
          </a:p>
          <a:p>
            <a:pPr algn="ctr">
              <a:lnSpc>
                <a:spcPct val="90000"/>
              </a:lnSpc>
              <a:tabLst>
                <a:tab pos="2522538" algn="l"/>
              </a:tabLst>
            </a:pPr>
            <a:r>
              <a:rPr lang="en-US" sz="2800" b="1" dirty="0" smtClean="0">
                <a:solidFill>
                  <a:srgbClr val="FFFF00"/>
                </a:solidFill>
              </a:rPr>
              <a:t>my mother’s womb </a:t>
            </a:r>
            <a:r>
              <a:rPr lang="en-US" sz="2800" dirty="0" smtClean="0"/>
              <a:t>you have been my God.</a:t>
            </a:r>
            <a:endParaRPr lang="en-US" sz="2800" dirty="0" smtClean="0"/>
          </a:p>
          <a:p>
            <a:pPr algn="ctr">
              <a:lnSpc>
                <a:spcPct val="90000"/>
              </a:lnSpc>
              <a:tabLst>
                <a:tab pos="2522538" algn="l"/>
              </a:tabLst>
            </a:pPr>
            <a:r>
              <a:rPr lang="en-US" sz="2800" dirty="0" smtClean="0"/>
              <a:t>Psalm 22:9-10</a:t>
            </a:r>
            <a:endParaRPr lang="en-US" sz="2800" dirty="0">
              <a:effectLst/>
              <a:latin typeface="+mj-lt"/>
              <a:cs typeface="Times New Roman"/>
            </a:endParaRPr>
          </a:p>
        </p:txBody>
      </p:sp>
      <p:sp>
        <p:nvSpPr>
          <p:cNvPr id="5" name="TextBox 4"/>
          <p:cNvSpPr txBox="1"/>
          <p:nvPr/>
        </p:nvSpPr>
        <p:spPr>
          <a:xfrm>
            <a:off x="47967" y="1895423"/>
            <a:ext cx="4162702" cy="2434513"/>
          </a:xfrm>
          <a:prstGeom prst="rect">
            <a:avLst/>
          </a:prstGeom>
          <a:noFill/>
        </p:spPr>
        <p:txBody>
          <a:bodyPr wrap="square" rtlCol="0">
            <a:spAutoFit/>
          </a:bodyPr>
          <a:lstStyle/>
          <a:p>
            <a:pPr algn="ctr">
              <a:spcBef>
                <a:spcPts val="1464"/>
              </a:spcBef>
            </a:pPr>
            <a:r>
              <a:rPr lang="en-US" sz="3000" dirty="0"/>
              <a:t>Behold, I was </a:t>
            </a:r>
            <a:r>
              <a:rPr lang="en-US" sz="3000" b="1" dirty="0">
                <a:solidFill>
                  <a:srgbClr val="FFFF00"/>
                </a:solidFill>
              </a:rPr>
              <a:t>brought forth </a:t>
            </a:r>
            <a:r>
              <a:rPr lang="en-US" sz="3000" dirty="0"/>
              <a:t>in iniquity, and in sin did my mother </a:t>
            </a:r>
            <a:r>
              <a:rPr lang="en-US" sz="3000" b="1" dirty="0">
                <a:solidFill>
                  <a:srgbClr val="FFFF00"/>
                </a:solidFill>
              </a:rPr>
              <a:t>conceive me</a:t>
            </a:r>
            <a:r>
              <a:rPr lang="en-US" sz="3000" dirty="0"/>
              <a:t>.  </a:t>
            </a:r>
            <a:endParaRPr lang="en-US" sz="3000" dirty="0" smtClean="0"/>
          </a:p>
          <a:p>
            <a:pPr algn="ctr"/>
            <a:r>
              <a:rPr lang="en-US" sz="3000" dirty="0" smtClean="0"/>
              <a:t>Psalm </a:t>
            </a:r>
            <a:r>
              <a:rPr lang="en-US" sz="3000" dirty="0"/>
              <a:t>51:5</a:t>
            </a:r>
          </a:p>
        </p:txBody>
      </p:sp>
      <p:sp>
        <p:nvSpPr>
          <p:cNvPr id="2" name="TextBox 1"/>
          <p:cNvSpPr txBox="1"/>
          <p:nvPr/>
        </p:nvSpPr>
        <p:spPr>
          <a:xfrm>
            <a:off x="534688" y="501346"/>
            <a:ext cx="8020320" cy="769441"/>
          </a:xfrm>
          <a:prstGeom prst="rect">
            <a:avLst/>
          </a:prstGeom>
          <a:noFill/>
        </p:spPr>
        <p:txBody>
          <a:bodyPr wrap="square" rtlCol="0">
            <a:spAutoFit/>
          </a:bodyPr>
          <a:lstStyle/>
          <a:p>
            <a:pPr algn="ctr"/>
            <a:r>
              <a:rPr lang="en-US" sz="4400" b="1" u="sng" dirty="0" smtClean="0">
                <a:solidFill>
                  <a:srgbClr val="FFFF00"/>
                </a:solidFill>
              </a:rPr>
              <a:t>SAVED</a:t>
            </a:r>
            <a:r>
              <a:rPr lang="en-US" sz="4400" dirty="0" smtClean="0"/>
              <a:t> or </a:t>
            </a:r>
            <a:r>
              <a:rPr lang="en-US" sz="4400" b="1" u="sng" dirty="0" smtClean="0">
                <a:solidFill>
                  <a:srgbClr val="FFFF00"/>
                </a:solidFill>
              </a:rPr>
              <a:t>DEPRAVED</a:t>
            </a:r>
            <a:r>
              <a:rPr lang="en-US" sz="4400" b="1" dirty="0" smtClean="0">
                <a:solidFill>
                  <a:srgbClr val="FFFF00"/>
                </a:solidFill>
              </a:rPr>
              <a:t> </a:t>
            </a:r>
            <a:r>
              <a:rPr lang="en-US" sz="4400" dirty="0" smtClean="0">
                <a:solidFill>
                  <a:srgbClr val="FFFFFF"/>
                </a:solidFill>
              </a:rPr>
              <a:t>from Birth?</a:t>
            </a:r>
            <a:endParaRPr lang="en-US" sz="4400" dirty="0">
              <a:solidFill>
                <a:srgbClr val="FFFFFF"/>
              </a:solidFill>
            </a:endParaRPr>
          </a:p>
        </p:txBody>
      </p:sp>
      <p:cxnSp>
        <p:nvCxnSpPr>
          <p:cNvPr id="9" name="Straight Connector 8"/>
          <p:cNvCxnSpPr/>
          <p:nvPr/>
        </p:nvCxnSpPr>
        <p:spPr>
          <a:xfrm>
            <a:off x="4576763" y="1745015"/>
            <a:ext cx="0" cy="4421549"/>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54240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519" y="1628050"/>
            <a:ext cx="8484714" cy="2318583"/>
          </a:xfrm>
          <a:prstGeom prst="rect">
            <a:avLst/>
          </a:prstGeom>
          <a:noFill/>
        </p:spPr>
        <p:txBody>
          <a:bodyPr wrap="square" rtlCol="0">
            <a:spAutoFit/>
          </a:bodyPr>
          <a:lstStyle/>
          <a:p>
            <a:pPr algn="ctr">
              <a:lnSpc>
                <a:spcPct val="90000"/>
              </a:lnSpc>
              <a:tabLst>
                <a:tab pos="2522538" algn="l"/>
              </a:tabLst>
            </a:pPr>
            <a:r>
              <a:rPr lang="en-US" sz="4000" dirty="0" smtClean="0"/>
              <a:t>“Brothers, do not be children in your thinking. </a:t>
            </a:r>
            <a:r>
              <a:rPr lang="en-US" sz="4000" b="1" dirty="0" smtClean="0">
                <a:solidFill>
                  <a:srgbClr val="FFFF00"/>
                </a:solidFill>
              </a:rPr>
              <a:t>Be infants in evil</a:t>
            </a:r>
            <a:r>
              <a:rPr lang="en-US" sz="4000" dirty="0" smtClean="0"/>
              <a:t>, but in your thinking be mature.”</a:t>
            </a:r>
            <a:endParaRPr lang="en-US" sz="4000" dirty="0" smtClean="0"/>
          </a:p>
          <a:p>
            <a:pPr algn="ctr">
              <a:lnSpc>
                <a:spcPct val="90000"/>
              </a:lnSpc>
              <a:tabLst>
                <a:tab pos="2522538" algn="l"/>
              </a:tabLst>
            </a:pPr>
            <a:r>
              <a:rPr lang="en-US" sz="4000" dirty="0" smtClean="0"/>
              <a:t>1 Corinthians 14:20</a:t>
            </a:r>
            <a:endParaRPr lang="en-US" sz="4000" dirty="0">
              <a:effectLst/>
              <a:latin typeface="+mj-lt"/>
              <a:cs typeface="Times New Roman"/>
            </a:endParaRPr>
          </a:p>
        </p:txBody>
      </p:sp>
      <p:pic>
        <p:nvPicPr>
          <p:cNvPr id="7" name="Picture 6"/>
          <p:cNvPicPr>
            <a:picLocks noChangeAspect="1"/>
          </p:cNvPicPr>
          <p:nvPr/>
        </p:nvPicPr>
        <p:blipFill rotWithShape="1">
          <a:blip r:embed="rId2"/>
          <a:srcRect t="61589" b="-12"/>
          <a:stretch/>
        </p:blipFill>
        <p:spPr>
          <a:xfrm>
            <a:off x="0" y="4553712"/>
            <a:ext cx="9144000" cy="2340864"/>
          </a:xfrm>
          <a:prstGeom prst="rect">
            <a:avLst/>
          </a:prstGeom>
        </p:spPr>
      </p:pic>
    </p:spTree>
    <p:extLst>
      <p:ext uri="{BB962C8B-B14F-4D97-AF65-F5344CB8AC3E}">
        <p14:creationId xmlns:p14="http://schemas.microsoft.com/office/powerpoint/2010/main" val="33270676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519" y="874152"/>
            <a:ext cx="8484714" cy="3426579"/>
          </a:xfrm>
          <a:prstGeom prst="rect">
            <a:avLst/>
          </a:prstGeom>
          <a:noFill/>
        </p:spPr>
        <p:txBody>
          <a:bodyPr wrap="square" rtlCol="0">
            <a:spAutoFit/>
          </a:bodyPr>
          <a:lstStyle/>
          <a:p>
            <a:pPr algn="ctr">
              <a:lnSpc>
                <a:spcPct val="90000"/>
              </a:lnSpc>
              <a:tabLst>
                <a:tab pos="2522538" algn="l"/>
              </a:tabLst>
            </a:pPr>
            <a:r>
              <a:rPr lang="en-US" sz="4000" dirty="0" smtClean="0"/>
              <a:t>“Unless you turn and become like children, you will never enter the kingdom of heaven. Whoever </a:t>
            </a:r>
            <a:r>
              <a:rPr lang="en-US" sz="4000" b="1" dirty="0" smtClean="0">
                <a:solidFill>
                  <a:srgbClr val="FFFF00"/>
                </a:solidFill>
              </a:rPr>
              <a:t>humbles himself like this child</a:t>
            </a:r>
            <a:r>
              <a:rPr lang="en-US" sz="4000" dirty="0" smtClean="0"/>
              <a:t> is the greatest in the kingdom of heaven.”</a:t>
            </a:r>
            <a:endParaRPr lang="en-US" sz="4000" dirty="0" smtClean="0"/>
          </a:p>
          <a:p>
            <a:pPr algn="ctr">
              <a:lnSpc>
                <a:spcPct val="90000"/>
              </a:lnSpc>
              <a:tabLst>
                <a:tab pos="2522538" algn="l"/>
              </a:tabLst>
            </a:pPr>
            <a:r>
              <a:rPr lang="en-US" sz="4000" dirty="0" smtClean="0"/>
              <a:t>Matthew </a:t>
            </a:r>
            <a:r>
              <a:rPr lang="en-US" sz="4000" dirty="0" smtClean="0"/>
              <a:t>18:3-4</a:t>
            </a:r>
            <a:endParaRPr lang="en-US" sz="4000" dirty="0">
              <a:effectLst/>
              <a:latin typeface="+mj-lt"/>
              <a:cs typeface="Times New Roman"/>
            </a:endParaRPr>
          </a:p>
        </p:txBody>
      </p:sp>
      <p:pic>
        <p:nvPicPr>
          <p:cNvPr id="7" name="Picture 6"/>
          <p:cNvPicPr>
            <a:picLocks noChangeAspect="1"/>
          </p:cNvPicPr>
          <p:nvPr/>
        </p:nvPicPr>
        <p:blipFill rotWithShape="1">
          <a:blip r:embed="rId2"/>
          <a:srcRect t="61589" b="-12"/>
          <a:stretch/>
        </p:blipFill>
        <p:spPr>
          <a:xfrm>
            <a:off x="0" y="4553712"/>
            <a:ext cx="9144000" cy="2340864"/>
          </a:xfrm>
          <a:prstGeom prst="rect">
            <a:avLst/>
          </a:prstGeom>
        </p:spPr>
      </p:pic>
    </p:spTree>
    <p:extLst>
      <p:ext uri="{BB962C8B-B14F-4D97-AF65-F5344CB8AC3E}">
        <p14:creationId xmlns:p14="http://schemas.microsoft.com/office/powerpoint/2010/main" val="6457045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519" y="856511"/>
            <a:ext cx="8484714" cy="2594557"/>
          </a:xfrm>
          <a:prstGeom prst="rect">
            <a:avLst/>
          </a:prstGeom>
          <a:noFill/>
        </p:spPr>
        <p:txBody>
          <a:bodyPr wrap="square" rtlCol="0">
            <a:spAutoFit/>
          </a:bodyPr>
          <a:lstStyle/>
          <a:p>
            <a:pPr algn="ctr">
              <a:lnSpc>
                <a:spcPct val="90000"/>
              </a:lnSpc>
              <a:tabLst>
                <a:tab pos="2522538" algn="l"/>
              </a:tabLst>
            </a:pPr>
            <a:r>
              <a:rPr lang="en-US" sz="3600" dirty="0" smtClean="0"/>
              <a:t>For apart from the law, sin lies dead. </a:t>
            </a:r>
            <a:r>
              <a:rPr lang="en-US" sz="3600" b="1" dirty="0" smtClean="0">
                <a:solidFill>
                  <a:srgbClr val="FFFF00"/>
                </a:solidFill>
              </a:rPr>
              <a:t>I was once alive </a:t>
            </a:r>
            <a:r>
              <a:rPr lang="en-US" sz="3600" dirty="0" smtClean="0"/>
              <a:t>apart from the law, but when the commandment came, sin came alive and I died.</a:t>
            </a:r>
            <a:endParaRPr lang="en-US" sz="3600" dirty="0" smtClean="0"/>
          </a:p>
          <a:p>
            <a:pPr algn="ctr">
              <a:lnSpc>
                <a:spcPct val="90000"/>
              </a:lnSpc>
              <a:tabLst>
                <a:tab pos="2522538" algn="l"/>
              </a:tabLst>
            </a:pPr>
            <a:r>
              <a:rPr lang="en-US" sz="3600" dirty="0" smtClean="0">
                <a:effectLst/>
                <a:latin typeface="+mj-lt"/>
                <a:cs typeface="Times New Roman"/>
              </a:rPr>
              <a:t>Romans 7:8-9</a:t>
            </a:r>
            <a:endParaRPr lang="en-US" sz="3600" dirty="0">
              <a:effectLst/>
              <a:latin typeface="+mj-lt"/>
              <a:cs typeface="Times New Roman"/>
            </a:endParaRPr>
          </a:p>
        </p:txBody>
      </p:sp>
      <p:pic>
        <p:nvPicPr>
          <p:cNvPr id="7" name="Picture 6"/>
          <p:cNvPicPr>
            <a:picLocks noChangeAspect="1"/>
          </p:cNvPicPr>
          <p:nvPr/>
        </p:nvPicPr>
        <p:blipFill rotWithShape="1">
          <a:blip r:embed="rId2"/>
          <a:srcRect t="61589" b="-12"/>
          <a:stretch/>
        </p:blipFill>
        <p:spPr>
          <a:xfrm>
            <a:off x="0" y="4553712"/>
            <a:ext cx="9144000" cy="2340864"/>
          </a:xfrm>
          <a:prstGeom prst="rect">
            <a:avLst/>
          </a:prstGeom>
        </p:spPr>
      </p:pic>
    </p:spTree>
    <p:extLst>
      <p:ext uri="{BB962C8B-B14F-4D97-AF65-F5344CB8AC3E}">
        <p14:creationId xmlns:p14="http://schemas.microsoft.com/office/powerpoint/2010/main" val="6921049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519" y="1430262"/>
            <a:ext cx="8484714" cy="2872581"/>
          </a:xfrm>
          <a:prstGeom prst="rect">
            <a:avLst/>
          </a:prstGeom>
          <a:noFill/>
        </p:spPr>
        <p:txBody>
          <a:bodyPr wrap="square" rtlCol="0">
            <a:spAutoFit/>
          </a:bodyPr>
          <a:lstStyle/>
          <a:p>
            <a:pPr algn="ctr">
              <a:lnSpc>
                <a:spcPct val="90000"/>
              </a:lnSpc>
              <a:tabLst>
                <a:tab pos="2522538" algn="l"/>
              </a:tabLst>
            </a:pPr>
            <a:r>
              <a:rPr lang="en-US" sz="4000" dirty="0" smtClean="0"/>
              <a:t>Therefore, just as sin came into the world through one man, and death through sin, and so death spread to all men </a:t>
            </a:r>
            <a:r>
              <a:rPr lang="en-US" sz="4000" b="1" dirty="0" smtClean="0">
                <a:solidFill>
                  <a:srgbClr val="FFFF00"/>
                </a:solidFill>
              </a:rPr>
              <a:t>because all sinned</a:t>
            </a:r>
            <a:r>
              <a:rPr lang="mr-IN" sz="4000" dirty="0" smtClean="0"/>
              <a:t>…</a:t>
            </a:r>
            <a:endParaRPr lang="en-US" sz="4000" dirty="0" smtClean="0"/>
          </a:p>
          <a:p>
            <a:pPr algn="ctr">
              <a:lnSpc>
                <a:spcPct val="90000"/>
              </a:lnSpc>
              <a:tabLst>
                <a:tab pos="2522538" algn="l"/>
              </a:tabLst>
            </a:pPr>
            <a:r>
              <a:rPr lang="en-US" sz="4000" dirty="0" smtClean="0"/>
              <a:t>Romans 7:12</a:t>
            </a:r>
            <a:endParaRPr lang="en-US" sz="4000" dirty="0">
              <a:effectLst/>
              <a:latin typeface="+mj-lt"/>
              <a:cs typeface="Times New Roman"/>
            </a:endParaRPr>
          </a:p>
        </p:txBody>
      </p:sp>
      <p:pic>
        <p:nvPicPr>
          <p:cNvPr id="7" name="Picture 6"/>
          <p:cNvPicPr>
            <a:picLocks noChangeAspect="1"/>
          </p:cNvPicPr>
          <p:nvPr/>
        </p:nvPicPr>
        <p:blipFill rotWithShape="1">
          <a:blip r:embed="rId2"/>
          <a:srcRect t="61589" b="-12"/>
          <a:stretch/>
        </p:blipFill>
        <p:spPr>
          <a:xfrm>
            <a:off x="0" y="4553712"/>
            <a:ext cx="9144000" cy="2340864"/>
          </a:xfrm>
          <a:prstGeom prst="rect">
            <a:avLst/>
          </a:prstGeom>
        </p:spPr>
      </p:pic>
    </p:spTree>
    <p:extLst>
      <p:ext uri="{BB962C8B-B14F-4D97-AF65-F5344CB8AC3E}">
        <p14:creationId xmlns:p14="http://schemas.microsoft.com/office/powerpoint/2010/main" val="22143070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7519" y="1659616"/>
            <a:ext cx="8484714" cy="2318583"/>
          </a:xfrm>
          <a:prstGeom prst="rect">
            <a:avLst/>
          </a:prstGeom>
          <a:noFill/>
        </p:spPr>
        <p:txBody>
          <a:bodyPr wrap="square" rtlCol="0">
            <a:spAutoFit/>
          </a:bodyPr>
          <a:lstStyle/>
          <a:p>
            <a:pPr algn="ctr">
              <a:lnSpc>
                <a:spcPct val="90000"/>
              </a:lnSpc>
              <a:tabLst>
                <a:tab pos="2522538" algn="l"/>
              </a:tabLst>
            </a:pPr>
            <a:r>
              <a:rPr lang="en-US" sz="4000" b="1" dirty="0" smtClean="0">
                <a:solidFill>
                  <a:srgbClr val="FFFF00"/>
                </a:solidFill>
              </a:rPr>
              <a:t>Foolishness</a:t>
            </a:r>
            <a:r>
              <a:rPr lang="en-US" sz="4000" dirty="0" smtClean="0"/>
              <a:t> is bound up in the heart of a child, but the rod of discipline drives it far from him.</a:t>
            </a:r>
            <a:endParaRPr lang="en-US" sz="4000" dirty="0" smtClean="0"/>
          </a:p>
          <a:p>
            <a:pPr algn="ctr">
              <a:lnSpc>
                <a:spcPct val="90000"/>
              </a:lnSpc>
              <a:tabLst>
                <a:tab pos="2522538" algn="l"/>
              </a:tabLst>
            </a:pPr>
            <a:r>
              <a:rPr lang="en-US" sz="4000" dirty="0" smtClean="0"/>
              <a:t>Proverbs 22:15</a:t>
            </a:r>
            <a:endParaRPr lang="en-US" sz="4000" dirty="0">
              <a:effectLst/>
              <a:latin typeface="+mj-lt"/>
              <a:cs typeface="Times New Roman"/>
            </a:endParaRPr>
          </a:p>
        </p:txBody>
      </p:sp>
      <p:pic>
        <p:nvPicPr>
          <p:cNvPr id="7" name="Picture 6"/>
          <p:cNvPicPr>
            <a:picLocks noChangeAspect="1"/>
          </p:cNvPicPr>
          <p:nvPr/>
        </p:nvPicPr>
        <p:blipFill rotWithShape="1">
          <a:blip r:embed="rId2"/>
          <a:srcRect t="61589" b="-12"/>
          <a:stretch/>
        </p:blipFill>
        <p:spPr>
          <a:xfrm>
            <a:off x="0" y="4553712"/>
            <a:ext cx="9144000" cy="2340864"/>
          </a:xfrm>
          <a:prstGeom prst="rect">
            <a:avLst/>
          </a:prstGeom>
        </p:spPr>
      </p:pic>
    </p:spTree>
    <p:extLst>
      <p:ext uri="{BB962C8B-B14F-4D97-AF65-F5344CB8AC3E}">
        <p14:creationId xmlns:p14="http://schemas.microsoft.com/office/powerpoint/2010/main" val="33904367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3856" y="1809351"/>
            <a:ext cx="5352562" cy="3239349"/>
          </a:xfrm>
          <a:prstGeom prst="rect">
            <a:avLst/>
          </a:prstGeom>
          <a:noFill/>
        </p:spPr>
        <p:txBody>
          <a:bodyPr wrap="square" rtlCol="0">
            <a:spAutoFit/>
          </a:bodyPr>
          <a:lstStyle/>
          <a:p>
            <a:pPr>
              <a:lnSpc>
                <a:spcPct val="75000"/>
              </a:lnSpc>
            </a:pPr>
            <a:r>
              <a:rPr lang="en-US" sz="6400" spc="-150" dirty="0" smtClean="0">
                <a:effectLst>
                  <a:outerShdw blurRad="50800" dist="38100" dir="2700000" algn="tl" rotWithShape="0">
                    <a:srgbClr val="000000">
                      <a:alpha val="43000"/>
                    </a:srgbClr>
                  </a:outerShdw>
                </a:effectLst>
                <a:latin typeface="Times New Roman"/>
                <a:cs typeface="Times New Roman"/>
              </a:rPr>
              <a:t>“Young children are fools, </a:t>
            </a:r>
          </a:p>
          <a:p>
            <a:pPr>
              <a:lnSpc>
                <a:spcPct val="75000"/>
              </a:lnSpc>
            </a:pPr>
            <a:r>
              <a:rPr lang="en-US" sz="6400" spc="-150" dirty="0" smtClean="0">
                <a:effectLst>
                  <a:outerShdw blurRad="50800" dist="38100" dir="2700000" algn="tl" rotWithShape="0">
                    <a:srgbClr val="000000">
                      <a:alpha val="43000"/>
                    </a:srgbClr>
                  </a:outerShdw>
                </a:effectLst>
                <a:latin typeface="Times New Roman"/>
                <a:cs typeface="Times New Roman"/>
              </a:rPr>
              <a:t>not sinners.”</a:t>
            </a:r>
          </a:p>
          <a:p>
            <a:pPr>
              <a:lnSpc>
                <a:spcPct val="75000"/>
              </a:lnSpc>
            </a:pPr>
            <a:endParaRPr lang="en-US" sz="3000" spc="-150" dirty="0" smtClean="0">
              <a:effectLst>
                <a:outerShdw blurRad="50800" dist="38100" dir="2700000" algn="tl" rotWithShape="0">
                  <a:srgbClr val="000000">
                    <a:alpha val="43000"/>
                  </a:srgbClr>
                </a:outerShdw>
              </a:effectLst>
              <a:latin typeface="Times New Roman"/>
              <a:cs typeface="Times New Roman"/>
            </a:endParaRPr>
          </a:p>
          <a:p>
            <a:pPr>
              <a:lnSpc>
                <a:spcPct val="75000"/>
              </a:lnSpc>
            </a:pPr>
            <a:r>
              <a:rPr lang="en-US" sz="4800" spc="-150" dirty="0" smtClean="0">
                <a:effectLst>
                  <a:outerShdw blurRad="50800" dist="38100" dir="2700000" algn="tl" rotWithShape="0">
                    <a:srgbClr val="000000">
                      <a:alpha val="43000"/>
                    </a:srgbClr>
                  </a:outerShdw>
                </a:effectLst>
                <a:latin typeface="Times New Roman"/>
                <a:cs typeface="Times New Roman"/>
              </a:rPr>
              <a:t>Joshua Carter</a:t>
            </a:r>
            <a:r>
              <a:rPr lang="en-US" sz="4800" spc="-150" dirty="0" smtClean="0">
                <a:effectLst>
                  <a:outerShdw blurRad="50800" dist="38100" dir="2700000" algn="tl" rotWithShape="0">
                    <a:srgbClr val="000000">
                      <a:alpha val="43000"/>
                    </a:srgbClr>
                  </a:outerShdw>
                </a:effectLst>
                <a:latin typeface="Times New Roman"/>
                <a:cs typeface="Times New Roman"/>
              </a:rPr>
              <a:t> </a:t>
            </a:r>
            <a:endParaRPr lang="en-US" sz="4800" spc="-150" dirty="0">
              <a:effectLst>
                <a:outerShdw blurRad="50800" dist="38100" dir="2700000" algn="tl" rotWithShape="0">
                  <a:srgbClr val="000000">
                    <a:alpha val="43000"/>
                  </a:srgbClr>
                </a:outerShdw>
              </a:effectLst>
              <a:latin typeface="Times New Roman"/>
              <a:cs typeface="Times New Roman"/>
            </a:endParaRPr>
          </a:p>
        </p:txBody>
      </p:sp>
      <p:pic>
        <p:nvPicPr>
          <p:cNvPr id="6" name="Picture 5" descr="82173939_10157776781602667_6377804964571381760_o.jpg"/>
          <p:cNvPicPr>
            <a:picLocks noChangeAspect="1"/>
          </p:cNvPicPr>
          <p:nvPr/>
        </p:nvPicPr>
        <p:blipFill rotWithShape="1">
          <a:blip r:embed="rId2">
            <a:extLst>
              <a:ext uri="{28A0092B-C50C-407E-A947-70E740481C1C}">
                <a14:useLocalDpi xmlns:a14="http://schemas.microsoft.com/office/drawing/2010/main" val="0"/>
              </a:ext>
            </a:extLst>
          </a:blip>
          <a:srcRect l="21305" t="5268" r="19496" b="5393"/>
          <a:stretch/>
        </p:blipFill>
        <p:spPr>
          <a:xfrm>
            <a:off x="0" y="-1"/>
            <a:ext cx="3415322" cy="6871669"/>
          </a:xfrm>
          <a:prstGeom prst="rect">
            <a:avLst/>
          </a:prstGeom>
        </p:spPr>
      </p:pic>
    </p:spTree>
    <p:extLst>
      <p:ext uri="{BB962C8B-B14F-4D97-AF65-F5344CB8AC3E}">
        <p14:creationId xmlns:p14="http://schemas.microsoft.com/office/powerpoint/2010/main" val="1197475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3856" y="188287"/>
            <a:ext cx="5352562" cy="6494085"/>
          </a:xfrm>
          <a:prstGeom prst="rect">
            <a:avLst/>
          </a:prstGeom>
          <a:noFill/>
        </p:spPr>
        <p:txBody>
          <a:bodyPr wrap="square" rtlCol="0">
            <a:spAutoFit/>
          </a:bodyPr>
          <a:lstStyle/>
          <a:p>
            <a:r>
              <a:rPr lang="en-US" sz="3200" dirty="0" smtClean="0">
                <a:effectLst>
                  <a:outerShdw blurRad="50800" dist="38100" dir="2700000" algn="tl" rotWithShape="0">
                    <a:srgbClr val="000000">
                      <a:alpha val="43000"/>
                    </a:srgbClr>
                  </a:outerShdw>
                </a:effectLst>
                <a:latin typeface="+mj-lt"/>
                <a:cs typeface="Times New Roman"/>
              </a:rPr>
              <a:t>“Foolishness is a very different problem than sinfulness! The reason why your little bundle of joy has become a raging hurricane of terror sometimes is not because he is consciously rebelling against God and his righteousness. It’s because he is acting impulsively in ways that seem reasonable to him, but he doesn’t yet understand the foolishness of his actions.”</a:t>
            </a:r>
          </a:p>
        </p:txBody>
      </p:sp>
      <p:pic>
        <p:nvPicPr>
          <p:cNvPr id="6" name="Picture 5" descr="82173939_10157776781602667_6377804964571381760_o.jpg"/>
          <p:cNvPicPr>
            <a:picLocks noChangeAspect="1"/>
          </p:cNvPicPr>
          <p:nvPr/>
        </p:nvPicPr>
        <p:blipFill rotWithShape="1">
          <a:blip r:embed="rId2">
            <a:extLst>
              <a:ext uri="{28A0092B-C50C-407E-A947-70E740481C1C}">
                <a14:useLocalDpi xmlns:a14="http://schemas.microsoft.com/office/drawing/2010/main" val="0"/>
              </a:ext>
            </a:extLst>
          </a:blip>
          <a:srcRect l="21305" t="5268" r="19496" b="5393"/>
          <a:stretch/>
        </p:blipFill>
        <p:spPr>
          <a:xfrm>
            <a:off x="0" y="-1"/>
            <a:ext cx="3415322" cy="6871669"/>
          </a:xfrm>
          <a:prstGeom prst="rect">
            <a:avLst/>
          </a:prstGeom>
        </p:spPr>
      </p:pic>
    </p:spTree>
    <p:extLst>
      <p:ext uri="{BB962C8B-B14F-4D97-AF65-F5344CB8AC3E}">
        <p14:creationId xmlns:p14="http://schemas.microsoft.com/office/powerpoint/2010/main" val="1086030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83856" y="1909623"/>
            <a:ext cx="5352562" cy="3046988"/>
          </a:xfrm>
          <a:prstGeom prst="rect">
            <a:avLst/>
          </a:prstGeom>
          <a:noFill/>
        </p:spPr>
        <p:txBody>
          <a:bodyPr wrap="square" rtlCol="0">
            <a:spAutoFit/>
          </a:bodyPr>
          <a:lstStyle/>
          <a:p>
            <a:r>
              <a:rPr lang="en-US" sz="3200" dirty="0" smtClean="0">
                <a:effectLst>
                  <a:outerShdw blurRad="50800" dist="38100" dir="2700000" algn="tl" rotWithShape="0">
                    <a:srgbClr val="000000">
                      <a:alpha val="43000"/>
                    </a:srgbClr>
                  </a:outerShdw>
                </a:effectLst>
                <a:latin typeface="+mj-lt"/>
                <a:cs typeface="Times New Roman"/>
              </a:rPr>
              <a:t>“And so, while we have young children, our job as parents is to impart wisdom through training and discipline.”</a:t>
            </a:r>
          </a:p>
          <a:p>
            <a:endParaRPr lang="en-US" sz="3200" dirty="0">
              <a:effectLst>
                <a:outerShdw blurRad="50800" dist="38100" dir="2700000" algn="tl" rotWithShape="0">
                  <a:srgbClr val="000000">
                    <a:alpha val="43000"/>
                  </a:srgbClr>
                </a:outerShdw>
              </a:effectLst>
              <a:latin typeface="+mj-lt"/>
              <a:cs typeface="Times New Roman"/>
            </a:endParaRPr>
          </a:p>
          <a:p>
            <a:r>
              <a:rPr lang="en-US" sz="3200" dirty="0" smtClean="0">
                <a:effectLst>
                  <a:outerShdw blurRad="50800" dist="38100" dir="2700000" algn="tl" rotWithShape="0">
                    <a:srgbClr val="000000">
                      <a:alpha val="43000"/>
                    </a:srgbClr>
                  </a:outerShdw>
                </a:effectLst>
                <a:latin typeface="+mj-lt"/>
                <a:cs typeface="Times New Roman"/>
              </a:rPr>
              <a:t>(Joshua Carter, via </a:t>
            </a:r>
            <a:r>
              <a:rPr lang="en-US" sz="3200" dirty="0" err="1" smtClean="0">
                <a:effectLst>
                  <a:outerShdw blurRad="50800" dist="38100" dir="2700000" algn="tl" rotWithShape="0">
                    <a:srgbClr val="000000">
                      <a:alpha val="43000"/>
                    </a:srgbClr>
                  </a:outerShdw>
                </a:effectLst>
                <a:latin typeface="+mj-lt"/>
                <a:cs typeface="Times New Roman"/>
              </a:rPr>
              <a:t>facebook</a:t>
            </a:r>
            <a:r>
              <a:rPr lang="en-US" sz="3200" dirty="0" smtClean="0">
                <a:effectLst>
                  <a:outerShdw blurRad="50800" dist="38100" dir="2700000" algn="tl" rotWithShape="0">
                    <a:srgbClr val="000000">
                      <a:alpha val="43000"/>
                    </a:srgbClr>
                  </a:outerShdw>
                </a:effectLst>
                <a:latin typeface="+mj-lt"/>
                <a:cs typeface="Times New Roman"/>
              </a:rPr>
              <a:t>)</a:t>
            </a:r>
          </a:p>
        </p:txBody>
      </p:sp>
      <p:pic>
        <p:nvPicPr>
          <p:cNvPr id="6" name="Picture 5" descr="82173939_10157776781602667_6377804964571381760_o.jpg"/>
          <p:cNvPicPr>
            <a:picLocks noChangeAspect="1"/>
          </p:cNvPicPr>
          <p:nvPr/>
        </p:nvPicPr>
        <p:blipFill rotWithShape="1">
          <a:blip r:embed="rId2">
            <a:extLst>
              <a:ext uri="{28A0092B-C50C-407E-A947-70E740481C1C}">
                <a14:useLocalDpi xmlns:a14="http://schemas.microsoft.com/office/drawing/2010/main" val="0"/>
              </a:ext>
            </a:extLst>
          </a:blip>
          <a:srcRect l="21305" t="5268" r="19496" b="5393"/>
          <a:stretch/>
        </p:blipFill>
        <p:spPr>
          <a:xfrm>
            <a:off x="0" y="-1"/>
            <a:ext cx="3415322" cy="6871669"/>
          </a:xfrm>
          <a:prstGeom prst="rect">
            <a:avLst/>
          </a:prstGeom>
        </p:spPr>
      </p:pic>
    </p:spTree>
    <p:extLst>
      <p:ext uri="{BB962C8B-B14F-4D97-AF65-F5344CB8AC3E}">
        <p14:creationId xmlns:p14="http://schemas.microsoft.com/office/powerpoint/2010/main" val="9670117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7654"/>
            <a:ext cx="8229600" cy="1143000"/>
          </a:xfrm>
        </p:spPr>
        <p:txBody>
          <a:bodyPr>
            <a:normAutofit/>
          </a:bodyPr>
          <a:lstStyle/>
          <a:p>
            <a:r>
              <a:rPr lang="en-US" sz="4800" b="1" dirty="0" smtClean="0">
                <a:solidFill>
                  <a:srgbClr val="FFFF00"/>
                </a:solidFill>
              </a:rPr>
              <a:t>Driving Out Foolishness</a:t>
            </a:r>
            <a:endParaRPr lang="en-US" sz="4800" b="1" dirty="0">
              <a:solidFill>
                <a:srgbClr val="FFFF00"/>
              </a:solidFill>
            </a:endParaRPr>
          </a:p>
        </p:txBody>
      </p:sp>
      <p:sp>
        <p:nvSpPr>
          <p:cNvPr id="3" name="Content Placeholder 2"/>
          <p:cNvSpPr>
            <a:spLocks noGrp="1"/>
          </p:cNvSpPr>
          <p:nvPr>
            <p:ph idx="1"/>
          </p:nvPr>
        </p:nvSpPr>
        <p:spPr>
          <a:xfrm>
            <a:off x="457200" y="1432260"/>
            <a:ext cx="8229600" cy="5208484"/>
          </a:xfrm>
        </p:spPr>
        <p:txBody>
          <a:bodyPr>
            <a:normAutofit/>
          </a:bodyPr>
          <a:lstStyle/>
          <a:p>
            <a:pPr>
              <a:spcBef>
                <a:spcPts val="1464"/>
              </a:spcBef>
            </a:pPr>
            <a:r>
              <a:rPr lang="en-US" sz="3000" dirty="0" smtClean="0"/>
              <a:t>The rod and reproof </a:t>
            </a:r>
            <a:r>
              <a:rPr lang="en-US" sz="3000" b="1" dirty="0" smtClean="0">
                <a:solidFill>
                  <a:srgbClr val="FFFF00"/>
                </a:solidFill>
              </a:rPr>
              <a:t>give wisdom</a:t>
            </a:r>
            <a:r>
              <a:rPr lang="en-US" sz="3000" dirty="0" smtClean="0"/>
              <a:t>, but a child left to himself brings shame to his mother.     Proverbs 29:15</a:t>
            </a:r>
          </a:p>
          <a:p>
            <a:pPr>
              <a:spcBef>
                <a:spcPts val="1464"/>
              </a:spcBef>
            </a:pPr>
            <a:r>
              <a:rPr lang="en-US" sz="3000" dirty="0" smtClean="0"/>
              <a:t>Whoever spares the rod hates his son, but he who </a:t>
            </a:r>
            <a:r>
              <a:rPr lang="en-US" sz="3000" b="1" dirty="0" smtClean="0">
                <a:solidFill>
                  <a:srgbClr val="FFFF00"/>
                </a:solidFill>
              </a:rPr>
              <a:t>loves him </a:t>
            </a:r>
            <a:r>
              <a:rPr lang="en-US" sz="3000" dirty="0" smtClean="0"/>
              <a:t>is diligent to discipline him.  Proverbs 13:24</a:t>
            </a:r>
          </a:p>
          <a:p>
            <a:pPr>
              <a:spcBef>
                <a:spcPts val="1464"/>
              </a:spcBef>
            </a:pPr>
            <a:r>
              <a:rPr lang="en-US" sz="3000" dirty="0" smtClean="0"/>
              <a:t>For the moment all discipline seems painful rather than pleasant, but later it yields the </a:t>
            </a:r>
            <a:r>
              <a:rPr lang="en-US" sz="3000" b="1" dirty="0" smtClean="0">
                <a:solidFill>
                  <a:srgbClr val="FFFF00"/>
                </a:solidFill>
              </a:rPr>
              <a:t>peaceful fruit of righteousness </a:t>
            </a:r>
            <a:r>
              <a:rPr lang="en-US" sz="3000" dirty="0" smtClean="0"/>
              <a:t>to those who have been trained by it.  Hebrews 12:11</a:t>
            </a:r>
            <a:endParaRPr lang="en-US" sz="3000" dirty="0"/>
          </a:p>
        </p:txBody>
      </p:sp>
    </p:spTree>
    <p:extLst>
      <p:ext uri="{BB962C8B-B14F-4D97-AF65-F5344CB8AC3E}">
        <p14:creationId xmlns:p14="http://schemas.microsoft.com/office/powerpoint/2010/main" val="6551001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FF00"/>
                </a:solidFill>
              </a:rPr>
              <a:t>Parenting Books</a:t>
            </a:r>
            <a:endParaRPr lang="en-US" sz="5400" b="1" dirty="0">
              <a:solidFill>
                <a:srgbClr val="FFFF00"/>
              </a:solidFill>
            </a:endParaRPr>
          </a:p>
        </p:txBody>
      </p:sp>
      <p:sp>
        <p:nvSpPr>
          <p:cNvPr id="3" name="Content Placeholder 2"/>
          <p:cNvSpPr>
            <a:spLocks noGrp="1"/>
          </p:cNvSpPr>
          <p:nvPr>
            <p:ph idx="1"/>
          </p:nvPr>
        </p:nvSpPr>
        <p:spPr>
          <a:xfrm>
            <a:off x="457200" y="1649516"/>
            <a:ext cx="8229600" cy="4525963"/>
          </a:xfrm>
        </p:spPr>
        <p:txBody>
          <a:bodyPr>
            <a:normAutofit/>
          </a:bodyPr>
          <a:lstStyle/>
          <a:p>
            <a:pPr>
              <a:spcBef>
                <a:spcPts val="1464"/>
              </a:spcBef>
            </a:pPr>
            <a:r>
              <a:rPr lang="en-US" sz="3600" dirty="0" smtClean="0"/>
              <a:t>“Your child is born sinful.”</a:t>
            </a:r>
          </a:p>
          <a:p>
            <a:pPr>
              <a:spcBef>
                <a:spcPts val="1464"/>
              </a:spcBef>
            </a:pPr>
            <a:r>
              <a:rPr lang="en-US" sz="3600" dirty="0" smtClean="0"/>
              <a:t>“Sin is bound in the heart of your child.”</a:t>
            </a:r>
          </a:p>
          <a:p>
            <a:pPr>
              <a:spcBef>
                <a:spcPts val="1464"/>
              </a:spcBef>
            </a:pPr>
            <a:r>
              <a:rPr lang="en-US" sz="3600" dirty="0" smtClean="0"/>
              <a:t>“Remember, it’s the sin inside them that messes everything up.”</a:t>
            </a:r>
            <a:endParaRPr lang="en-US" sz="3600" dirty="0"/>
          </a:p>
        </p:txBody>
      </p:sp>
    </p:spTree>
    <p:extLst>
      <p:ext uri="{BB962C8B-B14F-4D97-AF65-F5344CB8AC3E}">
        <p14:creationId xmlns:p14="http://schemas.microsoft.com/office/powerpoint/2010/main" val="17533836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smtClean="0">
                <a:solidFill>
                  <a:srgbClr val="FFFF00"/>
                </a:solidFill>
              </a:rPr>
              <a:t>Total Inherited Depravity</a:t>
            </a:r>
            <a:endParaRPr lang="en-US" sz="5400" b="1" dirty="0">
              <a:solidFill>
                <a:srgbClr val="FFFF00"/>
              </a:solidFill>
            </a:endParaRPr>
          </a:p>
        </p:txBody>
      </p:sp>
      <p:sp>
        <p:nvSpPr>
          <p:cNvPr id="3" name="Content Placeholder 2"/>
          <p:cNvSpPr>
            <a:spLocks noGrp="1"/>
          </p:cNvSpPr>
          <p:nvPr>
            <p:ph idx="1"/>
          </p:nvPr>
        </p:nvSpPr>
        <p:spPr>
          <a:xfrm>
            <a:off x="457200" y="1649516"/>
            <a:ext cx="8229600" cy="4525963"/>
          </a:xfrm>
        </p:spPr>
        <p:txBody>
          <a:bodyPr>
            <a:normAutofit/>
          </a:bodyPr>
          <a:lstStyle/>
          <a:p>
            <a:pPr>
              <a:spcBef>
                <a:spcPts val="1464"/>
              </a:spcBef>
            </a:pPr>
            <a:r>
              <a:rPr lang="en-US" dirty="0" smtClean="0"/>
              <a:t>Behold, I was </a:t>
            </a:r>
            <a:r>
              <a:rPr lang="en-US" b="1" dirty="0" smtClean="0">
                <a:solidFill>
                  <a:srgbClr val="FFFF00"/>
                </a:solidFill>
              </a:rPr>
              <a:t>brought forth </a:t>
            </a:r>
            <a:r>
              <a:rPr lang="en-US" dirty="0" smtClean="0"/>
              <a:t>in iniquity, and in sin did my mother </a:t>
            </a:r>
            <a:r>
              <a:rPr lang="en-US" b="1" dirty="0" smtClean="0">
                <a:solidFill>
                  <a:srgbClr val="FFFF00"/>
                </a:solidFill>
              </a:rPr>
              <a:t>conceive me</a:t>
            </a:r>
            <a:r>
              <a:rPr lang="en-US" dirty="0" smtClean="0"/>
              <a:t>.  Psalm 51:5</a:t>
            </a:r>
          </a:p>
          <a:p>
            <a:pPr>
              <a:spcBef>
                <a:spcPts val="1464"/>
              </a:spcBef>
            </a:pPr>
            <a:r>
              <a:rPr lang="en-US" dirty="0" smtClean="0"/>
              <a:t>For I knew that you would surely deal treacherously, and that from </a:t>
            </a:r>
            <a:r>
              <a:rPr lang="en-US" b="1" dirty="0" smtClean="0">
                <a:solidFill>
                  <a:srgbClr val="FFFF00"/>
                </a:solidFill>
              </a:rPr>
              <a:t>before birth </a:t>
            </a:r>
            <a:r>
              <a:rPr lang="en-US" dirty="0" smtClean="0"/>
              <a:t>you were called a rebel.  Isaiah 48:8</a:t>
            </a:r>
          </a:p>
          <a:p>
            <a:pPr>
              <a:spcBef>
                <a:spcPts val="1464"/>
              </a:spcBef>
            </a:pPr>
            <a:r>
              <a:rPr lang="en-US" dirty="0" smtClean="0"/>
              <a:t>The wicked are estranged </a:t>
            </a:r>
            <a:r>
              <a:rPr lang="en-US" b="1" dirty="0" smtClean="0">
                <a:solidFill>
                  <a:srgbClr val="FFFF00"/>
                </a:solidFill>
              </a:rPr>
              <a:t>from the womb</a:t>
            </a:r>
            <a:r>
              <a:rPr lang="en-US" dirty="0" smtClean="0"/>
              <a:t>; they go astray </a:t>
            </a:r>
            <a:r>
              <a:rPr lang="en-US" b="1" dirty="0" smtClean="0">
                <a:solidFill>
                  <a:srgbClr val="FFFF00"/>
                </a:solidFill>
              </a:rPr>
              <a:t>from birth</a:t>
            </a:r>
            <a:r>
              <a:rPr lang="en-US" dirty="0" smtClean="0"/>
              <a:t>, speaking lies.   Psalm 58:3</a:t>
            </a:r>
            <a:endParaRPr lang="en-US" dirty="0"/>
          </a:p>
        </p:txBody>
      </p:sp>
    </p:spTree>
    <p:extLst>
      <p:ext uri="{BB962C8B-B14F-4D97-AF65-F5344CB8AC3E}">
        <p14:creationId xmlns:p14="http://schemas.microsoft.com/office/powerpoint/2010/main" val="27262489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04712" y="1223635"/>
            <a:ext cx="5321817" cy="4401205"/>
          </a:xfrm>
          <a:prstGeom prst="rect">
            <a:avLst/>
          </a:prstGeom>
          <a:noFill/>
        </p:spPr>
        <p:txBody>
          <a:bodyPr wrap="square" rtlCol="0">
            <a:spAutoFit/>
          </a:bodyPr>
          <a:lstStyle/>
          <a:p>
            <a:pPr algn="ctr"/>
            <a:r>
              <a:rPr lang="en-US" sz="4000" b="1" dirty="0" smtClean="0"/>
              <a:t>“</a:t>
            </a:r>
            <a:r>
              <a:rPr lang="mr-IN" sz="4000" b="1" dirty="0" smtClean="0"/>
              <a:t>…</a:t>
            </a:r>
            <a:r>
              <a:rPr lang="en-US" sz="4000" b="1" dirty="0" smtClean="0"/>
              <a:t>completely disobeying her dad. She’s exercising her free will. She’s unregenerate at that point</a:t>
            </a:r>
            <a:r>
              <a:rPr lang="mr-IN" sz="4000" b="1" dirty="0" smtClean="0"/>
              <a:t>…</a:t>
            </a:r>
            <a:r>
              <a:rPr lang="en-US" sz="4000" b="1" dirty="0" smtClean="0"/>
              <a:t> and her unregenerate will was disobedience</a:t>
            </a:r>
            <a:r>
              <a:rPr lang="mr-IN" sz="4000" b="1" dirty="0" smtClean="0"/>
              <a:t>…</a:t>
            </a:r>
            <a:endParaRPr lang="en-US" sz="4000" b="1" dirty="0"/>
          </a:p>
        </p:txBody>
      </p:sp>
      <p:pic>
        <p:nvPicPr>
          <p:cNvPr id="11" name="Picture 10"/>
          <p:cNvPicPr>
            <a:picLocks noChangeAspect="1"/>
          </p:cNvPicPr>
          <p:nvPr/>
        </p:nvPicPr>
        <p:blipFill rotWithShape="1">
          <a:blip r:embed="rId2"/>
          <a:srcRect l="23734" r="24801"/>
          <a:stretch/>
        </p:blipFill>
        <p:spPr>
          <a:xfrm>
            <a:off x="1" y="1017784"/>
            <a:ext cx="3208128" cy="4831518"/>
          </a:xfrm>
          <a:prstGeom prst="rect">
            <a:avLst/>
          </a:prstGeom>
        </p:spPr>
      </p:pic>
    </p:spTree>
    <p:extLst>
      <p:ext uri="{BB962C8B-B14F-4D97-AF65-F5344CB8AC3E}">
        <p14:creationId xmlns:p14="http://schemas.microsoft.com/office/powerpoint/2010/main" val="10433842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04712" y="889395"/>
            <a:ext cx="5321817" cy="5093702"/>
          </a:xfrm>
          <a:prstGeom prst="rect">
            <a:avLst/>
          </a:prstGeom>
          <a:noFill/>
        </p:spPr>
        <p:txBody>
          <a:bodyPr wrap="square" rtlCol="0">
            <a:spAutoFit/>
          </a:bodyPr>
          <a:lstStyle/>
          <a:p>
            <a:pPr algn="ctr"/>
            <a:r>
              <a:rPr lang="en-US" sz="4000" b="1" dirty="0" smtClean="0"/>
              <a:t>“And as she ran I preached to her repentance</a:t>
            </a:r>
            <a:r>
              <a:rPr lang="mr-IN" sz="4000" b="1" dirty="0" smtClean="0"/>
              <a:t>…</a:t>
            </a:r>
            <a:endParaRPr lang="en-US" sz="4000" b="1" dirty="0" smtClean="0"/>
          </a:p>
          <a:p>
            <a:pPr algn="ctr"/>
            <a:endParaRPr lang="en-US" sz="1500" b="1" dirty="0" smtClean="0"/>
          </a:p>
          <a:p>
            <a:pPr algn="ctr"/>
            <a:r>
              <a:rPr lang="en-US" sz="4000" b="1" dirty="0" smtClean="0"/>
              <a:t>‘Ashley, stop!’</a:t>
            </a:r>
          </a:p>
          <a:p>
            <a:pPr algn="ctr"/>
            <a:endParaRPr lang="en-US" sz="1500" b="1" dirty="0" smtClean="0"/>
          </a:p>
          <a:p>
            <a:pPr algn="ctr"/>
            <a:r>
              <a:rPr lang="en-US" sz="4000" b="1" dirty="0" smtClean="0"/>
              <a:t>‘Ashley, stop!’</a:t>
            </a:r>
          </a:p>
          <a:p>
            <a:pPr algn="ctr"/>
            <a:endParaRPr lang="en-US" sz="1500" b="1" dirty="0" smtClean="0"/>
          </a:p>
          <a:p>
            <a:pPr algn="ctr"/>
            <a:r>
              <a:rPr lang="en-US" sz="4000" b="1" dirty="0" smtClean="0"/>
              <a:t>‘Come back to your daddy!’</a:t>
            </a:r>
            <a:endParaRPr lang="en-US" sz="4000" b="1" dirty="0"/>
          </a:p>
        </p:txBody>
      </p:sp>
      <p:pic>
        <p:nvPicPr>
          <p:cNvPr id="11" name="Picture 10"/>
          <p:cNvPicPr>
            <a:picLocks noChangeAspect="1"/>
          </p:cNvPicPr>
          <p:nvPr/>
        </p:nvPicPr>
        <p:blipFill rotWithShape="1">
          <a:blip r:embed="rId2"/>
          <a:srcRect l="23734" r="24801"/>
          <a:stretch/>
        </p:blipFill>
        <p:spPr>
          <a:xfrm>
            <a:off x="1" y="1017784"/>
            <a:ext cx="3208128" cy="4831518"/>
          </a:xfrm>
          <a:prstGeom prst="rect">
            <a:avLst/>
          </a:prstGeom>
        </p:spPr>
      </p:pic>
    </p:spTree>
    <p:extLst>
      <p:ext uri="{BB962C8B-B14F-4D97-AF65-F5344CB8AC3E}">
        <p14:creationId xmlns:p14="http://schemas.microsoft.com/office/powerpoint/2010/main" val="13658029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04712" y="1415996"/>
            <a:ext cx="5321817" cy="4016484"/>
          </a:xfrm>
          <a:prstGeom prst="rect">
            <a:avLst/>
          </a:prstGeom>
          <a:noFill/>
        </p:spPr>
        <p:txBody>
          <a:bodyPr wrap="square" rtlCol="0">
            <a:spAutoFit/>
          </a:bodyPr>
          <a:lstStyle/>
          <a:p>
            <a:pPr algn="ctr"/>
            <a:r>
              <a:rPr lang="en-US" sz="4000" b="1" dirty="0" smtClean="0"/>
              <a:t>“And I looked and she was approaching the intersection. </a:t>
            </a:r>
          </a:p>
          <a:p>
            <a:pPr algn="ctr"/>
            <a:endParaRPr lang="en-US" sz="1500" b="1" dirty="0"/>
          </a:p>
          <a:p>
            <a:pPr algn="ctr"/>
            <a:r>
              <a:rPr lang="en-US" sz="4000" b="1" dirty="0" smtClean="0"/>
              <a:t>And I’m preaching to her and I’m pursuing her.</a:t>
            </a:r>
            <a:endParaRPr lang="en-US" sz="4000" b="1" dirty="0"/>
          </a:p>
        </p:txBody>
      </p:sp>
      <p:pic>
        <p:nvPicPr>
          <p:cNvPr id="11" name="Picture 10"/>
          <p:cNvPicPr>
            <a:picLocks noChangeAspect="1"/>
          </p:cNvPicPr>
          <p:nvPr/>
        </p:nvPicPr>
        <p:blipFill rotWithShape="1">
          <a:blip r:embed="rId2"/>
          <a:srcRect l="23734" r="24801"/>
          <a:stretch/>
        </p:blipFill>
        <p:spPr>
          <a:xfrm>
            <a:off x="1" y="1017784"/>
            <a:ext cx="3208128" cy="4831518"/>
          </a:xfrm>
          <a:prstGeom prst="rect">
            <a:avLst/>
          </a:prstGeom>
        </p:spPr>
      </p:pic>
    </p:spTree>
    <p:extLst>
      <p:ext uri="{BB962C8B-B14F-4D97-AF65-F5344CB8AC3E}">
        <p14:creationId xmlns:p14="http://schemas.microsoft.com/office/powerpoint/2010/main" val="31187153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504712" y="931348"/>
            <a:ext cx="5321817" cy="5016758"/>
          </a:xfrm>
          <a:prstGeom prst="rect">
            <a:avLst/>
          </a:prstGeom>
          <a:noFill/>
        </p:spPr>
        <p:txBody>
          <a:bodyPr wrap="square" rtlCol="0">
            <a:spAutoFit/>
          </a:bodyPr>
          <a:lstStyle/>
          <a:p>
            <a:pPr algn="ctr"/>
            <a:r>
              <a:rPr lang="en-US" sz="4000" b="1" dirty="0" smtClean="0"/>
              <a:t>“And parked right in front of our house is a parked car. And she’s so little she’s running in front of the parked car... And so any oncoming car will not see her coming.</a:t>
            </a:r>
            <a:endParaRPr lang="en-US" sz="4000" b="1" dirty="0"/>
          </a:p>
        </p:txBody>
      </p:sp>
      <p:pic>
        <p:nvPicPr>
          <p:cNvPr id="11" name="Picture 10"/>
          <p:cNvPicPr>
            <a:picLocks noChangeAspect="1"/>
          </p:cNvPicPr>
          <p:nvPr/>
        </p:nvPicPr>
        <p:blipFill rotWithShape="1">
          <a:blip r:embed="rId2"/>
          <a:srcRect l="23734" r="24801"/>
          <a:stretch/>
        </p:blipFill>
        <p:spPr>
          <a:xfrm>
            <a:off x="1" y="1017784"/>
            <a:ext cx="3208128" cy="4831518"/>
          </a:xfrm>
          <a:prstGeom prst="rect">
            <a:avLst/>
          </a:prstGeom>
        </p:spPr>
      </p:pic>
    </p:spTree>
    <p:extLst>
      <p:ext uri="{BB962C8B-B14F-4D97-AF65-F5344CB8AC3E}">
        <p14:creationId xmlns:p14="http://schemas.microsoft.com/office/powerpoint/2010/main" val="3903491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36459</TotalTime>
  <Words>1273</Words>
  <Application>Microsoft Macintosh PowerPoint</Application>
  <PresentationFormat>On-screen Show (4:3)</PresentationFormat>
  <Paragraphs>88</Paragraphs>
  <Slides>32</Slides>
  <Notes>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Black</vt:lpstr>
      <vt:lpstr>Welcome to Northwood!</vt:lpstr>
      <vt:lpstr>PowerPoint Presentation</vt:lpstr>
      <vt:lpstr>PowerPoint Presentation</vt:lpstr>
      <vt:lpstr>Parenting Books</vt:lpstr>
      <vt:lpstr>Total Inherited Depravity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Driving Out Foolishness</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Joshua Carter</dc:creator>
  <cp:lastModifiedBy>David Maxson</cp:lastModifiedBy>
  <cp:revision>365</cp:revision>
  <dcterms:created xsi:type="dcterms:W3CDTF">2015-10-29T03:17:02Z</dcterms:created>
  <dcterms:modified xsi:type="dcterms:W3CDTF">2020-02-23T13:26:58Z</dcterms:modified>
</cp:coreProperties>
</file>